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5"/>
  </p:notesMasterIdLst>
  <p:sldIdLst>
    <p:sldId id="256" r:id="rId2"/>
    <p:sldId id="288" r:id="rId3"/>
    <p:sldId id="310" r:id="rId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B1D"/>
    <a:srgbClr val="A70915"/>
    <a:srgbClr val="840912"/>
    <a:srgbClr val="280D7D"/>
    <a:srgbClr val="842204"/>
    <a:srgbClr val="0248DA"/>
    <a:srgbClr val="339933"/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0833" autoAdjust="0"/>
  </p:normalViewPr>
  <p:slideViewPr>
    <p:cSldViewPr>
      <p:cViewPr varScale="1">
        <p:scale>
          <a:sx n="76" d="100"/>
          <a:sy n="76" d="100"/>
        </p:scale>
        <p:origin x="-11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B3456F-4F89-AF45-8694-382264943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0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38EFD-90BF-2244-8FC2-2BAAF91C77FD}" type="slidenum">
              <a:rPr lang="en-US"/>
              <a:pPr/>
              <a:t>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6" name="Group 2"/>
          <p:cNvGrpSpPr>
            <a:grpSpLocks/>
          </p:cNvGrpSpPr>
          <p:nvPr/>
        </p:nvGrpSpPr>
        <p:grpSpPr bwMode="auto">
          <a:xfrm>
            <a:off x="0" y="1828800"/>
            <a:ext cx="9144000" cy="1981200"/>
            <a:chOff x="0" y="0"/>
            <a:chExt cx="5760" cy="708"/>
          </a:xfrm>
        </p:grpSpPr>
        <p:sp>
          <p:nvSpPr>
            <p:cNvPr id="190467" name="Rectangle 3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468" name="Rectangle 4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6477000" cy="914400"/>
          </a:xfrm>
        </p:spPr>
        <p:txBody>
          <a:bodyPr anchor="ctr"/>
          <a:lstStyle>
            <a:lvl1pPr marL="0" indent="0" algn="ctr">
              <a:buFont typeface="Wingdings" pitchFamily="-10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1452563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1371600" y="50292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1371600" y="5105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Helvetica" pitchFamily="-106" charset="0"/>
            </a:endParaRPr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1371600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1676400" y="609600"/>
            <a:ext cx="5856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24A91"/>
                </a:solidFill>
                <a:latin typeface="Arial Narrow" pitchFamily="-106" charset="0"/>
              </a:rPr>
              <a:t>Lawrence Livermore National Laboratory</a:t>
            </a:r>
          </a:p>
        </p:txBody>
      </p:sp>
      <p:grpSp>
        <p:nvGrpSpPr>
          <p:cNvPr id="190476" name="Group 12"/>
          <p:cNvGrpSpPr>
            <a:grpSpLocks/>
          </p:cNvGrpSpPr>
          <p:nvPr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190477" name="Rectangle 13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478" name="Rectangle 14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0479" name="Group 15"/>
          <p:cNvGrpSpPr>
            <a:grpSpLocks/>
          </p:cNvGrpSpPr>
          <p:nvPr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90480" name="Rectangle 16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481" name="Rectangle 17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0482" name="Picture 18" descr="lab_icon_no_box_blue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191000"/>
            <a:ext cx="1295400" cy="12477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gradFill rotWithShape="1">
            <a:gsLst>
              <a:gs pos="0">
                <a:srgbClr val="E4EAFF">
                  <a:gamma/>
                  <a:tint val="41176"/>
                  <a:invGamma/>
                </a:srgbClr>
              </a:gs>
              <a:gs pos="100000">
                <a:srgbClr val="E4EA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0039A6"/>
              </a:solidFill>
              <a:latin typeface="Impact" pitchFamily="-106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89444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89445" name="Rectangle 5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446" name="Rectangle 6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9447" name="Line 7"/>
          <p:cNvSpPr>
            <a:spLocks noChangeShapeType="1"/>
          </p:cNvSpPr>
          <p:nvPr/>
        </p:nvSpPr>
        <p:spPr bwMode="auto">
          <a:xfrm>
            <a:off x="3505200" y="6477000"/>
            <a:ext cx="4572000" cy="0"/>
          </a:xfrm>
          <a:prstGeom prst="line">
            <a:avLst/>
          </a:prstGeom>
          <a:noFill/>
          <a:ln w="6350">
            <a:solidFill>
              <a:srgbClr val="00448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8677275" y="6586538"/>
            <a:ext cx="314325" cy="195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</a:pPr>
            <a:fld id="{486A50EB-1A7B-214C-B414-4367D1752828}" type="slidenum">
              <a:rPr lang="en-US" sz="900">
                <a:latin typeface="Arial Narrow" pitchFamily="-106" charset="0"/>
              </a:rPr>
              <a:pPr algn="r">
                <a:lnSpc>
                  <a:spcPct val="75000"/>
                </a:lnSpc>
              </a:pPr>
              <a:t>‹#›</a:t>
            </a:fld>
            <a:endParaRPr lang="en-US" sz="900">
              <a:latin typeface="Arial Narrow" pitchFamily="-106" charset="0"/>
            </a:endParaRP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457200" y="6629400"/>
            <a:ext cx="10871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b="0" i="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LLNL-</a:t>
            </a:r>
            <a:r>
              <a:rPr lang="en-US" sz="800" b="0" i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PRES-488272</a:t>
            </a:r>
            <a:endParaRPr lang="en-US" sz="600" b="1" dirty="0">
              <a:latin typeface="Helvetica" pitchFamily="-106" charset="0"/>
            </a:endParaRPr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8464550" y="6378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6884988" y="6629400"/>
            <a:ext cx="11724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" b="1" dirty="0" smtClean="0">
                <a:latin typeface="Helvetica" pitchFamily="-106" charset="0"/>
              </a:rPr>
              <a:t>UNEDF</a:t>
            </a:r>
            <a:r>
              <a:rPr lang="en-US" sz="600" b="1" baseline="0" dirty="0" smtClean="0">
                <a:latin typeface="Helvetica" pitchFamily="-106" charset="0"/>
              </a:rPr>
              <a:t> Meeting, June 2011</a:t>
            </a:r>
            <a:endParaRPr lang="en-US" sz="600" b="1" dirty="0">
              <a:latin typeface="Helvetica" pitchFamily="-106" charset="0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990600" y="63246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>
              <a:solidFill>
                <a:srgbClr val="0039A6"/>
              </a:solidFill>
              <a:latin typeface="Impact" pitchFamily="-106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990600" y="6324600"/>
            <a:ext cx="306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>
              <a:solidFill>
                <a:srgbClr val="0039A6"/>
              </a:solidFill>
              <a:latin typeface="Impact" pitchFamily="-106" charset="0"/>
            </a:endParaRP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457200" y="63246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124A91"/>
                </a:solidFill>
                <a:latin typeface="Arial Narrow" pitchFamily="-106" charset="0"/>
              </a:rPr>
              <a:t>Lawrence Livermore National Laboratory</a:t>
            </a:r>
          </a:p>
        </p:txBody>
      </p:sp>
      <p:pic>
        <p:nvPicPr>
          <p:cNvPr id="189456" name="Picture 16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3400" y="6248400"/>
            <a:ext cx="533400" cy="5127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-106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-106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106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106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106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106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106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106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106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 smtClean="0"/>
              <a:t>SciDAC</a:t>
            </a:r>
            <a:r>
              <a:rPr lang="en-US" sz="3600" dirty="0" smtClean="0"/>
              <a:t> Reaction Theory</a:t>
            </a:r>
            <a:br>
              <a:rPr lang="en-US" sz="3600" dirty="0" smtClean="0"/>
            </a:br>
            <a:r>
              <a:rPr lang="en-US" sz="3600" dirty="0" smtClean="0"/>
              <a:t>Year-5-End plans</a:t>
            </a:r>
            <a:endParaRPr lang="en-US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696200" y="6586538"/>
            <a:ext cx="13127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LLNL-PRES-488272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438400" y="6321425"/>
            <a:ext cx="43957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>
                <a:latin typeface="Helvetica" pitchFamily="-106" charset="0"/>
              </a:rPr>
              <a:t>Lawrence Livermore National Laboratory, P. O. Box 808, Livermore, CA 94551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955800" y="6489700"/>
            <a:ext cx="5359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39A6"/>
                </a:solidFill>
              </a:rPr>
              <a:t>This work performed under the auspices of the U.S. Department of Energy by </a:t>
            </a:r>
            <a:br>
              <a:rPr lang="en-US" sz="900" b="1">
                <a:solidFill>
                  <a:srgbClr val="0039A6"/>
                </a:solidFill>
              </a:rPr>
            </a:br>
            <a:r>
              <a:rPr lang="en-US" sz="900" b="1">
                <a:solidFill>
                  <a:srgbClr val="0039A6"/>
                </a:solidFill>
              </a:rPr>
              <a:t>Lawrence Livermore National Laboratory under Contract DE-AC52-07NA27344</a:t>
            </a:r>
            <a:endParaRPr lang="en-US" sz="900" b="1">
              <a:solidFill>
                <a:srgbClr val="000000"/>
              </a:solidFill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334000"/>
            <a:ext cx="6477000" cy="914400"/>
          </a:xfrm>
          <a:noFill/>
          <a:ln/>
        </p:spPr>
        <p:txBody>
          <a:bodyPr/>
          <a:lstStyle/>
          <a:p>
            <a:r>
              <a:rPr lang="en-US" b="1" dirty="0"/>
              <a:t>Ian </a:t>
            </a:r>
            <a:r>
              <a:rPr lang="en-US" b="1" dirty="0" smtClean="0"/>
              <a:t>Thompson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the UNEDF Strategy</a:t>
            </a:r>
            <a:endParaRPr lang="en-US" dirty="0"/>
          </a:p>
        </p:txBody>
      </p:sp>
      <p:pic>
        <p:nvPicPr>
          <p:cNvPr id="4" name="Content Placeholder 3" descr="UNEDF-strategy-rea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9551" r="-9551"/>
          <a:stretch>
            <a:fillRect/>
          </a:stretch>
        </p:blipFill>
        <p:spPr>
          <a:xfrm>
            <a:off x="-609600" y="1524000"/>
            <a:ext cx="8077200" cy="4724400"/>
          </a:xfrm>
        </p:spPr>
      </p:pic>
      <p:sp>
        <p:nvSpPr>
          <p:cNvPr id="5" name="TextBox 4"/>
          <p:cNvSpPr txBox="1"/>
          <p:nvPr/>
        </p:nvSpPr>
        <p:spPr>
          <a:xfrm>
            <a:off x="1371600" y="2743200"/>
            <a:ext cx="1025742" cy="707886"/>
          </a:xfrm>
          <a:prstGeom prst="rect">
            <a:avLst/>
          </a:prstGeom>
          <a:solidFill>
            <a:srgbClr val="FFC70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Excited</a:t>
            </a:r>
          </a:p>
          <a:p>
            <a:pPr algn="l"/>
            <a:r>
              <a:rPr lang="en-US" sz="2000" dirty="0" smtClean="0"/>
              <a:t>States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1447800"/>
            <a:ext cx="1382284" cy="707886"/>
          </a:xfrm>
          <a:prstGeom prst="rect">
            <a:avLst/>
          </a:prstGeom>
          <a:solidFill>
            <a:srgbClr val="FFC70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Effective</a:t>
            </a:r>
          </a:p>
          <a:p>
            <a:pPr algn="l"/>
            <a:r>
              <a:rPr lang="en-US" sz="2000" dirty="0" smtClean="0"/>
              <a:t>Interaction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143000"/>
            <a:ext cx="1040144" cy="707886"/>
          </a:xfrm>
          <a:prstGeom prst="rect">
            <a:avLst/>
          </a:prstGeom>
          <a:solidFill>
            <a:srgbClr val="FFC70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Ground</a:t>
            </a:r>
          </a:p>
          <a:p>
            <a:pPr algn="l"/>
            <a:r>
              <a:rPr lang="en-US" sz="2000" dirty="0" smtClean="0"/>
              <a:t>State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Year-5-End Deliverables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600" b="1" dirty="0" smtClean="0"/>
              <a:t>Light-ion Reactions</a:t>
            </a:r>
          </a:p>
          <a:p>
            <a:pPr lvl="0"/>
            <a:r>
              <a:rPr lang="en-US" sz="1600" dirty="0" smtClean="0"/>
              <a:t>Investigate reactions in light nuclei using NCSM with RGM. Some of: </a:t>
            </a:r>
          </a:p>
          <a:p>
            <a:pPr lvl="1"/>
            <a:r>
              <a:rPr lang="en-US" sz="1400" dirty="0" smtClean="0"/>
              <a:t>Benchmark n-</a:t>
            </a:r>
            <a:r>
              <a:rPr lang="en-US" sz="1400" baseline="30000" dirty="0" smtClean="0"/>
              <a:t>8</a:t>
            </a:r>
            <a:r>
              <a:rPr lang="en-US" sz="1400" dirty="0" smtClean="0"/>
              <a:t>He, and n-</a:t>
            </a:r>
            <a:r>
              <a:rPr lang="en-US" sz="1400" baseline="30000" dirty="0" smtClean="0"/>
              <a:t>9</a:t>
            </a:r>
            <a:r>
              <a:rPr lang="en-US" sz="1400" dirty="0" smtClean="0"/>
              <a:t>Li scattering.</a:t>
            </a:r>
          </a:p>
          <a:p>
            <a:pPr lvl="1"/>
            <a:r>
              <a:rPr lang="en-US" sz="1400" dirty="0" smtClean="0"/>
              <a:t>Investigate 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H+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He scattering and capture reactions. </a:t>
            </a:r>
          </a:p>
          <a:p>
            <a:pPr lvl="1"/>
            <a:r>
              <a:rPr lang="en-US" sz="1400" dirty="0" smtClean="0"/>
              <a:t>Use two-, three-, and four-body transition densities for A=3,4 nuclei.</a:t>
            </a:r>
          </a:p>
          <a:p>
            <a:pPr lvl="1"/>
            <a:r>
              <a:rPr lang="en-US" sz="1400" dirty="0" smtClean="0"/>
              <a:t>Development of three-body transition density calculation for A&gt;4.</a:t>
            </a:r>
          </a:p>
          <a:p>
            <a:pPr lvl="1"/>
            <a:r>
              <a:rPr lang="en-US" sz="1400" dirty="0"/>
              <a:t>Include NNN interaction for </a:t>
            </a:r>
            <a:r>
              <a:rPr lang="en-US" sz="1400" dirty="0" err="1"/>
              <a:t>n+A</a:t>
            </a:r>
            <a:r>
              <a:rPr lang="en-US" sz="1400" dirty="0"/>
              <a:t> and </a:t>
            </a:r>
            <a:r>
              <a:rPr lang="en-US" sz="1400" dirty="0" err="1"/>
              <a:t>p+A</a:t>
            </a:r>
            <a:r>
              <a:rPr lang="en-US" sz="1400" dirty="0"/>
              <a:t> </a:t>
            </a:r>
            <a:r>
              <a:rPr lang="en-US" sz="1400" dirty="0" smtClean="0"/>
              <a:t>systems</a:t>
            </a:r>
          </a:p>
          <a:p>
            <a:pPr>
              <a:buNone/>
            </a:pPr>
            <a:r>
              <a:rPr lang="en-US" sz="1600" b="1" dirty="0" smtClean="0"/>
              <a:t>LLNL nucleon-nucleus calculations:</a:t>
            </a:r>
          </a:p>
          <a:p>
            <a:pPr lvl="0"/>
            <a:r>
              <a:rPr lang="en-US" sz="1600" dirty="0" smtClean="0"/>
              <a:t>Determine deuteron optical potentials, including deuteron breakup</a:t>
            </a:r>
          </a:p>
          <a:p>
            <a:pPr lvl="0"/>
            <a:r>
              <a:rPr lang="en-US" sz="1600" dirty="0" smtClean="0"/>
              <a:t>Folding of density-dependent, spin-orbit and charge-exchange forces</a:t>
            </a:r>
          </a:p>
          <a:p>
            <a:pPr lvl="0"/>
            <a:r>
              <a:rPr lang="en-US" sz="1600" dirty="0" smtClean="0"/>
              <a:t>Effects of </a:t>
            </a:r>
            <a:r>
              <a:rPr lang="en-US" sz="1600" dirty="0" err="1" smtClean="0"/>
              <a:t>Skyrmian</a:t>
            </a:r>
            <a:r>
              <a:rPr lang="en-US" sz="1600" dirty="0" smtClean="0"/>
              <a:t> effective masses in scattering</a:t>
            </a:r>
          </a:p>
          <a:p>
            <a:r>
              <a:rPr lang="en-US" sz="1600" dirty="0"/>
              <a:t>First nucleon-nucleus calculations with deformed QRPA transition densities.</a:t>
            </a:r>
          </a:p>
          <a:p>
            <a:pPr lvl="0"/>
            <a:r>
              <a:rPr lang="en-US" sz="1600" u="sng" dirty="0" smtClean="0"/>
              <a:t>Test new UNEDF </a:t>
            </a:r>
            <a:r>
              <a:rPr lang="en-US" sz="1600" u="sng" dirty="0" err="1" smtClean="0"/>
              <a:t>functionals</a:t>
            </a:r>
            <a:endParaRPr lang="en-US" sz="1600" u="sng" dirty="0" smtClean="0"/>
          </a:p>
          <a:p>
            <a:pPr lvl="0"/>
            <a:r>
              <a:rPr lang="en-US" sz="1600" u="sng" dirty="0" smtClean="0"/>
              <a:t>Support MSU student</a:t>
            </a:r>
            <a:r>
              <a:rPr lang="en-US" sz="1600" dirty="0" smtClean="0"/>
              <a:t> on optical-potential L-dependences &amp; non-localities in direct reaction calculations.</a:t>
            </a:r>
          </a:p>
          <a:p>
            <a:pPr lvl="0">
              <a:buNone/>
            </a:pPr>
            <a:r>
              <a:rPr lang="en-US" sz="1600" b="1" dirty="0" err="1" smtClean="0"/>
              <a:t>Arbanas</a:t>
            </a:r>
            <a:r>
              <a:rPr lang="en-US" sz="1600" b="1" dirty="0" smtClean="0"/>
              <a:t>:</a:t>
            </a:r>
          </a:p>
          <a:p>
            <a:pPr lvl="0"/>
            <a:r>
              <a:rPr lang="en-US" sz="1600" dirty="0" smtClean="0"/>
              <a:t>Examine energy-dependence of </a:t>
            </a:r>
            <a:r>
              <a:rPr lang="en-US" sz="1600" dirty="0" err="1" smtClean="0"/>
              <a:t>eigensolutions</a:t>
            </a:r>
            <a:r>
              <a:rPr lang="en-US" sz="1600" dirty="0" smtClean="0"/>
              <a:t> in the expansion for the KKM theory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l_Lab_Template">
  <a:themeElements>
    <a:clrScheme name="All_Lab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l_Lab_Template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All_Lab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Lab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Lab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Lab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Lab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Lab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Lab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Lab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Lab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Lab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Lab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Lab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HD:Users:navratil1:Desktop:All_Lab_Template.ppt</Template>
  <TotalTime>15431</TotalTime>
  <Words>224</Words>
  <Application>Microsoft Macintosh PowerPoint</Application>
  <PresentationFormat>On-screen Show (4:3)</PresentationFormat>
  <Paragraphs>30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All_Lab_Template</vt:lpstr>
      <vt:lpstr>SciDAC Reaction Theory Year-5-End plans</vt:lpstr>
      <vt:lpstr>Part of the UNEDF Strategy</vt:lpstr>
      <vt:lpstr>Planned Year-5-End Deliverables</vt:lpstr>
    </vt:vector>
  </TitlesOfParts>
  <Company>Lawrence Livermore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Nuclei from Fundamental Interactions</dc:title>
  <dc:creator>Erich Ormand</dc:creator>
  <cp:lastModifiedBy>Ian Thompson</cp:lastModifiedBy>
  <cp:revision>555</cp:revision>
  <cp:lastPrinted>2007-08-27T17:06:22Z</cp:lastPrinted>
  <dcterms:created xsi:type="dcterms:W3CDTF">2011-06-16T22:54:17Z</dcterms:created>
  <dcterms:modified xsi:type="dcterms:W3CDTF">2011-06-23T15:17:21Z</dcterms:modified>
</cp:coreProperties>
</file>