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slideMasters/slideMaster2.xml" ContentType="application/vnd.openxmlformats-officedocument.presentationml.slideMaster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Default Extension="pdf" ContentType="application/pdf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99" r:id="rId1"/>
    <p:sldMasterId id="2147483735" r:id="rId2"/>
  </p:sldMasterIdLst>
  <p:notesMasterIdLst>
    <p:notesMasterId r:id="rId21"/>
  </p:notesMasterIdLst>
  <p:sldIdLst>
    <p:sldId id="339" r:id="rId3"/>
    <p:sldId id="342" r:id="rId4"/>
    <p:sldId id="365" r:id="rId5"/>
    <p:sldId id="323" r:id="rId6"/>
    <p:sldId id="324" r:id="rId7"/>
    <p:sldId id="325" r:id="rId8"/>
    <p:sldId id="366" r:id="rId9"/>
    <p:sldId id="326" r:id="rId10"/>
    <p:sldId id="377" r:id="rId11"/>
    <p:sldId id="378" r:id="rId12"/>
    <p:sldId id="368" r:id="rId13"/>
    <p:sldId id="381" r:id="rId14"/>
    <p:sldId id="383" r:id="rId15"/>
    <p:sldId id="382" r:id="rId16"/>
    <p:sldId id="385" r:id="rId17"/>
    <p:sldId id="374" r:id="rId18"/>
    <p:sldId id="376" r:id="rId19"/>
    <p:sldId id="363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-65" charset="0"/>
        <a:ea typeface="MS PGothic" pitchFamily="34" charset="-128"/>
        <a:cs typeface="MS PGothic" pitchFamily="34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-65" charset="0"/>
        <a:ea typeface="MS PGothic" pitchFamily="34" charset="-128"/>
        <a:cs typeface="MS PGothic" pitchFamily="34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-65" charset="0"/>
        <a:ea typeface="MS PGothic" pitchFamily="34" charset="-128"/>
        <a:cs typeface="MS PGothic" pitchFamily="34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-65" charset="0"/>
        <a:ea typeface="MS PGothic" pitchFamily="34" charset="-128"/>
        <a:cs typeface="MS PGothic" pitchFamily="34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-65" charset="0"/>
        <a:ea typeface="MS PGothic" pitchFamily="34" charset="-128"/>
        <a:cs typeface="MS PGothic" pitchFamily="34" charset="-128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Arial" pitchFamily="-65" charset="0"/>
        <a:ea typeface="MS PGothic" pitchFamily="34" charset="-128"/>
        <a:cs typeface="MS PGothic" pitchFamily="34" charset="-128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Arial" pitchFamily="-65" charset="0"/>
        <a:ea typeface="MS PGothic" pitchFamily="34" charset="-128"/>
        <a:cs typeface="MS PGothic" pitchFamily="34" charset="-128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Arial" pitchFamily="-65" charset="0"/>
        <a:ea typeface="MS PGothic" pitchFamily="34" charset="-128"/>
        <a:cs typeface="MS PGothic" pitchFamily="34" charset="-128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Arial" pitchFamily="-65" charset="0"/>
        <a:ea typeface="MS PGothic" pitchFamily="34" charset="-128"/>
        <a:cs typeface="MS PGothic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FFFF00"/>
    <a:srgbClr val="8AFF86"/>
    <a:srgbClr val="FF9CD5"/>
    <a:srgbClr val="99F0FF"/>
    <a:srgbClr val="00B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77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-65" charset="0"/>
                <a:ea typeface="Arial" pitchFamily="-65" charset="0"/>
                <a:cs typeface="Arial" pitchFamily="-65" charset="0"/>
              </a:defRPr>
            </a:lvl1pPr>
          </a:lstStyle>
          <a:p>
            <a:pPr>
              <a:defRPr/>
            </a:pPr>
            <a:fld id="{EB67877B-BAAC-8F49-B197-AF1AF7AEB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Arial" pitchFamily="-65" charset="0"/>
        <a:cs typeface="Arial" pitchFamily="-65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86EED7-87FF-DF4F-A521-0CC80E64A6D3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D62400-5884-1A41-99C9-C48A80470A3F}" type="slidenum">
              <a:rPr lang="en-US"/>
              <a:pPr/>
              <a:t>4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13" tIns="44956" rIns="89913" bIns="44956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2E5258-EEE1-944B-A5C1-47CE108D827E}" type="slidenum">
              <a:rPr lang="en-US"/>
              <a:pPr/>
              <a:t>5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13" tIns="44956" rIns="89913" bIns="44956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F9BA0E-0751-7B41-A84A-96E8C7C12081}" type="slidenum">
              <a:rPr lang="en-US"/>
              <a:pPr/>
              <a:t>6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13" tIns="44956" rIns="89913" bIns="44956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B59025-7317-FB47-97A7-2E926E92F1AA}" type="slidenum">
              <a:rPr lang="en-US"/>
              <a:pPr/>
              <a:t>8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13" tIns="44956" rIns="89913" bIns="44956"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514673-613E-4F44-BB0E-7C1D7A2F3491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32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7D2F0B-9E41-C44D-B6E2-FE328E5CDFF5}" type="slidenum">
              <a:rPr lang="en-US"/>
              <a:pPr/>
              <a:t>14</a:t>
            </a:fld>
            <a:endParaRPr lang="en-US"/>
          </a:p>
        </p:txBody>
      </p:sp>
      <p:sp>
        <p:nvSpPr>
          <p:cNvPr id="132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oe_blac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4963" y="6456363"/>
            <a:ext cx="960437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title header_green_378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title footer_green_378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794500"/>
            <a:ext cx="91440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5838" y="1671638"/>
            <a:ext cx="7696200" cy="1069975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85838" y="312578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39EEB-BF67-1642-B1D3-3937FE74920F}" type="datetime1">
              <a:rPr lang="en-US"/>
              <a:pPr>
                <a:defRPr/>
              </a:pPr>
              <a:t>6/17/11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Go to ”Insert (View) | Header and Footer" to add your organization, sponsor, meeting name here; then, click "Apply to All"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0137D-9212-FF47-B6F0-EDC0A4084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7F6CB-3E1F-D54D-BC0A-9E62EB8C5926}" type="datetime1">
              <a:rPr lang="en-US"/>
              <a:pPr>
                <a:defRPr/>
              </a:pPr>
              <a:t>6/17/11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Go to ”Insert (View) | Header and Footer" to add your organization, sponsor, meeting name here; then, click "Apply to All"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297F5-9BBF-1843-8C7D-FBF4EF1F0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F6C6D13-0D16-884A-8586-22D379C61CD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8DDE6-EF45-784B-A7A8-150C25BDD12E}" type="datetime1">
              <a:rPr lang="en-US"/>
              <a:pPr>
                <a:defRPr/>
              </a:pPr>
              <a:t>6/17/11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Go to ”Insert (View) | Header and Footer" to add your organization, sponsor, meeting name here; then, click "Apply to All"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FC855-B79D-C548-B68A-FC65F99B6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30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00F42-9DB4-B74A-8526-3A9B4A297348}" type="datetime1">
              <a:rPr lang="en-US"/>
              <a:pPr>
                <a:defRPr/>
              </a:pPr>
              <a:t>6/17/11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Go to ”Insert (View) | Header and Footer" to add your organization, sponsor, meeting name here; then, click "Apply to All"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48129-6EC7-AC41-8767-E9C2226A9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 u="none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02230-2D66-E74E-A26E-8465CFBFFFEF}" type="datetime1">
              <a:rPr lang="en-US"/>
              <a:pPr>
                <a:defRPr/>
              </a:pPr>
              <a:t>6/17/11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Go to ”Insert (View) | Header and Footer" to add your organization, sponsor, meeting name here; then, click "Apply to All"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2AD25-4847-1A4E-A092-223A06DB1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23D8E-AD06-1449-B438-24F9643CE81C}" type="datetime1">
              <a:rPr lang="en-US"/>
              <a:pPr>
                <a:defRPr/>
              </a:pPr>
              <a:t>6/17/11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Go to ”Insert (View) | Header and Footer" to add your organization, sponsor, meeting name here; then, click "Apply to All"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29284-E952-BB46-A63D-7753B0F7E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7AD0F-050B-8743-82B4-F9C05D88780A}" type="datetime1">
              <a:rPr lang="en-US"/>
              <a:pPr>
                <a:defRPr/>
              </a:pPr>
              <a:t>6/17/11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Go to ”Insert (View) | Header and Footer" to add your organization, sponsor, meeting name here; then, click "Apply to All"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5FFDF-B6D3-1442-A6CD-D81399052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65095-FD6C-0A44-B380-EB25DBDC8BCE}" type="datetime1">
              <a:rPr lang="en-US"/>
              <a:pPr>
                <a:defRPr/>
              </a:pPr>
              <a:t>6/17/11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Go to ”Insert (View) | Header and Footer" to add your organization, sponsor, meeting name here; then, click "Apply to All"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05ED7-2BE0-1B42-A63A-3C420C695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479550"/>
          </a:xfrm>
        </p:spPr>
        <p:txBody>
          <a:bodyPr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1"/>
            <a:ext cx="3008313" cy="44196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38FE4-4423-5B4C-9057-63CBF3DBC296}" type="datetime1">
              <a:rPr lang="en-US"/>
              <a:pPr>
                <a:defRPr/>
              </a:pPr>
              <a:t>6/17/11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Go to ”Insert (View) | Header and Footer" to add your organization, sponsor, meeting name here; then, click "Apply to All"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5CE46-561C-F74C-94A8-AAA5A84E6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964B2-931F-5A4C-8191-9766016F4197}" type="datetime1">
              <a:rPr lang="en-US"/>
              <a:pPr>
                <a:defRPr/>
              </a:pPr>
              <a:t>6/17/11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Go to ”Insert (View) | Header and Footer" to add your organization, sponsor, meeting name here; then, click "Apply to All"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941DF-9B7A-D349-BB7F-BCF0A8049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2.xml"/><Relationship Id="rId3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slide footer_green_378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327775"/>
            <a:ext cx="9144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72250"/>
            <a:ext cx="13716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fld id="{1B8553A2-3D25-D740-939A-14155AE3682E}" type="datetime1">
              <a:rPr lang="en-US"/>
              <a:pPr>
                <a:defRPr/>
              </a:pPr>
              <a:t>6/17/11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225" y="6307138"/>
            <a:ext cx="59420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Go to ”Insert (View) | Header and Footer" to add your organization, sponsor, meeting name here; then, click "Apply to All"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489700"/>
            <a:ext cx="3841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latin typeface="Arial" charset="0"/>
              </a:defRPr>
            </a:lvl1pPr>
          </a:lstStyle>
          <a:p>
            <a:pPr>
              <a:defRPr/>
            </a:pPr>
            <a:fld id="{9210782A-856B-9144-9D81-7867EFCD9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4" descr="slide header_green_378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14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4B5C29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4B5C29"/>
          </a:solidFill>
          <a:latin typeface="Trebuchet MS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4B5C29"/>
          </a:solidFill>
          <a:latin typeface="Trebuchet MS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4B5C29"/>
          </a:solidFill>
          <a:latin typeface="Trebuchet MS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4B5C29"/>
          </a:solidFill>
          <a:latin typeface="Trebuchet MS" pitchFamily="34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F497D"/>
        </a:buClr>
        <a:buFont typeface="Wingdings" pitchFamily="-65" charset="2"/>
        <a:buChar char="§"/>
        <a:defRPr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F497D"/>
        </a:buClr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1F497D"/>
        </a:buClr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1F497D"/>
        </a:buClr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1F497D"/>
        </a:buClr>
        <a:buFont typeface="Arial" pitchFamily="-65" charset="0"/>
        <a:buChar char="»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497D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002" name="Picture 2" descr="bottomb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489700"/>
            <a:ext cx="9144000" cy="368300"/>
          </a:xfrm>
          <a:prstGeom prst="rect">
            <a:avLst/>
          </a:prstGeom>
          <a:noFill/>
        </p:spPr>
      </p:pic>
      <p:sp>
        <p:nvSpPr>
          <p:cNvPr id="1280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8788" y="1100138"/>
            <a:ext cx="8224837" cy="188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8000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53463" y="6577013"/>
            <a:ext cx="3571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000" b="1">
                <a:solidFill>
                  <a:schemeClr val="bg1"/>
                </a:solidFill>
                <a:ea typeface="ＭＳ Ｐゴシック" charset="-128"/>
                <a:cs typeface="ＭＳ Ｐゴシック" charset="-128"/>
              </a:defRPr>
            </a:lvl1pPr>
          </a:lstStyle>
          <a:p>
            <a:fld id="{57B059AE-0A3F-FC4B-B488-053036E4E6A0}" type="slidenum">
              <a:rPr lang="en-US">
                <a:solidFill>
                  <a:srgbClr val="FFFFFF"/>
                </a:solidFill>
                <a:latin typeface="Arial" charset="0"/>
              </a:rPr>
              <a:pPr/>
              <a:t>‹#›</a:t>
            </a:fld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2800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61963" y="296863"/>
            <a:ext cx="82216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280006" name="Rectangle 6"/>
          <p:cNvSpPr>
            <a:spLocks noChangeArrowheads="1"/>
          </p:cNvSpPr>
          <p:nvPr/>
        </p:nvSpPr>
        <p:spPr bwMode="auto">
          <a:xfrm>
            <a:off x="247650" y="6499225"/>
            <a:ext cx="1470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</a:pPr>
            <a:r>
              <a:rPr lang="en-US" sz="1000" b="1">
                <a:solidFill>
                  <a:srgbClr val="FFFFFF"/>
                </a:solidFill>
                <a:latin typeface="Arial" charset="0"/>
                <a:ea typeface="ＭＳ Ｐゴシック" charset="-128"/>
                <a:cs typeface="ＭＳ Ｐゴシック" charset="-128"/>
              </a:rPr>
              <a:t>Argonne National Laboratory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 i="1">
          <a:solidFill>
            <a:srgbClr val="0071B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 i="1">
          <a:solidFill>
            <a:srgbClr val="0071BC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 i="1">
          <a:solidFill>
            <a:srgbClr val="0071BC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 i="1">
          <a:solidFill>
            <a:srgbClr val="0071BC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 i="1">
          <a:solidFill>
            <a:srgbClr val="0071BC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 i="1">
          <a:solidFill>
            <a:srgbClr val="0071BC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 i="1">
          <a:solidFill>
            <a:srgbClr val="0071BC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 i="1">
          <a:solidFill>
            <a:srgbClr val="0071BC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 i="1">
          <a:solidFill>
            <a:srgbClr val="0071BC"/>
          </a:solidFill>
          <a:latin typeface="Arial" charset="0"/>
        </a:defRPr>
      </a:lvl9pPr>
    </p:titleStyle>
    <p:bodyStyle>
      <a:lvl1pPr marL="282575" indent="-282575" algn="l" rtl="0" eaLnBrk="0" fontAlgn="base" hangingPunct="0">
        <a:spcBef>
          <a:spcPct val="10000"/>
        </a:spcBef>
        <a:spcAft>
          <a:spcPct val="10000"/>
        </a:spcAft>
        <a:buClr>
          <a:schemeClr val="tx2"/>
        </a:buClr>
        <a:buFont typeface="Wingdings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88925" algn="l" rtl="0" eaLnBrk="0" fontAlgn="base" hangingPunct="0">
        <a:spcBef>
          <a:spcPct val="10000"/>
        </a:spcBef>
        <a:spcAft>
          <a:spcPct val="1000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968375" indent="-168275" algn="l" rtl="0" eaLnBrk="0" fontAlgn="base" hangingPunct="0">
        <a:spcBef>
          <a:spcPct val="10000"/>
        </a:spcBef>
        <a:spcAft>
          <a:spcPct val="10000"/>
        </a:spcAft>
        <a:buClr>
          <a:schemeClr val="tx2"/>
        </a:buClr>
        <a:buFont typeface="Times" charset="0"/>
        <a:buChar char="•"/>
        <a:defRPr sz="2000" i="1">
          <a:solidFill>
            <a:schemeClr val="tx1"/>
          </a:solidFill>
          <a:latin typeface="+mn-lt"/>
          <a:ea typeface="ＭＳ Ｐゴシック" charset="-128"/>
        </a:defRPr>
      </a:lvl3pPr>
      <a:lvl4pPr marL="1363663" indent="-280988" algn="l" rtl="0" eaLnBrk="0" fontAlgn="base" hangingPunct="0">
        <a:spcBef>
          <a:spcPct val="10000"/>
        </a:spcBef>
        <a:spcAft>
          <a:spcPct val="10000"/>
        </a:spcAft>
        <a:buClr>
          <a:schemeClr val="tx2"/>
        </a:buClr>
        <a:buFont typeface="Times" charset="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652588" indent="-174625" algn="l" rtl="0" eaLnBrk="0" fontAlgn="base" hangingPunct="0">
        <a:spcBef>
          <a:spcPct val="10000"/>
        </a:spcBef>
        <a:spcAft>
          <a:spcPct val="10000"/>
        </a:spcAft>
        <a:buClr>
          <a:schemeClr val="tx2"/>
        </a:buClr>
        <a:buFont typeface="Times" charset="0"/>
        <a:defRPr sz="2000" i="1">
          <a:solidFill>
            <a:schemeClr val="tx1"/>
          </a:solidFill>
          <a:latin typeface="+mn-lt"/>
          <a:ea typeface="ＭＳ Ｐゴシック" charset="-128"/>
        </a:defRPr>
      </a:lvl5pPr>
      <a:lvl6pPr marL="2109788" indent="-174625" algn="l" rtl="0" eaLnBrk="0" fontAlgn="base" hangingPunct="0">
        <a:spcBef>
          <a:spcPct val="10000"/>
        </a:spcBef>
        <a:spcAft>
          <a:spcPct val="10000"/>
        </a:spcAft>
        <a:buClr>
          <a:schemeClr val="tx2"/>
        </a:buClr>
        <a:buFont typeface="Times" charset="0"/>
        <a:defRPr sz="2000" i="1">
          <a:solidFill>
            <a:schemeClr val="tx1"/>
          </a:solidFill>
          <a:latin typeface="+mn-lt"/>
          <a:ea typeface="ＭＳ Ｐゴシック" charset="-128"/>
        </a:defRPr>
      </a:lvl6pPr>
      <a:lvl7pPr marL="2566988" indent="-174625" algn="l" rtl="0" eaLnBrk="0" fontAlgn="base" hangingPunct="0">
        <a:spcBef>
          <a:spcPct val="10000"/>
        </a:spcBef>
        <a:spcAft>
          <a:spcPct val="10000"/>
        </a:spcAft>
        <a:buClr>
          <a:schemeClr val="tx2"/>
        </a:buClr>
        <a:buFont typeface="Times" charset="0"/>
        <a:defRPr sz="2000" i="1">
          <a:solidFill>
            <a:schemeClr val="tx1"/>
          </a:solidFill>
          <a:latin typeface="+mn-lt"/>
          <a:ea typeface="ＭＳ Ｐゴシック" charset="-128"/>
        </a:defRPr>
      </a:lvl7pPr>
      <a:lvl8pPr marL="3024188" indent="-174625" algn="l" rtl="0" eaLnBrk="0" fontAlgn="base" hangingPunct="0">
        <a:spcBef>
          <a:spcPct val="10000"/>
        </a:spcBef>
        <a:spcAft>
          <a:spcPct val="10000"/>
        </a:spcAft>
        <a:buClr>
          <a:schemeClr val="tx2"/>
        </a:buClr>
        <a:buFont typeface="Times" charset="0"/>
        <a:defRPr sz="2000" i="1">
          <a:solidFill>
            <a:schemeClr val="tx1"/>
          </a:solidFill>
          <a:latin typeface="+mn-lt"/>
          <a:ea typeface="ＭＳ Ｐゴシック" charset="-128"/>
        </a:defRPr>
      </a:lvl8pPr>
      <a:lvl9pPr marL="3481388" indent="-174625" algn="l" rtl="0" eaLnBrk="0" fontAlgn="base" hangingPunct="0">
        <a:spcBef>
          <a:spcPct val="10000"/>
        </a:spcBef>
        <a:spcAft>
          <a:spcPct val="10000"/>
        </a:spcAft>
        <a:buClr>
          <a:schemeClr val="tx2"/>
        </a:buClr>
        <a:buFont typeface="Times" charset="0"/>
        <a:defRPr sz="2000" 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df"/><Relationship Id="rId5" Type="http://schemas.openxmlformats.org/officeDocument/2006/relationships/image" Target="../media/image13.png"/><Relationship Id="rId6" Type="http://schemas.openxmlformats.org/officeDocument/2006/relationships/image" Target="../media/image14.pdf"/><Relationship Id="rId7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d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mtsu.edu/~rbutler/adlb" TargetMode="External"/><Relationship Id="rId3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df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1371600"/>
            <a:ext cx="7086600" cy="2420937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ADLB Update</a:t>
            </a:r>
            <a:br>
              <a:rPr lang="en-US" dirty="0" smtClean="0">
                <a:ea typeface="ＭＳ Ｐゴシック" pitchFamily="-65" charset="-128"/>
                <a:cs typeface="ＭＳ Ｐゴシック" pitchFamily="-65" charset="-128"/>
              </a:rPr>
            </a:b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US" dirty="0" smtClean="0"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Recent and Current Adventures with the Asynchronous Dynamic Load Balancing Library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US" dirty="0" smtClean="0">
                <a:ea typeface="ＭＳ Ｐゴシック" pitchFamily="-65" charset="-128"/>
                <a:cs typeface="ＭＳ Ｐゴシック" pitchFamily="-65" charset="-128"/>
              </a:rPr>
            </a:br>
            <a:endParaRPr lang="en-US" dirty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962400"/>
            <a:ext cx="7162800" cy="2146300"/>
          </a:xfrm>
        </p:spPr>
        <p:txBody>
          <a:bodyPr/>
          <a:lstStyle/>
          <a:p>
            <a:pPr eaLnBrk="1" hangingPunct="1">
              <a:buFont typeface="Wingdings" pitchFamily="-65" charset="2"/>
              <a:buNone/>
            </a:pPr>
            <a:r>
              <a:rPr lang="en-US" sz="2400" dirty="0">
                <a:ea typeface="ＭＳ Ｐゴシック" pitchFamily="-65" charset="-128"/>
                <a:cs typeface="ＭＳ Ｐゴシック" pitchFamily="-65" charset="-128"/>
              </a:rPr>
              <a:t>Rusty Lusk</a:t>
            </a:r>
            <a:endParaRPr lang="en-US" sz="2400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eaLnBrk="1" hangingPunct="1">
              <a:buFont typeface="Wingdings" pitchFamily="-65" charset="2"/>
              <a:buNone/>
            </a:pPr>
            <a:endParaRPr lang="en-US" sz="2400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eaLnBrk="1" hangingPunct="1">
              <a:buFont typeface="Wingdings" pitchFamily="-65" charset="2"/>
              <a:buNone/>
            </a:pPr>
            <a:r>
              <a:rPr lang="en-US" sz="2400" dirty="0">
                <a:ea typeface="ＭＳ Ｐゴシック" pitchFamily="-65" charset="-128"/>
                <a:cs typeface="ＭＳ Ｐゴシック" pitchFamily="-65" charset="-128"/>
              </a:rPr>
              <a:t>Mathematics and Computer Science Division</a:t>
            </a:r>
            <a:endParaRPr lang="en-US" sz="2400" dirty="0" smtClean="0">
              <a:ea typeface="ＭＳ Ｐゴシック" pitchFamily="-65" charset="-128"/>
              <a:cs typeface="ＭＳ Ｐゴシック" pitchFamily="-65" charset="-128"/>
            </a:endParaRPr>
          </a:p>
          <a:p>
            <a:pPr eaLnBrk="1" hangingPunct="1">
              <a:buFont typeface="Wingdings" pitchFamily="-65" charset="2"/>
              <a:buNone/>
            </a:pPr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Argonne </a:t>
            </a:r>
            <a:r>
              <a:rPr lang="en-US" sz="2400" dirty="0">
                <a:ea typeface="ＭＳ Ｐゴシック" pitchFamily="-65" charset="-128"/>
                <a:cs typeface="ＭＳ Ｐゴシック" pitchFamily="-65" charset="-128"/>
              </a:rPr>
              <a:t>National Laboratory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Physics Application – Parameter Sweep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505200"/>
            <a:ext cx="7543800" cy="2667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FC855-B79D-C548-B68A-FC65F99B691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90513" y="874713"/>
            <a:ext cx="7786687" cy="2401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10000"/>
              </a:spcBef>
              <a:spcAft>
                <a:spcPct val="10000"/>
              </a:spcAft>
              <a:buClr>
                <a:srgbClr val="C28500"/>
              </a:buClr>
              <a:buSzPct val="125000"/>
              <a:buFont typeface="Arial" charset="0"/>
              <a:buNone/>
            </a:pPr>
            <a:endParaRPr lang="en-US" sz="1600" b="1" dirty="0"/>
          </a:p>
          <a:p>
            <a:pPr marL="342900" indent="-342900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Font typeface="Wingdings" charset="2"/>
              <a:buChar char="n"/>
            </a:pPr>
            <a:r>
              <a:rPr lang="en-US" sz="1800" dirty="0"/>
              <a:t>Luminescent solar concentrators</a:t>
            </a:r>
            <a:endParaRPr lang="en-US" sz="1800" b="1" dirty="0"/>
          </a:p>
          <a:p>
            <a:pPr marL="742950" lvl="1" indent="-285750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FontTx/>
              <a:buChar char="–"/>
            </a:pPr>
            <a:r>
              <a:rPr lang="en-US" sz="1800" dirty="0"/>
              <a:t>Stationary, no moving parts</a:t>
            </a:r>
          </a:p>
          <a:p>
            <a:pPr marL="742950" lvl="1" indent="-285750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FontTx/>
              <a:buChar char="–"/>
            </a:pPr>
            <a:r>
              <a:rPr lang="en-US" sz="1800" dirty="0"/>
              <a:t>Operate efficiently under diffuse light conditions (northern climates)</a:t>
            </a:r>
          </a:p>
          <a:p>
            <a:pPr marL="342900" indent="-342900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Font typeface="Wingdings" charset="2"/>
              <a:buChar char="n"/>
            </a:pPr>
            <a:r>
              <a:rPr lang="en-US" sz="1800" dirty="0"/>
              <a:t>Inexpensive collector, concentrate light on high-performance solar </a:t>
            </a:r>
            <a:r>
              <a:rPr lang="en-US" sz="1800" dirty="0" smtClean="0"/>
              <a:t>cell</a:t>
            </a:r>
          </a:p>
          <a:p>
            <a:pPr marL="342900" indent="-342900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  <a:buFont typeface="Wingdings" charset="2"/>
              <a:buChar char="n"/>
            </a:pPr>
            <a:r>
              <a:rPr lang="en-US" sz="1800" dirty="0" smtClean="0"/>
              <a:t>In this case, the authors never learned any parallel programming approach before </a:t>
            </a:r>
            <a:r>
              <a:rPr lang="en-US" sz="1800" dirty="0" smtClean="0"/>
              <a:t>ADLB  (ADLB as high-level programming model)</a:t>
            </a:r>
          </a:p>
          <a:p>
            <a:pPr marL="742950" lvl="1" indent="-285750">
              <a:spcBef>
                <a:spcPct val="10000"/>
              </a:spcBef>
              <a:spcAft>
                <a:spcPct val="10000"/>
              </a:spcAft>
              <a:buClr>
                <a:schemeClr val="tx2"/>
              </a:buClr>
            </a:pPr>
            <a:endParaRPr lang="en-US" sz="1800" dirty="0"/>
          </a:p>
        </p:txBody>
      </p:sp>
      <p:pic>
        <p:nvPicPr>
          <p:cNvPr id="6" name="Picture 125" descr="Single layer LSC schemati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6251" y="3811035"/>
            <a:ext cx="4063184" cy="228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Other </a:t>
            </a:r>
            <a:r>
              <a:rPr lang="en-US" dirty="0" smtClean="0"/>
              <a:t>A</a:t>
            </a:r>
            <a:r>
              <a:rPr lang="en-US" dirty="0" smtClean="0"/>
              <a:t>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“Batcher”</a:t>
            </a:r>
          </a:p>
          <a:p>
            <a:pPr lvl="1"/>
            <a:r>
              <a:rPr lang="en-US" dirty="0" smtClean="0"/>
              <a:t>Simple but potentially useful</a:t>
            </a:r>
          </a:p>
          <a:p>
            <a:pPr lvl="1"/>
            <a:r>
              <a:rPr lang="en-US" dirty="0" smtClean="0"/>
              <a:t>Input is a file of Unix command lines</a:t>
            </a:r>
          </a:p>
          <a:p>
            <a:pPr lvl="1"/>
            <a:r>
              <a:rPr lang="en-US" dirty="0" smtClean="0"/>
              <a:t>ADLB worker processes execute each one with the Unix “system” </a:t>
            </a:r>
            <a:r>
              <a:rPr lang="en-US" dirty="0" smtClean="0"/>
              <a:t>call</a:t>
            </a:r>
          </a:p>
          <a:p>
            <a:pPr lvl="1"/>
            <a:endParaRPr lang="en-US" dirty="0" smtClean="0"/>
          </a:p>
          <a:p>
            <a:r>
              <a:rPr lang="en-US" i="1" dirty="0" smtClean="0"/>
              <a:t>Swift </a:t>
            </a:r>
            <a:r>
              <a:rPr lang="en-US" dirty="0" smtClean="0"/>
              <a:t>substrate</a:t>
            </a:r>
          </a:p>
          <a:p>
            <a:pPr lvl="1"/>
            <a:r>
              <a:rPr lang="en-US" i="1" dirty="0" smtClean="0"/>
              <a:t>Swift </a:t>
            </a:r>
            <a:r>
              <a:rPr lang="en-US" dirty="0" smtClean="0"/>
              <a:t>is a high-level workflow description language</a:t>
            </a:r>
          </a:p>
          <a:p>
            <a:pPr lvl="1"/>
            <a:r>
              <a:rPr lang="en-US" dirty="0" smtClean="0"/>
              <a:t>ADLB is being tested as an execution engine for </a:t>
            </a:r>
            <a:r>
              <a:rPr lang="en-US" i="1" dirty="0" smtClean="0"/>
              <a:t>Swift </a:t>
            </a:r>
            <a:r>
              <a:rPr lang="en-US" dirty="0" smtClean="0"/>
              <a:t>programs</a:t>
            </a:r>
          </a:p>
          <a:p>
            <a:pPr lvl="1"/>
            <a:r>
              <a:rPr lang="en-US" dirty="0" smtClean="0"/>
              <a:t>Fine granularity needed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FC855-B79D-C548-B68A-FC65F99B691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Implementations </a:t>
            </a:r>
            <a:r>
              <a:rPr lang="en-US" dirty="0" smtClean="0"/>
              <a:t>of the Same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5410200" cy="2895600"/>
          </a:xfrm>
        </p:spPr>
        <p:txBody>
          <a:bodyPr/>
          <a:lstStyle/>
          <a:p>
            <a:r>
              <a:rPr lang="en-US" sz="2000" dirty="0" smtClean="0"/>
              <a:t>Single server with one-sided communication among clients</a:t>
            </a:r>
            <a:endParaRPr lang="en-US" sz="2000" dirty="0" smtClean="0"/>
          </a:p>
          <a:p>
            <a:pPr lvl="1"/>
            <a:r>
              <a:rPr lang="en-US" dirty="0" smtClean="0"/>
              <a:t>Motivation:</a:t>
            </a:r>
          </a:p>
          <a:p>
            <a:pPr lvl="2"/>
            <a:r>
              <a:rPr lang="en-US" dirty="0" smtClean="0"/>
              <a:t>Eliminate multiple views of “shared” queue data structure and the effort required to keep them (almost) coherent)</a:t>
            </a:r>
          </a:p>
          <a:p>
            <a:pPr lvl="2"/>
            <a:r>
              <a:rPr lang="en-US" dirty="0" smtClean="0"/>
              <a:t>Free up more processors for application calculations by eliminating most servers.</a:t>
            </a:r>
          </a:p>
          <a:p>
            <a:pPr lvl="2"/>
            <a:r>
              <a:rPr lang="en-US" dirty="0" smtClean="0"/>
              <a:t>Use larger client memory to store work packages</a:t>
            </a:r>
          </a:p>
          <a:p>
            <a:pPr lvl="1"/>
            <a:r>
              <a:rPr lang="en-US" dirty="0" smtClean="0"/>
              <a:t>Relies on “passive target” MPI-2 remote memory operations</a:t>
            </a:r>
          </a:p>
          <a:p>
            <a:pPr lvl="1"/>
            <a:r>
              <a:rPr lang="en-US" dirty="0" smtClean="0"/>
              <a:t>Single master proved to be a scalability bottleneck at 32,000 processors (8K nodes on BG/P) not because of processing capability but because of network congestion.</a:t>
            </a:r>
          </a:p>
          <a:p>
            <a:pPr lvl="1"/>
            <a:r>
              <a:rPr lang="en-US" dirty="0" smtClean="0"/>
              <a:t>Have not yet experimented with hybrid </a:t>
            </a:r>
            <a:r>
              <a:rPr lang="en-US" dirty="0" smtClean="0"/>
              <a:t>version (1-sided, multiple-server)</a:t>
            </a:r>
          </a:p>
          <a:p>
            <a:r>
              <a:rPr lang="en-US" dirty="0" smtClean="0"/>
              <a:t>Completely symmetric (“no server”) threaded version</a:t>
            </a:r>
          </a:p>
          <a:p>
            <a:pPr lvl="1"/>
            <a:r>
              <a:rPr lang="en-US" dirty="0" smtClean="0"/>
              <a:t>ADLB code runs in separate thread on each node.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FC855-B79D-C548-B68A-FC65F99B691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7315200" y="2514600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bg2">
                <a:lumMod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6172200" y="3124200"/>
            <a:ext cx="228600" cy="2286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8382000" y="3124200"/>
            <a:ext cx="228600" cy="2286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7315200" y="3733800"/>
            <a:ext cx="228600" cy="22860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14" name="AutoShape 35"/>
          <p:cNvCxnSpPr>
            <a:cxnSpLocks noChangeShapeType="1"/>
            <a:stCxn id="5" idx="5"/>
            <a:endCxn id="7" idx="1"/>
          </p:cNvCxnSpPr>
          <p:nvPr/>
        </p:nvCxnSpPr>
        <p:spPr bwMode="auto">
          <a:xfrm rot="16200000" flipH="1">
            <a:off x="7738922" y="2481122"/>
            <a:ext cx="447956" cy="90515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7" name="AutoShape 35"/>
          <p:cNvCxnSpPr>
            <a:cxnSpLocks noChangeShapeType="1"/>
            <a:stCxn id="6" idx="5"/>
            <a:endCxn id="8" idx="2"/>
          </p:cNvCxnSpPr>
          <p:nvPr/>
        </p:nvCxnSpPr>
        <p:spPr bwMode="auto">
          <a:xfrm rot="16200000" flipH="1">
            <a:off x="6576872" y="3109772"/>
            <a:ext cx="528778" cy="94787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0" name="AutoShape 35"/>
          <p:cNvCxnSpPr>
            <a:cxnSpLocks noChangeShapeType="1"/>
            <a:stCxn id="8" idx="6"/>
            <a:endCxn id="7" idx="3"/>
          </p:cNvCxnSpPr>
          <p:nvPr/>
        </p:nvCxnSpPr>
        <p:spPr bwMode="auto">
          <a:xfrm flipV="1">
            <a:off x="7543800" y="3319322"/>
            <a:ext cx="871678" cy="52877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3" name="AutoShape 35"/>
          <p:cNvCxnSpPr>
            <a:cxnSpLocks noChangeShapeType="1"/>
            <a:stCxn id="6" idx="7"/>
            <a:endCxn id="5" idx="3"/>
          </p:cNvCxnSpPr>
          <p:nvPr/>
        </p:nvCxnSpPr>
        <p:spPr bwMode="auto">
          <a:xfrm rot="5400000" flipH="1" flipV="1">
            <a:off x="6634022" y="2443022"/>
            <a:ext cx="447956" cy="98135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8" name="TextBox 27"/>
          <p:cNvSpPr txBox="1"/>
          <p:nvPr/>
        </p:nvSpPr>
        <p:spPr>
          <a:xfrm>
            <a:off x="8022319" y="3505200"/>
            <a:ext cx="8930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MPI_Get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867400" y="3505200"/>
            <a:ext cx="877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MPI_Put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740001" y="2511623"/>
            <a:ext cx="1043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ADLB_Get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019800" y="2514600"/>
            <a:ext cx="10229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ADLB_Put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DC3AD-C47A-A842-9265-8077B5A89270}" type="slidenum">
              <a:rPr lang="en-US">
                <a:solidFill>
                  <a:srgbClr val="FFFFFF"/>
                </a:solidFill>
              </a:rPr>
              <a:pPr/>
              <a:t>13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32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296863"/>
            <a:ext cx="8221662" cy="457200"/>
          </a:xfrm>
        </p:spPr>
        <p:txBody>
          <a:bodyPr/>
          <a:lstStyle/>
          <a:p>
            <a:r>
              <a:rPr lang="en-US" sz="3000"/>
              <a:t>Asynchronous Dynamic Load Balancing</a:t>
            </a:r>
            <a:endParaRPr lang="en-US"/>
          </a:p>
        </p:txBody>
      </p:sp>
      <p:sp>
        <p:nvSpPr>
          <p:cNvPr id="132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788" y="1100138"/>
            <a:ext cx="8224837" cy="427037"/>
          </a:xfrm>
        </p:spPr>
        <p:txBody>
          <a:bodyPr/>
          <a:lstStyle/>
          <a:p>
            <a:r>
              <a:rPr lang="en-US"/>
              <a:t>The basic idea:</a:t>
            </a:r>
          </a:p>
        </p:txBody>
      </p:sp>
      <p:sp>
        <p:nvSpPr>
          <p:cNvPr id="1320964" name="Rectangle 4"/>
          <p:cNvSpPr>
            <a:spLocks noChangeArrowheads="1"/>
          </p:cNvSpPr>
          <p:nvPr/>
        </p:nvSpPr>
        <p:spPr bwMode="auto">
          <a:xfrm>
            <a:off x="3048000" y="2667000"/>
            <a:ext cx="533400" cy="533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kumimoji="1" lang="en-US" sz="2000" smtClean="0">
              <a:solidFill>
                <a:srgbClr val="131313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320965" name="Rectangle 5"/>
          <p:cNvSpPr>
            <a:spLocks noChangeArrowheads="1"/>
          </p:cNvSpPr>
          <p:nvPr/>
        </p:nvSpPr>
        <p:spPr bwMode="auto">
          <a:xfrm>
            <a:off x="3048000" y="1905000"/>
            <a:ext cx="533400" cy="533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kumimoji="1" lang="en-US" sz="2000" smtClean="0">
              <a:solidFill>
                <a:srgbClr val="131313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320966" name="Rectangle 6"/>
          <p:cNvSpPr>
            <a:spLocks noChangeArrowheads="1"/>
          </p:cNvSpPr>
          <p:nvPr/>
        </p:nvSpPr>
        <p:spPr bwMode="auto">
          <a:xfrm>
            <a:off x="3048000" y="3505200"/>
            <a:ext cx="533400" cy="533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kumimoji="1" lang="en-US" sz="2000" smtClean="0">
              <a:solidFill>
                <a:srgbClr val="131313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320967" name="Rectangle 7"/>
          <p:cNvSpPr>
            <a:spLocks noChangeArrowheads="1"/>
          </p:cNvSpPr>
          <p:nvPr/>
        </p:nvSpPr>
        <p:spPr bwMode="auto">
          <a:xfrm>
            <a:off x="3048000" y="4800600"/>
            <a:ext cx="533400" cy="533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kumimoji="1" lang="en-US" sz="2000" smtClean="0">
              <a:solidFill>
                <a:srgbClr val="131313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320969" name="AutoShape 9"/>
          <p:cNvSpPr>
            <a:spLocks/>
          </p:cNvSpPr>
          <p:nvPr/>
        </p:nvSpPr>
        <p:spPr bwMode="auto">
          <a:xfrm>
            <a:off x="1676400" y="1828800"/>
            <a:ext cx="762000" cy="2209800"/>
          </a:xfrm>
          <a:prstGeom prst="leftBrace">
            <a:avLst>
              <a:gd name="adj1" fmla="val 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kumimoji="1" lang="en-US" sz="2000" smtClean="0">
              <a:solidFill>
                <a:srgbClr val="131313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320970" name="Text Box 10"/>
          <p:cNvSpPr txBox="1">
            <a:spLocks noChangeArrowheads="1"/>
          </p:cNvSpPr>
          <p:nvPr/>
        </p:nvSpPr>
        <p:spPr bwMode="auto">
          <a:xfrm>
            <a:off x="374650" y="2665413"/>
            <a:ext cx="117792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sz="1600">
                <a:solidFill>
                  <a:srgbClr val="131313"/>
                </a:solidFill>
                <a:latin typeface="Arial" charset="0"/>
                <a:ea typeface="+mn-ea"/>
                <a:cs typeface="+mn-cs"/>
              </a:rPr>
              <a:t>Application</a:t>
            </a:r>
          </a:p>
          <a:p>
            <a:pPr algn="ctr">
              <a:spcBef>
                <a:spcPct val="50000"/>
              </a:spcBef>
            </a:pPr>
            <a:r>
              <a:rPr kumimoji="1" lang="en-US" sz="1600">
                <a:solidFill>
                  <a:srgbClr val="131313"/>
                </a:solidFill>
                <a:latin typeface="Arial" charset="0"/>
                <a:ea typeface="+mn-ea"/>
                <a:cs typeface="+mn-cs"/>
              </a:rPr>
              <a:t>Threads</a:t>
            </a:r>
            <a:endParaRPr kumimoji="1" lang="en-US" sz="2000">
              <a:solidFill>
                <a:srgbClr val="131313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320971" name="Text Box 11"/>
          <p:cNvSpPr txBox="1">
            <a:spLocks noChangeArrowheads="1"/>
          </p:cNvSpPr>
          <p:nvPr/>
        </p:nvSpPr>
        <p:spPr bwMode="auto">
          <a:xfrm>
            <a:off x="1295400" y="4800600"/>
            <a:ext cx="124142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sz="1400">
                <a:solidFill>
                  <a:srgbClr val="131313"/>
                </a:solidFill>
                <a:latin typeface="Arial" charset="0"/>
                <a:ea typeface="+mn-ea"/>
                <a:cs typeface="+mn-cs"/>
              </a:rPr>
              <a:t>ADLB Library</a:t>
            </a:r>
          </a:p>
          <a:p>
            <a:pPr algn="ctr">
              <a:spcBef>
                <a:spcPct val="50000"/>
              </a:spcBef>
            </a:pPr>
            <a:r>
              <a:rPr kumimoji="1" lang="en-US" sz="1400">
                <a:solidFill>
                  <a:srgbClr val="131313"/>
                </a:solidFill>
                <a:latin typeface="Arial" charset="0"/>
                <a:ea typeface="+mn-ea"/>
                <a:cs typeface="+mn-cs"/>
              </a:rPr>
              <a:t>Thread</a:t>
            </a:r>
          </a:p>
        </p:txBody>
      </p:sp>
      <p:sp>
        <p:nvSpPr>
          <p:cNvPr id="1320972" name="Rectangle 12"/>
          <p:cNvSpPr>
            <a:spLocks noChangeArrowheads="1"/>
          </p:cNvSpPr>
          <p:nvPr/>
        </p:nvSpPr>
        <p:spPr bwMode="auto">
          <a:xfrm>
            <a:off x="5105400" y="1447800"/>
            <a:ext cx="2971800" cy="2819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kumimoji="1" lang="en-US" sz="2000">
              <a:solidFill>
                <a:srgbClr val="131313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320973" name="Text Box 13"/>
          <p:cNvSpPr txBox="1">
            <a:spLocks noChangeArrowheads="1"/>
          </p:cNvSpPr>
          <p:nvPr/>
        </p:nvSpPr>
        <p:spPr bwMode="auto">
          <a:xfrm>
            <a:off x="5791200" y="1143000"/>
            <a:ext cx="163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sz="1600">
                <a:solidFill>
                  <a:srgbClr val="131313"/>
                </a:solidFill>
                <a:latin typeface="Arial" charset="0"/>
                <a:ea typeface="+mn-ea"/>
                <a:cs typeface="+mn-cs"/>
              </a:rPr>
              <a:t>Shared Memory</a:t>
            </a:r>
            <a:endParaRPr kumimoji="1" lang="en-US" sz="2000">
              <a:solidFill>
                <a:srgbClr val="131313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320974" name="Rectangle 14"/>
          <p:cNvSpPr>
            <a:spLocks noChangeArrowheads="1"/>
          </p:cNvSpPr>
          <p:nvPr/>
        </p:nvSpPr>
        <p:spPr bwMode="auto">
          <a:xfrm>
            <a:off x="5638800" y="19050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kumimoji="1" lang="en-US" sz="2000" smtClean="0">
              <a:solidFill>
                <a:srgbClr val="131313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320975" name="Rectangle 15"/>
          <p:cNvSpPr>
            <a:spLocks noChangeArrowheads="1"/>
          </p:cNvSpPr>
          <p:nvPr/>
        </p:nvSpPr>
        <p:spPr bwMode="auto">
          <a:xfrm>
            <a:off x="6096000" y="23622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kumimoji="1" lang="en-US" sz="2000" smtClean="0">
              <a:solidFill>
                <a:srgbClr val="131313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320976" name="Rectangle 16"/>
          <p:cNvSpPr>
            <a:spLocks noChangeArrowheads="1"/>
          </p:cNvSpPr>
          <p:nvPr/>
        </p:nvSpPr>
        <p:spPr bwMode="auto">
          <a:xfrm>
            <a:off x="6553200" y="28194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kumimoji="1" lang="en-US" sz="2000" smtClean="0">
              <a:solidFill>
                <a:srgbClr val="131313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320977" name="Rectangle 17"/>
          <p:cNvSpPr>
            <a:spLocks noChangeArrowheads="1"/>
          </p:cNvSpPr>
          <p:nvPr/>
        </p:nvSpPr>
        <p:spPr bwMode="auto">
          <a:xfrm>
            <a:off x="6934200" y="32766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kumimoji="1" lang="en-US" sz="2000" smtClean="0">
              <a:solidFill>
                <a:srgbClr val="131313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320978" name="Rectangle 18"/>
          <p:cNvSpPr>
            <a:spLocks noChangeArrowheads="1"/>
          </p:cNvSpPr>
          <p:nvPr/>
        </p:nvSpPr>
        <p:spPr bwMode="auto">
          <a:xfrm>
            <a:off x="7315200" y="37338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kumimoji="1" lang="en-US" sz="2000" smtClean="0">
              <a:solidFill>
                <a:srgbClr val="131313"/>
              </a:solidFill>
              <a:latin typeface="Arial" charset="0"/>
              <a:ea typeface="+mn-ea"/>
              <a:cs typeface="+mn-cs"/>
            </a:endParaRPr>
          </a:p>
        </p:txBody>
      </p:sp>
      <p:cxnSp>
        <p:nvCxnSpPr>
          <p:cNvPr id="1320979" name="AutoShape 19"/>
          <p:cNvCxnSpPr>
            <a:cxnSpLocks noChangeShapeType="1"/>
            <a:stCxn id="1320974" idx="2"/>
            <a:endCxn id="1320975" idx="1"/>
          </p:cNvCxnSpPr>
          <p:nvPr/>
        </p:nvCxnSpPr>
        <p:spPr bwMode="auto">
          <a:xfrm rot="16200000" flipH="1">
            <a:off x="5829300" y="2247900"/>
            <a:ext cx="304800" cy="2286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320980" name="AutoShape 20"/>
          <p:cNvCxnSpPr>
            <a:cxnSpLocks noChangeShapeType="1"/>
            <a:stCxn id="1320975" idx="2"/>
            <a:endCxn id="1320976" idx="1"/>
          </p:cNvCxnSpPr>
          <p:nvPr/>
        </p:nvCxnSpPr>
        <p:spPr bwMode="auto">
          <a:xfrm rot="16200000" flipH="1">
            <a:off x="6286500" y="2705100"/>
            <a:ext cx="304800" cy="2286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320981" name="AutoShape 21"/>
          <p:cNvCxnSpPr>
            <a:cxnSpLocks noChangeShapeType="1"/>
            <a:stCxn id="1320976" idx="2"/>
            <a:endCxn id="1320977" idx="1"/>
          </p:cNvCxnSpPr>
          <p:nvPr/>
        </p:nvCxnSpPr>
        <p:spPr bwMode="auto">
          <a:xfrm rot="16200000" flipH="1">
            <a:off x="6705600" y="3200400"/>
            <a:ext cx="304800" cy="1524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320982" name="AutoShape 22"/>
          <p:cNvCxnSpPr>
            <a:cxnSpLocks noChangeShapeType="1"/>
            <a:stCxn id="1320977" idx="2"/>
            <a:endCxn id="1320978" idx="1"/>
          </p:cNvCxnSpPr>
          <p:nvPr/>
        </p:nvCxnSpPr>
        <p:spPr bwMode="auto">
          <a:xfrm rot="16200000" flipH="1">
            <a:off x="7086600" y="3657600"/>
            <a:ext cx="304800" cy="1524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320984" name="AutoShape 24"/>
          <p:cNvCxnSpPr>
            <a:cxnSpLocks noChangeShapeType="1"/>
          </p:cNvCxnSpPr>
          <p:nvPr/>
        </p:nvCxnSpPr>
        <p:spPr bwMode="auto">
          <a:xfrm>
            <a:off x="3810000" y="2971800"/>
            <a:ext cx="1066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320985" name="AutoShape 25"/>
          <p:cNvCxnSpPr>
            <a:cxnSpLocks noChangeShapeType="1"/>
          </p:cNvCxnSpPr>
          <p:nvPr/>
        </p:nvCxnSpPr>
        <p:spPr bwMode="auto">
          <a:xfrm>
            <a:off x="3810000" y="3733800"/>
            <a:ext cx="1066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320986" name="AutoShape 26"/>
          <p:cNvCxnSpPr>
            <a:cxnSpLocks noChangeShapeType="1"/>
          </p:cNvCxnSpPr>
          <p:nvPr/>
        </p:nvCxnSpPr>
        <p:spPr bwMode="auto">
          <a:xfrm>
            <a:off x="3810000" y="2209800"/>
            <a:ext cx="990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320987" name="AutoShape 27"/>
          <p:cNvCxnSpPr>
            <a:cxnSpLocks noChangeShapeType="1"/>
          </p:cNvCxnSpPr>
          <p:nvPr/>
        </p:nvCxnSpPr>
        <p:spPr bwMode="auto">
          <a:xfrm flipV="1">
            <a:off x="3810000" y="4343400"/>
            <a:ext cx="11430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320988" name="AutoShape 28"/>
          <p:cNvCxnSpPr>
            <a:cxnSpLocks noChangeShapeType="1"/>
          </p:cNvCxnSpPr>
          <p:nvPr/>
        </p:nvCxnSpPr>
        <p:spPr bwMode="auto">
          <a:xfrm>
            <a:off x="4191000" y="5105400"/>
            <a:ext cx="4572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320989" name="Text Box 29"/>
          <p:cNvSpPr txBox="1">
            <a:spLocks noChangeArrowheads="1"/>
          </p:cNvSpPr>
          <p:nvPr/>
        </p:nvSpPr>
        <p:spPr bwMode="auto">
          <a:xfrm>
            <a:off x="3886200" y="1828800"/>
            <a:ext cx="828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sz="1600">
                <a:solidFill>
                  <a:srgbClr val="131313"/>
                </a:solidFill>
                <a:latin typeface="Arial" charset="0"/>
                <a:ea typeface="+mn-ea"/>
                <a:cs typeface="+mn-cs"/>
              </a:rPr>
              <a:t>Put/get</a:t>
            </a:r>
            <a:endParaRPr kumimoji="1" lang="en-US" sz="2000">
              <a:solidFill>
                <a:srgbClr val="131313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320990" name="Text Box 30"/>
          <p:cNvSpPr txBox="1">
            <a:spLocks noChangeArrowheads="1"/>
          </p:cNvSpPr>
          <p:nvPr/>
        </p:nvSpPr>
        <p:spPr bwMode="auto">
          <a:xfrm>
            <a:off x="5334000" y="4876800"/>
            <a:ext cx="20129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kumimoji="1" lang="en-US" sz="1600">
                <a:solidFill>
                  <a:srgbClr val="131313"/>
                </a:solidFill>
                <a:latin typeface="Arial" charset="0"/>
                <a:ea typeface="+mn-ea"/>
                <a:cs typeface="+mn-cs"/>
              </a:rPr>
              <a:t>MPI Communication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kumimoji="1" lang="en-US" sz="1600">
                <a:solidFill>
                  <a:srgbClr val="131313"/>
                </a:solidFill>
                <a:latin typeface="Arial" charset="0"/>
                <a:ea typeface="+mn-ea"/>
                <a:cs typeface="+mn-cs"/>
              </a:rPr>
              <a:t>with other nodes</a:t>
            </a:r>
            <a:endParaRPr kumimoji="1" lang="en-US" sz="2000">
              <a:solidFill>
                <a:srgbClr val="131313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320992" name="Text Box 32"/>
          <p:cNvSpPr txBox="1">
            <a:spLocks noChangeArrowheads="1"/>
          </p:cNvSpPr>
          <p:nvPr/>
        </p:nvSpPr>
        <p:spPr bwMode="auto">
          <a:xfrm>
            <a:off x="6934200" y="2133600"/>
            <a:ext cx="7493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kumimoji="1" lang="en-US" sz="1600">
                <a:solidFill>
                  <a:srgbClr val="131313"/>
                </a:solidFill>
                <a:latin typeface="Arial" charset="0"/>
                <a:ea typeface="+mn-ea"/>
                <a:cs typeface="+mn-cs"/>
              </a:rPr>
              <a:t>Work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kumimoji="1" lang="en-US" sz="1600">
                <a:solidFill>
                  <a:srgbClr val="131313"/>
                </a:solidFill>
                <a:latin typeface="Arial" charset="0"/>
                <a:ea typeface="+mn-ea"/>
                <a:cs typeface="+mn-cs"/>
              </a:rPr>
              <a:t>queue</a:t>
            </a:r>
            <a:endParaRPr kumimoji="1" lang="en-US" sz="2000">
              <a:solidFill>
                <a:srgbClr val="131313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CAD87-6044-D447-A1EA-497760FF01BF}" type="slidenum">
              <a:rPr lang="en-US"/>
              <a:pPr/>
              <a:t>14</a:t>
            </a:fld>
            <a:endParaRPr lang="en-US"/>
          </a:p>
        </p:txBody>
      </p:sp>
      <p:sp>
        <p:nvSpPr>
          <p:cNvPr id="132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296863"/>
            <a:ext cx="8221662" cy="457200"/>
          </a:xfrm>
        </p:spPr>
        <p:txBody>
          <a:bodyPr/>
          <a:lstStyle/>
          <a:p>
            <a:r>
              <a:rPr lang="en-US" sz="3000"/>
              <a:t>Asynchronous Dynamic Load Balancing</a:t>
            </a:r>
            <a:endParaRPr lang="en-US"/>
          </a:p>
        </p:txBody>
      </p:sp>
      <p:sp>
        <p:nvSpPr>
          <p:cNvPr id="132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8788" y="1100138"/>
            <a:ext cx="8224837" cy="427037"/>
          </a:xfrm>
        </p:spPr>
        <p:txBody>
          <a:bodyPr/>
          <a:lstStyle/>
          <a:p>
            <a:r>
              <a:rPr lang="en-US" dirty="0"/>
              <a:t>The basic idea:</a:t>
            </a:r>
          </a:p>
        </p:txBody>
      </p:sp>
      <p:sp>
        <p:nvSpPr>
          <p:cNvPr id="1320964" name="Rectangle 4"/>
          <p:cNvSpPr>
            <a:spLocks noChangeArrowheads="1"/>
          </p:cNvSpPr>
          <p:nvPr/>
        </p:nvSpPr>
        <p:spPr bwMode="auto">
          <a:xfrm>
            <a:off x="3048000" y="2667000"/>
            <a:ext cx="533400" cy="533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0965" name="Rectangle 5"/>
          <p:cNvSpPr>
            <a:spLocks noChangeArrowheads="1"/>
          </p:cNvSpPr>
          <p:nvPr/>
        </p:nvSpPr>
        <p:spPr bwMode="auto">
          <a:xfrm>
            <a:off x="3048000" y="1905000"/>
            <a:ext cx="533400" cy="533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0966" name="Rectangle 6"/>
          <p:cNvSpPr>
            <a:spLocks noChangeArrowheads="1"/>
          </p:cNvSpPr>
          <p:nvPr/>
        </p:nvSpPr>
        <p:spPr bwMode="auto">
          <a:xfrm>
            <a:off x="3048000" y="3505200"/>
            <a:ext cx="533400" cy="533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0967" name="Rectangle 7"/>
          <p:cNvSpPr>
            <a:spLocks noChangeArrowheads="1"/>
          </p:cNvSpPr>
          <p:nvPr/>
        </p:nvSpPr>
        <p:spPr bwMode="auto">
          <a:xfrm>
            <a:off x="3200400" y="5257800"/>
            <a:ext cx="533400" cy="533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0970" name="Text Box 10"/>
          <p:cNvSpPr txBox="1">
            <a:spLocks noChangeArrowheads="1"/>
          </p:cNvSpPr>
          <p:nvPr/>
        </p:nvSpPr>
        <p:spPr bwMode="auto">
          <a:xfrm>
            <a:off x="228600" y="5105400"/>
            <a:ext cx="117792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 dirty="0"/>
              <a:t>Application</a:t>
            </a:r>
          </a:p>
          <a:p>
            <a:r>
              <a:rPr lang="en-US" sz="1600" dirty="0"/>
              <a:t>Threads</a:t>
            </a:r>
            <a:endParaRPr lang="en-US" dirty="0"/>
          </a:p>
        </p:txBody>
      </p:sp>
      <p:sp>
        <p:nvSpPr>
          <p:cNvPr id="1320971" name="Text Box 11"/>
          <p:cNvSpPr txBox="1">
            <a:spLocks noChangeArrowheads="1"/>
          </p:cNvSpPr>
          <p:nvPr/>
        </p:nvSpPr>
        <p:spPr bwMode="auto">
          <a:xfrm>
            <a:off x="2819400" y="5776912"/>
            <a:ext cx="124142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400" dirty="0"/>
              <a:t>ADLB Library</a:t>
            </a:r>
          </a:p>
          <a:p>
            <a:r>
              <a:rPr lang="en-US" sz="1400" dirty="0"/>
              <a:t>Thread</a:t>
            </a:r>
          </a:p>
        </p:txBody>
      </p:sp>
      <p:sp>
        <p:nvSpPr>
          <p:cNvPr id="1320972" name="Rectangle 12"/>
          <p:cNvSpPr>
            <a:spLocks noChangeArrowheads="1"/>
          </p:cNvSpPr>
          <p:nvPr/>
        </p:nvSpPr>
        <p:spPr bwMode="auto">
          <a:xfrm>
            <a:off x="5105400" y="1447800"/>
            <a:ext cx="2971800" cy="2819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0973" name="Text Box 13"/>
          <p:cNvSpPr txBox="1">
            <a:spLocks noChangeArrowheads="1"/>
          </p:cNvSpPr>
          <p:nvPr/>
        </p:nvSpPr>
        <p:spPr bwMode="auto">
          <a:xfrm>
            <a:off x="5791200" y="1143000"/>
            <a:ext cx="163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Shared Memory</a:t>
            </a:r>
            <a:endParaRPr lang="en-US"/>
          </a:p>
        </p:txBody>
      </p:sp>
      <p:sp>
        <p:nvSpPr>
          <p:cNvPr id="1320974" name="Rectangle 14"/>
          <p:cNvSpPr>
            <a:spLocks noChangeArrowheads="1"/>
          </p:cNvSpPr>
          <p:nvPr/>
        </p:nvSpPr>
        <p:spPr bwMode="auto">
          <a:xfrm>
            <a:off x="5638800" y="19050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0975" name="Rectangle 15"/>
          <p:cNvSpPr>
            <a:spLocks noChangeArrowheads="1"/>
          </p:cNvSpPr>
          <p:nvPr/>
        </p:nvSpPr>
        <p:spPr bwMode="auto">
          <a:xfrm>
            <a:off x="6096000" y="23622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0976" name="Rectangle 16"/>
          <p:cNvSpPr>
            <a:spLocks noChangeArrowheads="1"/>
          </p:cNvSpPr>
          <p:nvPr/>
        </p:nvSpPr>
        <p:spPr bwMode="auto">
          <a:xfrm>
            <a:off x="6553200" y="28194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0977" name="Rectangle 17"/>
          <p:cNvSpPr>
            <a:spLocks noChangeArrowheads="1"/>
          </p:cNvSpPr>
          <p:nvPr/>
        </p:nvSpPr>
        <p:spPr bwMode="auto">
          <a:xfrm>
            <a:off x="6934200" y="32766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0978" name="Rectangle 18"/>
          <p:cNvSpPr>
            <a:spLocks noChangeArrowheads="1"/>
          </p:cNvSpPr>
          <p:nvPr/>
        </p:nvSpPr>
        <p:spPr bwMode="auto">
          <a:xfrm>
            <a:off x="7315200" y="3733800"/>
            <a:ext cx="457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320979" name="AutoShape 19"/>
          <p:cNvCxnSpPr>
            <a:cxnSpLocks noChangeShapeType="1"/>
            <a:stCxn id="1320974" idx="2"/>
            <a:endCxn id="1320975" idx="1"/>
          </p:cNvCxnSpPr>
          <p:nvPr/>
        </p:nvCxnSpPr>
        <p:spPr bwMode="auto">
          <a:xfrm rot="16200000" flipH="1">
            <a:off x="5829300" y="2247900"/>
            <a:ext cx="304800" cy="2286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320980" name="AutoShape 20"/>
          <p:cNvCxnSpPr>
            <a:cxnSpLocks noChangeShapeType="1"/>
            <a:stCxn id="1320975" idx="2"/>
            <a:endCxn id="1320976" idx="1"/>
          </p:cNvCxnSpPr>
          <p:nvPr/>
        </p:nvCxnSpPr>
        <p:spPr bwMode="auto">
          <a:xfrm rot="16200000" flipH="1">
            <a:off x="6286500" y="2705100"/>
            <a:ext cx="304800" cy="2286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320981" name="AutoShape 21"/>
          <p:cNvCxnSpPr>
            <a:cxnSpLocks noChangeShapeType="1"/>
            <a:stCxn id="1320976" idx="2"/>
            <a:endCxn id="1320977" idx="1"/>
          </p:cNvCxnSpPr>
          <p:nvPr/>
        </p:nvCxnSpPr>
        <p:spPr bwMode="auto">
          <a:xfrm rot="16200000" flipH="1">
            <a:off x="6705600" y="3200400"/>
            <a:ext cx="304800" cy="1524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320982" name="AutoShape 22"/>
          <p:cNvCxnSpPr>
            <a:cxnSpLocks noChangeShapeType="1"/>
            <a:stCxn id="1320977" idx="2"/>
            <a:endCxn id="1320978" idx="1"/>
          </p:cNvCxnSpPr>
          <p:nvPr/>
        </p:nvCxnSpPr>
        <p:spPr bwMode="auto">
          <a:xfrm rot="16200000" flipH="1">
            <a:off x="7086600" y="3657600"/>
            <a:ext cx="304800" cy="1524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320984" name="AutoShape 24"/>
          <p:cNvCxnSpPr>
            <a:cxnSpLocks noChangeShapeType="1"/>
          </p:cNvCxnSpPr>
          <p:nvPr/>
        </p:nvCxnSpPr>
        <p:spPr bwMode="auto">
          <a:xfrm>
            <a:off x="3810000" y="2971800"/>
            <a:ext cx="1066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320985" name="AutoShape 25"/>
          <p:cNvCxnSpPr>
            <a:cxnSpLocks noChangeShapeType="1"/>
          </p:cNvCxnSpPr>
          <p:nvPr/>
        </p:nvCxnSpPr>
        <p:spPr bwMode="auto">
          <a:xfrm>
            <a:off x="3810000" y="3733800"/>
            <a:ext cx="1066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320986" name="AutoShape 26"/>
          <p:cNvCxnSpPr>
            <a:cxnSpLocks noChangeShapeType="1"/>
          </p:cNvCxnSpPr>
          <p:nvPr/>
        </p:nvCxnSpPr>
        <p:spPr bwMode="auto">
          <a:xfrm>
            <a:off x="3810000" y="2209800"/>
            <a:ext cx="990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320987" name="AutoShape 27"/>
          <p:cNvCxnSpPr>
            <a:cxnSpLocks noChangeShapeType="1"/>
          </p:cNvCxnSpPr>
          <p:nvPr/>
        </p:nvCxnSpPr>
        <p:spPr bwMode="auto">
          <a:xfrm flipV="1">
            <a:off x="3810000" y="4343400"/>
            <a:ext cx="11430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320988" name="AutoShape 28"/>
          <p:cNvCxnSpPr>
            <a:cxnSpLocks noChangeShapeType="1"/>
          </p:cNvCxnSpPr>
          <p:nvPr/>
        </p:nvCxnSpPr>
        <p:spPr bwMode="auto">
          <a:xfrm>
            <a:off x="4191000" y="5487542"/>
            <a:ext cx="4572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320989" name="Text Box 29"/>
          <p:cNvSpPr txBox="1">
            <a:spLocks noChangeArrowheads="1"/>
          </p:cNvSpPr>
          <p:nvPr/>
        </p:nvSpPr>
        <p:spPr bwMode="auto">
          <a:xfrm>
            <a:off x="3886200" y="1828800"/>
            <a:ext cx="828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Put/get</a:t>
            </a:r>
            <a:endParaRPr lang="en-US"/>
          </a:p>
        </p:txBody>
      </p:sp>
      <p:sp>
        <p:nvSpPr>
          <p:cNvPr id="1320990" name="Text Box 30"/>
          <p:cNvSpPr txBox="1">
            <a:spLocks noChangeArrowheads="1"/>
          </p:cNvSpPr>
          <p:nvPr/>
        </p:nvSpPr>
        <p:spPr bwMode="auto">
          <a:xfrm>
            <a:off x="5334000" y="5233098"/>
            <a:ext cx="2031926" cy="558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60000"/>
              </a:lnSpc>
              <a:spcAft>
                <a:spcPts val="1200"/>
              </a:spcAft>
            </a:pPr>
            <a:r>
              <a:rPr lang="en-US" sz="1600" dirty="0"/>
              <a:t>MPI Communication</a:t>
            </a:r>
          </a:p>
          <a:p>
            <a:pPr>
              <a:lnSpc>
                <a:spcPct val="60000"/>
              </a:lnSpc>
              <a:spcAft>
                <a:spcPts val="1200"/>
              </a:spcAft>
            </a:pPr>
            <a:r>
              <a:rPr lang="en-US" sz="1600" dirty="0"/>
              <a:t>with other nodes</a:t>
            </a:r>
            <a:endParaRPr lang="en-US" dirty="0"/>
          </a:p>
        </p:txBody>
      </p:sp>
      <p:sp>
        <p:nvSpPr>
          <p:cNvPr id="1320992" name="Text Box 32"/>
          <p:cNvSpPr txBox="1">
            <a:spLocks noChangeArrowheads="1"/>
          </p:cNvSpPr>
          <p:nvPr/>
        </p:nvSpPr>
        <p:spPr bwMode="auto">
          <a:xfrm>
            <a:off x="6934200" y="2102441"/>
            <a:ext cx="755235" cy="422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30000"/>
              </a:lnSpc>
              <a:spcAft>
                <a:spcPts val="1200"/>
              </a:spcAft>
            </a:pPr>
            <a:r>
              <a:rPr lang="en-US" sz="1600" dirty="0"/>
              <a:t>Work</a:t>
            </a:r>
          </a:p>
          <a:p>
            <a:pPr>
              <a:lnSpc>
                <a:spcPct val="30000"/>
              </a:lnSpc>
              <a:spcAft>
                <a:spcPts val="1200"/>
              </a:spcAft>
            </a:pPr>
            <a:r>
              <a:rPr lang="en-US" sz="1600" dirty="0"/>
              <a:t>queue</a:t>
            </a:r>
            <a:endParaRPr lang="en-US" dirty="0"/>
          </a:p>
        </p:txBody>
      </p:sp>
      <p:sp>
        <p:nvSpPr>
          <p:cNvPr id="33" name="Rectangle 4"/>
          <p:cNvSpPr>
            <a:spLocks noChangeArrowheads="1"/>
          </p:cNvSpPr>
          <p:nvPr/>
        </p:nvSpPr>
        <p:spPr bwMode="auto">
          <a:xfrm>
            <a:off x="2209800" y="2667000"/>
            <a:ext cx="533400" cy="533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2209800" y="1905000"/>
            <a:ext cx="533400" cy="533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2209800" y="3505200"/>
            <a:ext cx="533400" cy="533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Rectangle 6"/>
          <p:cNvSpPr>
            <a:spLocks noChangeArrowheads="1"/>
          </p:cNvSpPr>
          <p:nvPr/>
        </p:nvSpPr>
        <p:spPr bwMode="auto">
          <a:xfrm>
            <a:off x="2209800" y="4343400"/>
            <a:ext cx="533400" cy="533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ectangle 4"/>
          <p:cNvSpPr>
            <a:spLocks noChangeArrowheads="1"/>
          </p:cNvSpPr>
          <p:nvPr/>
        </p:nvSpPr>
        <p:spPr bwMode="auto">
          <a:xfrm>
            <a:off x="1371600" y="2667000"/>
            <a:ext cx="533400" cy="533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1371600" y="1905000"/>
            <a:ext cx="533400" cy="533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6"/>
          <p:cNvSpPr>
            <a:spLocks noChangeArrowheads="1"/>
          </p:cNvSpPr>
          <p:nvPr/>
        </p:nvSpPr>
        <p:spPr bwMode="auto">
          <a:xfrm>
            <a:off x="1371600" y="3505200"/>
            <a:ext cx="533400" cy="533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Rectangle 6"/>
          <p:cNvSpPr>
            <a:spLocks noChangeArrowheads="1"/>
          </p:cNvSpPr>
          <p:nvPr/>
        </p:nvSpPr>
        <p:spPr bwMode="auto">
          <a:xfrm>
            <a:off x="1371600" y="4343400"/>
            <a:ext cx="533400" cy="533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533400" y="2667000"/>
            <a:ext cx="533400" cy="533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533400" y="1905000"/>
            <a:ext cx="533400" cy="533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533400" y="3505200"/>
            <a:ext cx="533400" cy="533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6"/>
          <p:cNvSpPr>
            <a:spLocks noChangeArrowheads="1"/>
          </p:cNvSpPr>
          <p:nvPr/>
        </p:nvSpPr>
        <p:spPr bwMode="auto">
          <a:xfrm>
            <a:off x="533400" y="4343400"/>
            <a:ext cx="533400" cy="533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dirty="0" smtClean="0"/>
              <a:t>Preliminary Experiments with the Threaded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kinds of experiments</a:t>
            </a:r>
          </a:p>
          <a:p>
            <a:pPr lvl="1"/>
            <a:r>
              <a:rPr lang="en-US" dirty="0" smtClean="0"/>
              <a:t>0-size and 0-length work units to test minimal overheads</a:t>
            </a:r>
          </a:p>
          <a:p>
            <a:pPr lvl="1"/>
            <a:r>
              <a:rPr lang="en-US" dirty="0" smtClean="0"/>
              <a:t>random size and length of work units to test load balancing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FC855-B79D-C548-B68A-FC65F99B691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5" name="Content Placeholder 4" descr="temp1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 bwMode="auto">
          <a:xfrm>
            <a:off x="457200" y="2730500"/>
            <a:ext cx="3505200" cy="1675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temp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419100" y="4489394"/>
            <a:ext cx="3543300" cy="1682806"/>
          </a:xfrm>
          <a:prstGeom prst="rect">
            <a:avLst/>
          </a:prstGeom>
        </p:spPr>
      </p:pic>
      <p:pic>
        <p:nvPicPr>
          <p:cNvPr id="7" name="Picture 6" descr="temprusty1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6"/>
              <a:stretch>
                <a:fillRect/>
              </a:stretch>
            </p:blipFill>
          </mc:Choice>
          <mc:Fallback>
            <p:blipFill>
              <a:blip r:embed="rId7"/>
              <a:stretch>
                <a:fillRect/>
              </a:stretch>
            </p:blipFill>
          </mc:Fallback>
        </mc:AlternateContent>
        <p:spPr>
          <a:xfrm>
            <a:off x="5562600" y="2767224"/>
            <a:ext cx="3187700" cy="3062076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ADLB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r>
              <a:rPr lang="en-US" dirty="0" smtClean="0"/>
              <a:t>Web site is   </a:t>
            </a:r>
            <a:r>
              <a:rPr lang="en-US" dirty="0" smtClean="0">
                <a:hlinkClick r:id="rId2"/>
              </a:rPr>
              <a:t>http://www.cs.mtsu.edu/~rbutler/adlb</a:t>
            </a:r>
            <a:endParaRPr lang="en-US" dirty="0" smtClean="0"/>
          </a:p>
          <a:p>
            <a:r>
              <a:rPr lang="en-US" dirty="0" smtClean="0"/>
              <a:t>To download </a:t>
            </a:r>
            <a:r>
              <a:rPr lang="en-US" dirty="0" err="1" smtClean="0"/>
              <a:t>adlb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svn</a:t>
            </a:r>
            <a:r>
              <a:rPr lang="en-US" dirty="0" smtClean="0"/>
              <a:t> co http://</a:t>
            </a:r>
            <a:r>
              <a:rPr lang="en-US" dirty="0" err="1" smtClean="0"/>
              <a:t>svn.cs.mtsu.edu/svn/adlbm/trunk</a:t>
            </a:r>
            <a:r>
              <a:rPr lang="en-US" dirty="0" smtClean="0"/>
              <a:t> </a:t>
            </a:r>
            <a:r>
              <a:rPr lang="en-US" dirty="0" err="1" smtClean="0"/>
              <a:t>adlbm</a:t>
            </a:r>
            <a:endParaRPr lang="en-US" dirty="0" smtClean="0"/>
          </a:p>
          <a:p>
            <a:r>
              <a:rPr lang="en-US" dirty="0" smtClean="0"/>
              <a:t>What you get:</a:t>
            </a:r>
          </a:p>
          <a:p>
            <a:pPr lvl="1"/>
            <a:r>
              <a:rPr lang="en-US" dirty="0" smtClean="0"/>
              <a:t>source code </a:t>
            </a:r>
            <a:r>
              <a:rPr lang="en-US" dirty="0" smtClean="0"/>
              <a:t>(multiple versions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configure script and </a:t>
            </a:r>
            <a:r>
              <a:rPr lang="en-US" dirty="0" err="1" smtClean="0"/>
              <a:t>Makefile</a:t>
            </a:r>
            <a:endParaRPr lang="en-US" dirty="0" smtClean="0"/>
          </a:p>
          <a:p>
            <a:pPr lvl="1"/>
            <a:r>
              <a:rPr lang="en-US" dirty="0" smtClean="0"/>
              <a:t>README, with API documentation</a:t>
            </a:r>
          </a:p>
          <a:p>
            <a:pPr lvl="1"/>
            <a:r>
              <a:rPr lang="en-US" dirty="0" smtClean="0"/>
              <a:t>Examples</a:t>
            </a:r>
          </a:p>
          <a:p>
            <a:pPr lvl="2"/>
            <a:r>
              <a:rPr lang="en-US" dirty="0" smtClean="0"/>
              <a:t>Sudoku</a:t>
            </a:r>
          </a:p>
          <a:p>
            <a:pPr lvl="2"/>
            <a:r>
              <a:rPr lang="en-US" dirty="0" smtClean="0"/>
              <a:t>Batcher</a:t>
            </a:r>
          </a:p>
          <a:p>
            <a:pPr lvl="3"/>
            <a:r>
              <a:rPr lang="en-US" dirty="0" smtClean="0"/>
              <a:t>Batcher README</a:t>
            </a:r>
          </a:p>
          <a:p>
            <a:pPr lvl="2"/>
            <a:r>
              <a:rPr lang="en-US" dirty="0" smtClean="0"/>
              <a:t>Traveling Salesman Problem</a:t>
            </a:r>
          </a:p>
          <a:p>
            <a:r>
              <a:rPr lang="en-US" dirty="0" smtClean="0"/>
              <a:t>To run your application</a:t>
            </a:r>
          </a:p>
          <a:p>
            <a:pPr lvl="1"/>
            <a:r>
              <a:rPr lang="en-US" dirty="0" smtClean="0"/>
              <a:t>configure, make to build ADLB library</a:t>
            </a:r>
          </a:p>
          <a:p>
            <a:pPr lvl="1"/>
            <a:r>
              <a:rPr lang="en-US" dirty="0" smtClean="0"/>
              <a:t>Compile your application with </a:t>
            </a:r>
            <a:r>
              <a:rPr lang="en-US" dirty="0" err="1" smtClean="0"/>
              <a:t>mpicc</a:t>
            </a:r>
            <a:r>
              <a:rPr lang="en-US" dirty="0" smtClean="0"/>
              <a:t>, use </a:t>
            </a:r>
            <a:r>
              <a:rPr lang="en-US" dirty="0" err="1" smtClean="0"/>
              <a:t>Makefile</a:t>
            </a:r>
            <a:r>
              <a:rPr lang="en-US" dirty="0" smtClean="0"/>
              <a:t> as example</a:t>
            </a:r>
          </a:p>
          <a:p>
            <a:pPr lvl="1"/>
            <a:r>
              <a:rPr lang="en-US" dirty="0" smtClean="0"/>
              <a:t>Run with </a:t>
            </a:r>
            <a:r>
              <a:rPr lang="en-US" dirty="0" err="1" smtClean="0"/>
              <a:t>mpiexec</a:t>
            </a:r>
            <a:endParaRPr lang="en-US" dirty="0" smtClean="0"/>
          </a:p>
          <a:p>
            <a:r>
              <a:rPr lang="en-US" dirty="0" smtClean="0"/>
              <a:t>Problems/complaints/kudos to {</a:t>
            </a:r>
            <a:r>
              <a:rPr lang="en-US" dirty="0" err="1" smtClean="0"/>
              <a:t>lusk,rbutler}@mcs.anl.gov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FC855-B79D-C548-B68A-FC65F99B691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5" name="Picture 4" descr="usa135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965325"/>
            <a:ext cx="4560853" cy="2987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Philosophical Accomplishment:  Scalability need not come at the expense of complexity</a:t>
            </a:r>
          </a:p>
          <a:p>
            <a:endParaRPr lang="en-US" sz="2400" dirty="0" smtClean="0"/>
          </a:p>
          <a:p>
            <a:r>
              <a:rPr lang="en-US" sz="2400" dirty="0" smtClean="0"/>
              <a:t>The Practical Accomplishment:  Multiple uses</a:t>
            </a:r>
          </a:p>
          <a:p>
            <a:pPr lvl="1"/>
            <a:r>
              <a:rPr lang="en-US" sz="2200" dirty="0" smtClean="0"/>
              <a:t>As high-level library to make simple applications scalable</a:t>
            </a:r>
          </a:p>
          <a:p>
            <a:pPr lvl="1"/>
            <a:r>
              <a:rPr lang="en-US" sz="2200" dirty="0" smtClean="0"/>
              <a:t>As execution engine for</a:t>
            </a:r>
          </a:p>
          <a:p>
            <a:pPr lvl="2"/>
            <a:r>
              <a:rPr lang="en-US" sz="2000" dirty="0" smtClean="0"/>
              <a:t>complicated applications (like GFMC)</a:t>
            </a:r>
          </a:p>
          <a:p>
            <a:pPr lvl="2"/>
            <a:r>
              <a:rPr lang="en-US" sz="2000" dirty="0" smtClean="0"/>
              <a:t>higher-level “many-task” programming models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FC855-B79D-C548-B68A-FC65F99B691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The End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2C303E-93EC-094F-8752-0591EE8B95BB}" type="slidenum">
              <a:rPr lang="en-US" smtClean="0">
                <a:latin typeface="Arial" pitchFamily="-65" charset="0"/>
              </a:rPr>
              <a:pPr/>
              <a:t>18</a:t>
            </a:fld>
            <a:endParaRPr lang="en-US" smtClean="0">
              <a:latin typeface="Arial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61963" y="296863"/>
            <a:ext cx="8221662" cy="525462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Outline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8788" y="914400"/>
            <a:ext cx="8224837" cy="2405062"/>
          </a:xfrm>
        </p:spPr>
        <p:txBody>
          <a:bodyPr/>
          <a:lstStyle/>
          <a:p>
            <a:pPr eaLnBrk="1" hangingPunct="1"/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Review of what ADLB is</a:t>
            </a:r>
          </a:p>
          <a:p>
            <a:pPr eaLnBrk="1" hangingPunct="1"/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Progress in the context of GFMC</a:t>
            </a:r>
          </a:p>
          <a:p>
            <a:pPr eaLnBrk="1" hangingPunct="1"/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Recent applications other than GFMC</a:t>
            </a:r>
          </a:p>
          <a:p>
            <a:pPr eaLnBrk="1" hangingPunct="1"/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Current implementation activities</a:t>
            </a:r>
            <a:endParaRPr lang="en-US" sz="2400" dirty="0" smtClean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7F37AE-9176-7A4F-B0BB-6FCB967ADD0B}" type="slidenum">
              <a:rPr lang="en-US" smtClean="0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pPr/>
              <a:t>2</a:t>
            </a:fld>
            <a:endParaRPr lang="en-US" smtClean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Balancing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Definition:  the assignment (scheduling) of tasks (code + data) to processes so as to minimize the total idle times of processes</a:t>
            </a:r>
          </a:p>
          <a:p>
            <a:r>
              <a:rPr lang="en-US" sz="2000" dirty="0" smtClean="0"/>
              <a:t>Static load balancing</a:t>
            </a:r>
          </a:p>
          <a:p>
            <a:pPr lvl="1"/>
            <a:r>
              <a:rPr lang="en-US" sz="1800" dirty="0" smtClean="0"/>
              <a:t>all tasks are known in advance and pre-assigned to processes</a:t>
            </a:r>
          </a:p>
          <a:p>
            <a:pPr lvl="1"/>
            <a:r>
              <a:rPr lang="en-US" sz="1800" dirty="0" smtClean="0"/>
              <a:t>works well if all tasks take the same amount of time</a:t>
            </a:r>
          </a:p>
          <a:p>
            <a:pPr lvl="1"/>
            <a:r>
              <a:rPr lang="en-US" sz="1800" dirty="0" smtClean="0"/>
              <a:t>requires no coordination process</a:t>
            </a:r>
          </a:p>
          <a:p>
            <a:r>
              <a:rPr lang="en-US" sz="2000" dirty="0" smtClean="0"/>
              <a:t>Dynamic load balancing</a:t>
            </a:r>
          </a:p>
          <a:p>
            <a:pPr lvl="1"/>
            <a:r>
              <a:rPr lang="en-US" sz="1800" dirty="0" smtClean="0"/>
              <a:t>tasks are assigned to processes by coordinating process when processes become available</a:t>
            </a:r>
          </a:p>
          <a:p>
            <a:pPr lvl="1"/>
            <a:r>
              <a:rPr lang="en-US" sz="1800" dirty="0" smtClean="0"/>
              <a:t>Requires communication between manager and worker processes</a:t>
            </a:r>
          </a:p>
          <a:p>
            <a:pPr lvl="1"/>
            <a:r>
              <a:rPr lang="en-US" sz="1800" dirty="0" smtClean="0"/>
              <a:t>Tasks may create additional tasks</a:t>
            </a:r>
          </a:p>
          <a:p>
            <a:pPr lvl="1"/>
            <a:r>
              <a:rPr lang="en-US" sz="1800" dirty="0" smtClean="0"/>
              <a:t>Tasks may be quite different from one another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FC855-B79D-C548-B68A-FC65F99B691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1663" cy="403225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Generic Master</a:t>
            </a:r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/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Slave Algorithm</a:t>
            </a:r>
            <a:endParaRPr lang="en-US" dirty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8788" y="3200400"/>
            <a:ext cx="8224837" cy="3227388"/>
          </a:xfrm>
        </p:spPr>
        <p:txBody>
          <a:bodyPr/>
          <a:lstStyle/>
          <a:p>
            <a:pPr eaLnBrk="1" hangingPunct="1"/>
            <a:r>
              <a:rPr lang="en-US" sz="2000" dirty="0" smtClean="0">
                <a:ea typeface="ＭＳ Ｐゴシック" pitchFamily="-65" charset="-128"/>
                <a:cs typeface="ＭＳ Ｐゴシック" pitchFamily="-65" charset="-128"/>
              </a:rPr>
              <a:t>Easily implemented in MPI</a:t>
            </a:r>
          </a:p>
          <a:p>
            <a:pPr eaLnBrk="1" hangingPunct="1"/>
            <a:r>
              <a:rPr lang="en-US" sz="2000" dirty="0" smtClean="0">
                <a:ea typeface="ＭＳ Ｐゴシック" pitchFamily="-65" charset="-128"/>
                <a:cs typeface="ＭＳ Ｐゴシック" pitchFamily="-65" charset="-128"/>
              </a:rPr>
              <a:t>Solves some problems</a:t>
            </a:r>
          </a:p>
          <a:p>
            <a:pPr lvl="1" eaLnBrk="1" hangingPunct="1"/>
            <a:r>
              <a:rPr lang="en-US" sz="1600" dirty="0" smtClean="0">
                <a:ea typeface="ＭＳ Ｐゴシック" pitchFamily="-65" charset="-128"/>
                <a:cs typeface="ＭＳ Ｐゴシック" pitchFamily="-65" charset="-128"/>
              </a:rPr>
              <a:t>implements dynamic load balancing</a:t>
            </a:r>
          </a:p>
          <a:p>
            <a:pPr lvl="1"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termination detection (either preemptive or by exhaustion)</a:t>
            </a:r>
          </a:p>
          <a:p>
            <a:pPr lvl="1" eaLnBrk="1" hangingPunct="1"/>
            <a:r>
              <a:rPr lang="en-US" sz="1600" dirty="0" smtClean="0">
                <a:ea typeface="ＭＳ Ｐゴシック" pitchFamily="-65" charset="-128"/>
                <a:cs typeface="ＭＳ Ｐゴシック" pitchFamily="-65" charset="-128"/>
              </a:rPr>
              <a:t>dynamic task creation</a:t>
            </a:r>
          </a:p>
          <a:p>
            <a:pPr lvl="1"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can implement workflow structure of tasks</a:t>
            </a:r>
          </a:p>
          <a:p>
            <a:pPr eaLnBrk="1" hangingPunct="1"/>
            <a:r>
              <a:rPr lang="en-US" dirty="0" smtClean="0"/>
              <a:t>Scalability problems</a:t>
            </a:r>
            <a:endParaRPr lang="en-US" sz="1400" dirty="0" smtClean="0"/>
          </a:p>
          <a:p>
            <a:pPr lvl="1" eaLnBrk="1" hangingPunct="1"/>
            <a:r>
              <a:rPr lang="en-US" dirty="0" smtClean="0"/>
              <a:t>Master can become a communication bottleneck (granularity dependent)</a:t>
            </a:r>
          </a:p>
          <a:p>
            <a:pPr lvl="1" eaLnBrk="1" hangingPunct="1"/>
            <a:r>
              <a:rPr lang="en-US" dirty="0" smtClean="0"/>
              <a:t>Memory can become a bottleneck (depends on task description size)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3AB780-19EF-9A49-8372-23A036B24B99}" type="slidenum">
              <a:rPr lang="en-US" smtClean="0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pPr/>
              <a:t>4</a:t>
            </a:fld>
            <a:endParaRPr lang="en-US" smtClean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grpSp>
        <p:nvGrpSpPr>
          <p:cNvPr id="23557" name="Group 4"/>
          <p:cNvGrpSpPr>
            <a:grpSpLocks/>
          </p:cNvGrpSpPr>
          <p:nvPr/>
        </p:nvGrpSpPr>
        <p:grpSpPr bwMode="auto">
          <a:xfrm>
            <a:off x="838200" y="1219200"/>
            <a:ext cx="7543800" cy="1600200"/>
            <a:chOff x="528" y="2064"/>
            <a:chExt cx="4752" cy="1392"/>
          </a:xfrm>
        </p:grpSpPr>
        <p:sp>
          <p:nvSpPr>
            <p:cNvPr id="180229" name="Rectangle 5"/>
            <p:cNvSpPr>
              <a:spLocks noChangeArrowheads="1"/>
            </p:cNvSpPr>
            <p:nvPr/>
          </p:nvSpPr>
          <p:spPr bwMode="auto">
            <a:xfrm>
              <a:off x="2448" y="2064"/>
              <a:ext cx="912" cy="38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203200" dist="50800" dir="2700000">
                <a:srgbClr val="000000">
                  <a:alpha val="43000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kumimoji="1" lang="en-US" sz="2000" dirty="0">
                  <a:ea typeface="MS PGothic" charset="0"/>
                  <a:cs typeface="MS PGothic" charset="0"/>
                </a:rPr>
                <a:t>Master</a:t>
              </a:r>
            </a:p>
          </p:txBody>
        </p:sp>
        <p:sp>
          <p:nvSpPr>
            <p:cNvPr id="180230" name="Rectangle 6"/>
            <p:cNvSpPr>
              <a:spLocks noChangeArrowheads="1"/>
            </p:cNvSpPr>
            <p:nvPr/>
          </p:nvSpPr>
          <p:spPr bwMode="auto">
            <a:xfrm>
              <a:off x="528" y="3072"/>
              <a:ext cx="864" cy="38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203200" dist="50800" dir="2700000">
                <a:srgbClr val="000000">
                  <a:alpha val="43000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kumimoji="1" lang="en-US" sz="2000" dirty="0">
                  <a:ea typeface="MS PGothic" charset="0"/>
                  <a:cs typeface="MS PGothic" charset="0"/>
                </a:rPr>
                <a:t>Slave</a:t>
              </a:r>
            </a:p>
          </p:txBody>
        </p:sp>
        <p:sp>
          <p:nvSpPr>
            <p:cNvPr id="180231" name="Rectangle 7"/>
            <p:cNvSpPr>
              <a:spLocks noChangeArrowheads="1"/>
            </p:cNvSpPr>
            <p:nvPr/>
          </p:nvSpPr>
          <p:spPr bwMode="auto">
            <a:xfrm>
              <a:off x="1500" y="3072"/>
              <a:ext cx="864" cy="38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203200" dist="50800" dir="2700000">
                <a:srgbClr val="000000">
                  <a:alpha val="43000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kumimoji="1" lang="en-US" sz="2000" dirty="0">
                  <a:ea typeface="MS PGothic" charset="0"/>
                  <a:cs typeface="MS PGothic" charset="0"/>
                </a:rPr>
                <a:t>Slave</a:t>
              </a:r>
            </a:p>
          </p:txBody>
        </p:sp>
        <p:sp>
          <p:nvSpPr>
            <p:cNvPr id="180232" name="Rectangle 8"/>
            <p:cNvSpPr>
              <a:spLocks noChangeArrowheads="1"/>
            </p:cNvSpPr>
            <p:nvPr/>
          </p:nvSpPr>
          <p:spPr bwMode="auto">
            <a:xfrm>
              <a:off x="2472" y="3072"/>
              <a:ext cx="864" cy="38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203200" dist="50800" dir="2700000">
                <a:srgbClr val="000000">
                  <a:alpha val="43000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kumimoji="1" lang="en-US" sz="2000">
                  <a:ea typeface="MS PGothic" charset="0"/>
                  <a:cs typeface="MS PGothic" charset="0"/>
                </a:rPr>
                <a:t>Slave</a:t>
              </a:r>
            </a:p>
          </p:txBody>
        </p:sp>
        <p:sp>
          <p:nvSpPr>
            <p:cNvPr id="180233" name="Rectangle 9"/>
            <p:cNvSpPr>
              <a:spLocks noChangeArrowheads="1"/>
            </p:cNvSpPr>
            <p:nvPr/>
          </p:nvSpPr>
          <p:spPr bwMode="auto">
            <a:xfrm>
              <a:off x="3444" y="3072"/>
              <a:ext cx="864" cy="38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203200" dist="50800" dir="2700000">
                <a:srgbClr val="000000">
                  <a:alpha val="43000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kumimoji="1" lang="en-US" sz="2000" dirty="0">
                  <a:ea typeface="MS PGothic" charset="0"/>
                  <a:cs typeface="MS PGothic" charset="0"/>
                </a:rPr>
                <a:t>Slave</a:t>
              </a:r>
            </a:p>
          </p:txBody>
        </p:sp>
        <p:sp>
          <p:nvSpPr>
            <p:cNvPr id="180234" name="Rectangle 10"/>
            <p:cNvSpPr>
              <a:spLocks noChangeArrowheads="1"/>
            </p:cNvSpPr>
            <p:nvPr/>
          </p:nvSpPr>
          <p:spPr bwMode="auto">
            <a:xfrm>
              <a:off x="4416" y="3072"/>
              <a:ext cx="864" cy="384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203200" dist="50800" dir="2700000">
                <a:srgbClr val="000000">
                  <a:alpha val="43000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kumimoji="1" lang="en-US" sz="2000">
                  <a:ea typeface="MS PGothic" charset="0"/>
                  <a:cs typeface="MS PGothic" charset="0"/>
                </a:rPr>
                <a:t>Slave</a:t>
              </a:r>
            </a:p>
          </p:txBody>
        </p:sp>
        <p:cxnSp>
          <p:nvCxnSpPr>
            <p:cNvPr id="23566" name="AutoShape 11"/>
            <p:cNvCxnSpPr>
              <a:cxnSpLocks noChangeShapeType="1"/>
              <a:stCxn id="180229" idx="2"/>
              <a:endCxn id="180232" idx="0"/>
            </p:cNvCxnSpPr>
            <p:nvPr/>
          </p:nvCxnSpPr>
          <p:spPr bwMode="auto">
            <a:xfrm>
              <a:off x="2904" y="2448"/>
              <a:ext cx="0" cy="6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3567" name="AutoShape 12"/>
            <p:cNvCxnSpPr>
              <a:cxnSpLocks noChangeShapeType="1"/>
              <a:stCxn id="180229" idx="2"/>
              <a:endCxn id="180233" idx="0"/>
            </p:cNvCxnSpPr>
            <p:nvPr/>
          </p:nvCxnSpPr>
          <p:spPr bwMode="auto">
            <a:xfrm>
              <a:off x="2904" y="2448"/>
              <a:ext cx="972" cy="6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3568" name="AutoShape 13"/>
            <p:cNvCxnSpPr>
              <a:cxnSpLocks noChangeShapeType="1"/>
              <a:stCxn id="180234" idx="0"/>
              <a:endCxn id="180229" idx="2"/>
            </p:cNvCxnSpPr>
            <p:nvPr/>
          </p:nvCxnSpPr>
          <p:spPr bwMode="auto">
            <a:xfrm flipH="1" flipV="1">
              <a:off x="2904" y="2448"/>
              <a:ext cx="1944" cy="6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3569" name="AutoShape 14"/>
            <p:cNvCxnSpPr>
              <a:cxnSpLocks noChangeShapeType="1"/>
              <a:stCxn id="180230" idx="0"/>
              <a:endCxn id="180229" idx="2"/>
            </p:cNvCxnSpPr>
            <p:nvPr/>
          </p:nvCxnSpPr>
          <p:spPr bwMode="auto">
            <a:xfrm flipV="1">
              <a:off x="960" y="2448"/>
              <a:ext cx="1944" cy="6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3570" name="AutoShape 15"/>
            <p:cNvCxnSpPr>
              <a:cxnSpLocks noChangeShapeType="1"/>
              <a:stCxn id="180231" idx="0"/>
              <a:endCxn id="180229" idx="2"/>
            </p:cNvCxnSpPr>
            <p:nvPr/>
          </p:nvCxnSpPr>
          <p:spPr bwMode="auto">
            <a:xfrm flipV="1">
              <a:off x="1932" y="2448"/>
              <a:ext cx="972" cy="62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</p:grpSp>
      <p:sp>
        <p:nvSpPr>
          <p:cNvPr id="180240" name="Rectangle 16"/>
          <p:cNvSpPr>
            <a:spLocks noChangeArrowheads="1"/>
          </p:cNvSpPr>
          <p:nvPr/>
        </p:nvSpPr>
        <p:spPr bwMode="auto">
          <a:xfrm>
            <a:off x="6400800" y="1066800"/>
            <a:ext cx="1600200" cy="66215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413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kumimoji="1" lang="en-US" sz="1800" dirty="0">
                <a:solidFill>
                  <a:schemeClr val="tx2"/>
                </a:solidFill>
                <a:ea typeface="MS PGothic" charset="0"/>
                <a:cs typeface="MS PGothic" charset="0"/>
              </a:rPr>
              <a:t>Shared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kumimoji="1" lang="en-US" sz="1800" dirty="0">
                <a:solidFill>
                  <a:schemeClr val="tx2"/>
                </a:solidFill>
                <a:ea typeface="MS PGothic" charset="0"/>
                <a:cs typeface="MS PGothic" charset="0"/>
              </a:rPr>
              <a:t>Work queue</a:t>
            </a:r>
          </a:p>
        </p:txBody>
      </p:sp>
      <p:cxnSp>
        <p:nvCxnSpPr>
          <p:cNvPr id="23559" name="AutoShape 17"/>
          <p:cNvCxnSpPr>
            <a:cxnSpLocks noChangeShapeType="1"/>
            <a:stCxn id="180229" idx="3"/>
            <a:endCxn id="180240" idx="1"/>
          </p:cNvCxnSpPr>
          <p:nvPr/>
        </p:nvCxnSpPr>
        <p:spPr bwMode="auto">
          <a:xfrm flipV="1">
            <a:off x="5334000" y="1397876"/>
            <a:ext cx="1066800" cy="4204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1663" cy="403225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65" charset="-128"/>
                <a:cs typeface="ＭＳ Ｐゴシック" pitchFamily="-65" charset="-128"/>
              </a:rPr>
              <a:t>The ADLB Model (no master)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8788" y="4648200"/>
            <a:ext cx="8224837" cy="1827213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Doesn’t really change algorithms in slaves</a:t>
            </a:r>
          </a:p>
          <a:p>
            <a:pPr eaLnBrk="1" hangingPunct="1"/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Not a new idea (e.g. Linda)</a:t>
            </a:r>
          </a:p>
          <a:p>
            <a:pPr eaLnBrk="1" hangingPunct="1"/>
            <a:r>
              <a:rPr lang="en-US" dirty="0">
                <a:ea typeface="ＭＳ Ｐゴシック" pitchFamily="-65" charset="-128"/>
                <a:cs typeface="ＭＳ Ｐゴシック" pitchFamily="-65" charset="-128"/>
              </a:rPr>
              <a:t>But need scalable, portable, distributed implementation of shared work queue</a:t>
            </a:r>
          </a:p>
          <a:p>
            <a:pPr lvl="1" eaLnBrk="1" hangingPunct="1"/>
            <a:r>
              <a:rPr lang="en-US" dirty="0"/>
              <a:t>MPI complexity hidden </a:t>
            </a:r>
            <a:r>
              <a:rPr lang="en-US" dirty="0" smtClean="0"/>
              <a:t>here</a:t>
            </a:r>
            <a:endParaRPr lang="en-US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4FFAB6-2C70-5C45-800A-4C51BC0FDA48}" type="slidenum">
              <a:rPr lang="en-US" smtClean="0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pPr/>
              <a:t>5</a:t>
            </a:fld>
            <a:endParaRPr lang="en-US" smtClean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82276" name="Rectangle 4"/>
          <p:cNvSpPr>
            <a:spLocks noChangeArrowheads="1"/>
          </p:cNvSpPr>
          <p:nvPr/>
        </p:nvSpPr>
        <p:spPr bwMode="auto">
          <a:xfrm>
            <a:off x="838200" y="1524000"/>
            <a:ext cx="1371600" cy="609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286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en-US" sz="2000" dirty="0">
                <a:ea typeface="MS PGothic" charset="0"/>
                <a:cs typeface="MS PGothic" charset="0"/>
              </a:rPr>
              <a:t>Slave</a:t>
            </a:r>
          </a:p>
        </p:txBody>
      </p:sp>
      <p:sp>
        <p:nvSpPr>
          <p:cNvPr id="182277" name="Rectangle 5"/>
          <p:cNvSpPr>
            <a:spLocks noChangeArrowheads="1"/>
          </p:cNvSpPr>
          <p:nvPr/>
        </p:nvSpPr>
        <p:spPr bwMode="auto">
          <a:xfrm>
            <a:off x="2381250" y="1524000"/>
            <a:ext cx="1371600" cy="609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286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en-US" sz="2000">
                <a:ea typeface="MS PGothic" charset="0"/>
                <a:cs typeface="MS PGothic" charset="0"/>
              </a:rPr>
              <a:t>Slave</a:t>
            </a:r>
          </a:p>
        </p:txBody>
      </p:sp>
      <p:sp>
        <p:nvSpPr>
          <p:cNvPr id="182278" name="Rectangle 6"/>
          <p:cNvSpPr>
            <a:spLocks noChangeArrowheads="1"/>
          </p:cNvSpPr>
          <p:nvPr/>
        </p:nvSpPr>
        <p:spPr bwMode="auto">
          <a:xfrm>
            <a:off x="3924300" y="1524000"/>
            <a:ext cx="1371600" cy="609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286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en-US" sz="2000">
                <a:ea typeface="MS PGothic" charset="0"/>
                <a:cs typeface="MS PGothic" charset="0"/>
              </a:rPr>
              <a:t>Slave</a:t>
            </a:r>
          </a:p>
        </p:txBody>
      </p:sp>
      <p:sp>
        <p:nvSpPr>
          <p:cNvPr id="182279" name="Rectangle 7"/>
          <p:cNvSpPr>
            <a:spLocks noChangeArrowheads="1"/>
          </p:cNvSpPr>
          <p:nvPr/>
        </p:nvSpPr>
        <p:spPr bwMode="auto">
          <a:xfrm>
            <a:off x="5467350" y="1524000"/>
            <a:ext cx="1371600" cy="609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286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en-US" sz="2000">
                <a:ea typeface="MS PGothic" charset="0"/>
                <a:cs typeface="MS PGothic" charset="0"/>
              </a:rPr>
              <a:t>Slave</a:t>
            </a:r>
          </a:p>
        </p:txBody>
      </p:sp>
      <p:sp>
        <p:nvSpPr>
          <p:cNvPr id="182280" name="Rectangle 8"/>
          <p:cNvSpPr>
            <a:spLocks noChangeArrowheads="1"/>
          </p:cNvSpPr>
          <p:nvPr/>
        </p:nvSpPr>
        <p:spPr bwMode="auto">
          <a:xfrm>
            <a:off x="7010400" y="1524000"/>
            <a:ext cx="1371600" cy="6096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286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  <a:defRPr/>
            </a:pPr>
            <a:r>
              <a:rPr kumimoji="1" lang="en-US" sz="2000">
                <a:ea typeface="MS PGothic" charset="0"/>
                <a:cs typeface="MS PGothic" charset="0"/>
              </a:rPr>
              <a:t>Slave</a:t>
            </a:r>
          </a:p>
        </p:txBody>
      </p:sp>
      <p:sp>
        <p:nvSpPr>
          <p:cNvPr id="182281" name="Rectangle 9"/>
          <p:cNvSpPr>
            <a:spLocks noChangeArrowheads="1"/>
          </p:cNvSpPr>
          <p:nvPr/>
        </p:nvSpPr>
        <p:spPr bwMode="auto">
          <a:xfrm>
            <a:off x="3810000" y="3352800"/>
            <a:ext cx="1600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286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  <a:defRPr/>
            </a:pPr>
            <a:r>
              <a:rPr kumimoji="1" lang="en-US" sz="2000" dirty="0">
                <a:solidFill>
                  <a:schemeClr val="tx2"/>
                </a:solidFill>
                <a:ea typeface="MS PGothic" charset="0"/>
                <a:cs typeface="MS PGothic" charset="0"/>
              </a:rPr>
              <a:t>Shared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  <a:defRPr/>
            </a:pPr>
            <a:r>
              <a:rPr kumimoji="1" lang="en-US" sz="2000" dirty="0">
                <a:solidFill>
                  <a:schemeClr val="tx2"/>
                </a:solidFill>
                <a:ea typeface="MS PGothic" charset="0"/>
                <a:cs typeface="MS PGothic" charset="0"/>
              </a:rPr>
              <a:t>Work queue</a:t>
            </a:r>
          </a:p>
        </p:txBody>
      </p:sp>
      <p:cxnSp>
        <p:nvCxnSpPr>
          <p:cNvPr id="27659" name="AutoShape 10"/>
          <p:cNvCxnSpPr>
            <a:cxnSpLocks noChangeShapeType="1"/>
            <a:stCxn id="182278" idx="2"/>
            <a:endCxn id="182281" idx="0"/>
          </p:cNvCxnSpPr>
          <p:nvPr/>
        </p:nvCxnSpPr>
        <p:spPr bwMode="auto">
          <a:xfrm>
            <a:off x="4610100" y="2133600"/>
            <a:ext cx="0" cy="1219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7660" name="AutoShape 11"/>
          <p:cNvCxnSpPr>
            <a:cxnSpLocks noChangeShapeType="1"/>
            <a:stCxn id="182276" idx="2"/>
            <a:endCxn id="182281" idx="0"/>
          </p:cNvCxnSpPr>
          <p:nvPr/>
        </p:nvCxnSpPr>
        <p:spPr bwMode="auto">
          <a:xfrm>
            <a:off x="1524000" y="2133600"/>
            <a:ext cx="3086100" cy="1219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7661" name="AutoShape 12"/>
          <p:cNvCxnSpPr>
            <a:cxnSpLocks noChangeShapeType="1"/>
            <a:stCxn id="182279" idx="2"/>
            <a:endCxn id="182281" idx="0"/>
          </p:cNvCxnSpPr>
          <p:nvPr/>
        </p:nvCxnSpPr>
        <p:spPr bwMode="auto">
          <a:xfrm flipH="1">
            <a:off x="4610100" y="2133600"/>
            <a:ext cx="1543050" cy="1219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7662" name="AutoShape 13"/>
          <p:cNvCxnSpPr>
            <a:cxnSpLocks noChangeShapeType="1"/>
            <a:stCxn id="182280" idx="2"/>
            <a:endCxn id="182281" idx="0"/>
          </p:cNvCxnSpPr>
          <p:nvPr/>
        </p:nvCxnSpPr>
        <p:spPr bwMode="auto">
          <a:xfrm flipH="1">
            <a:off x="4610100" y="2133600"/>
            <a:ext cx="3086100" cy="1219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7663" name="AutoShape 14"/>
          <p:cNvCxnSpPr>
            <a:cxnSpLocks noChangeShapeType="1"/>
            <a:stCxn id="182277" idx="2"/>
            <a:endCxn id="182281" idx="0"/>
          </p:cNvCxnSpPr>
          <p:nvPr/>
        </p:nvCxnSpPr>
        <p:spPr bwMode="auto">
          <a:xfrm>
            <a:off x="3067050" y="2133600"/>
            <a:ext cx="1543050" cy="1219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96863"/>
            <a:ext cx="8686800" cy="457200"/>
          </a:xfrm>
        </p:spPr>
        <p:txBody>
          <a:bodyPr/>
          <a:lstStyle/>
          <a:p>
            <a:pPr eaLnBrk="1" hangingPunct="1"/>
            <a:r>
              <a:rPr lang="en-US" sz="3000">
                <a:ea typeface="ＭＳ Ｐゴシック" pitchFamily="-65" charset="-128"/>
                <a:cs typeface="ＭＳ Ｐゴシック" pitchFamily="-65" charset="-128"/>
              </a:rPr>
              <a:t>API for a Simple Programming Model</a:t>
            </a:r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4838" cy="4805363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Char char="§"/>
              <a:defRPr/>
            </a:pPr>
            <a:r>
              <a:rPr lang="en-US" sz="2000" dirty="0"/>
              <a:t>Basic calls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1800" dirty="0" err="1"/>
              <a:t>ADLB_Init</a:t>
            </a:r>
            <a:r>
              <a:rPr lang="en-US" sz="1800" dirty="0"/>
              <a:t>( </a:t>
            </a:r>
            <a:r>
              <a:rPr lang="en-US" sz="1800" dirty="0" err="1"/>
              <a:t>num_servers</a:t>
            </a:r>
            <a:r>
              <a:rPr lang="en-US" sz="1800" dirty="0"/>
              <a:t>, </a:t>
            </a:r>
            <a:r>
              <a:rPr lang="en-US" sz="1800" dirty="0" err="1"/>
              <a:t>am_server</a:t>
            </a:r>
            <a:r>
              <a:rPr lang="en-US" sz="1800" dirty="0"/>
              <a:t>, </a:t>
            </a:r>
            <a:r>
              <a:rPr lang="en-US" sz="1800" dirty="0" err="1"/>
              <a:t>app_comm</a:t>
            </a:r>
            <a:r>
              <a:rPr lang="en-US" sz="1800" dirty="0"/>
              <a:t>)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1800" dirty="0" err="1"/>
              <a:t>ADLB_Server</a:t>
            </a:r>
            <a:r>
              <a:rPr lang="en-US" sz="1800" dirty="0"/>
              <a:t>()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1800" dirty="0" err="1">
                <a:solidFill>
                  <a:schemeClr val="accent6"/>
                </a:solidFill>
              </a:rPr>
              <a:t>ADLB_Put</a:t>
            </a:r>
            <a:r>
              <a:rPr lang="en-US" sz="1800" dirty="0">
                <a:solidFill>
                  <a:schemeClr val="accent6"/>
                </a:solidFill>
              </a:rPr>
              <a:t>( type, priority, </a:t>
            </a:r>
            <a:r>
              <a:rPr lang="en-US" sz="1800" dirty="0" err="1">
                <a:solidFill>
                  <a:schemeClr val="accent6"/>
                </a:solidFill>
              </a:rPr>
              <a:t>len</a:t>
            </a:r>
            <a:r>
              <a:rPr lang="en-US" sz="1800" dirty="0">
                <a:solidFill>
                  <a:schemeClr val="accent6"/>
                </a:solidFill>
              </a:rPr>
              <a:t>, </a:t>
            </a:r>
            <a:r>
              <a:rPr lang="en-US" sz="1800" dirty="0" err="1">
                <a:solidFill>
                  <a:schemeClr val="accent6"/>
                </a:solidFill>
              </a:rPr>
              <a:t>buf</a:t>
            </a:r>
            <a:r>
              <a:rPr lang="en-US" sz="1800" dirty="0">
                <a:solidFill>
                  <a:schemeClr val="accent6"/>
                </a:solidFill>
              </a:rPr>
              <a:t>,</a:t>
            </a:r>
            <a:r>
              <a:rPr lang="en-US" sz="1800" dirty="0" smtClean="0">
                <a:solidFill>
                  <a:schemeClr val="accent6"/>
                </a:solidFill>
              </a:rPr>
              <a:t> </a:t>
            </a:r>
            <a:r>
              <a:rPr lang="en-US" sz="1800" dirty="0" err="1" smtClean="0">
                <a:solidFill>
                  <a:schemeClr val="accent6"/>
                </a:solidFill>
              </a:rPr>
              <a:t>target_rank</a:t>
            </a:r>
            <a:r>
              <a:rPr lang="en-US" sz="1800" dirty="0" smtClean="0">
                <a:solidFill>
                  <a:schemeClr val="accent6"/>
                </a:solidFill>
              </a:rPr>
              <a:t>, </a:t>
            </a:r>
            <a:r>
              <a:rPr lang="en-US" sz="1800" dirty="0" err="1" smtClean="0">
                <a:solidFill>
                  <a:schemeClr val="accent6"/>
                </a:solidFill>
              </a:rPr>
              <a:t>answer_dest</a:t>
            </a:r>
            <a:r>
              <a:rPr lang="en-US" sz="1800" dirty="0" smtClean="0">
                <a:solidFill>
                  <a:schemeClr val="accent6"/>
                </a:solidFill>
              </a:rPr>
              <a:t> </a:t>
            </a:r>
            <a:r>
              <a:rPr lang="en-US" sz="1800" dirty="0">
                <a:solidFill>
                  <a:schemeClr val="accent6"/>
                </a:solidFill>
              </a:rPr>
              <a:t>)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1800" dirty="0" err="1">
                <a:solidFill>
                  <a:schemeClr val="accent6"/>
                </a:solidFill>
              </a:rPr>
              <a:t>ADLB_Reserve</a:t>
            </a:r>
            <a:r>
              <a:rPr lang="en-US" sz="1800" dirty="0">
                <a:solidFill>
                  <a:schemeClr val="accent6"/>
                </a:solidFill>
              </a:rPr>
              <a:t>( </a:t>
            </a:r>
            <a:r>
              <a:rPr lang="en-US" sz="1800" dirty="0" err="1">
                <a:solidFill>
                  <a:schemeClr val="accent6"/>
                </a:solidFill>
              </a:rPr>
              <a:t>req_types</a:t>
            </a:r>
            <a:r>
              <a:rPr lang="en-US" sz="1800" dirty="0">
                <a:solidFill>
                  <a:schemeClr val="accent6"/>
                </a:solidFill>
              </a:rPr>
              <a:t>, handle, </a:t>
            </a:r>
            <a:r>
              <a:rPr lang="en-US" sz="1800" dirty="0" err="1">
                <a:solidFill>
                  <a:schemeClr val="accent6"/>
                </a:solidFill>
              </a:rPr>
              <a:t>len</a:t>
            </a:r>
            <a:r>
              <a:rPr lang="en-US" sz="1800" dirty="0">
                <a:solidFill>
                  <a:schemeClr val="accent6"/>
                </a:solidFill>
              </a:rPr>
              <a:t>, type, </a:t>
            </a:r>
            <a:r>
              <a:rPr lang="en-US" sz="1800" dirty="0" err="1">
                <a:solidFill>
                  <a:schemeClr val="accent6"/>
                </a:solidFill>
              </a:rPr>
              <a:t>prio</a:t>
            </a:r>
            <a:r>
              <a:rPr lang="en-US" sz="1800" dirty="0">
                <a:solidFill>
                  <a:schemeClr val="accent6"/>
                </a:solidFill>
              </a:rPr>
              <a:t>, </a:t>
            </a:r>
            <a:r>
              <a:rPr lang="en-US" sz="1800" dirty="0" err="1">
                <a:solidFill>
                  <a:schemeClr val="accent6"/>
                </a:solidFill>
              </a:rPr>
              <a:t>answer_dest</a:t>
            </a:r>
            <a:r>
              <a:rPr lang="en-US" sz="1800" dirty="0">
                <a:solidFill>
                  <a:schemeClr val="accent6"/>
                </a:solidFill>
              </a:rPr>
              <a:t>)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1800" dirty="0" err="1"/>
              <a:t>ADLB_Ireserve</a:t>
            </a:r>
            <a:r>
              <a:rPr lang="en-US" sz="1800" dirty="0"/>
              <a:t>( … )</a:t>
            </a:r>
            <a:endParaRPr lang="en-US" sz="1800" dirty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1800" dirty="0" err="1">
                <a:solidFill>
                  <a:srgbClr val="BF5C28"/>
                </a:solidFill>
              </a:rPr>
              <a:t>ADLB_Get_Reserved</a:t>
            </a:r>
            <a:r>
              <a:rPr lang="en-US" sz="1800" dirty="0">
                <a:solidFill>
                  <a:srgbClr val="BF5C28"/>
                </a:solidFill>
              </a:rPr>
              <a:t>( handle, buffer )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1800" dirty="0" err="1"/>
              <a:t>ADLB_Set_Done</a:t>
            </a:r>
            <a:r>
              <a:rPr lang="en-US" sz="1800" dirty="0"/>
              <a:t>()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1800" dirty="0" err="1"/>
              <a:t>ADLB_Finalize</a:t>
            </a:r>
            <a:r>
              <a:rPr lang="en-US" sz="1800" dirty="0"/>
              <a:t>()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§"/>
              <a:defRPr/>
            </a:pPr>
            <a:r>
              <a:rPr lang="en-US" sz="2000" dirty="0"/>
              <a:t>A few others, for tuning and debugging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1800" dirty="0" err="1"/>
              <a:t>ADLB_{Begin,End}_Batch_Put</a:t>
            </a:r>
            <a:r>
              <a:rPr lang="en-US" sz="1800" dirty="0"/>
              <a:t>()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1800" dirty="0"/>
              <a:t>Getting performance statistics with </a:t>
            </a:r>
            <a:r>
              <a:rPr lang="en-US" sz="1800" dirty="0" err="1"/>
              <a:t>ADLB_Get_info(key</a:t>
            </a:r>
            <a:r>
              <a:rPr lang="en-US" sz="1800" dirty="0"/>
              <a:t>)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8A6098-D77C-AE44-B006-1F878A0CA61C}" type="slidenum">
              <a:rPr lang="en-US" smtClean="0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pPr/>
              <a:t>6</a:t>
            </a:fld>
            <a:endParaRPr lang="en-US" smtClean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API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Return codes (defined constants)</a:t>
            </a:r>
          </a:p>
          <a:p>
            <a:pPr lvl="1"/>
            <a:r>
              <a:rPr lang="en-US" sz="1800" dirty="0" smtClean="0"/>
              <a:t>ADLB_SUCCESS</a:t>
            </a:r>
          </a:p>
          <a:p>
            <a:pPr lvl="1"/>
            <a:r>
              <a:rPr lang="en-US" sz="1800" dirty="0" smtClean="0"/>
              <a:t>ADLB_NO_MORE_WORK</a:t>
            </a:r>
          </a:p>
          <a:p>
            <a:pPr lvl="1"/>
            <a:r>
              <a:rPr lang="en-US" sz="1800" dirty="0" smtClean="0"/>
              <a:t>ADLB_DONE_BY_EXHAUSTION</a:t>
            </a:r>
          </a:p>
          <a:p>
            <a:pPr lvl="1"/>
            <a:r>
              <a:rPr lang="en-US" sz="1800" dirty="0" smtClean="0"/>
              <a:t>ADLB_NO_CURRENT_WORK (for </a:t>
            </a:r>
            <a:r>
              <a:rPr lang="en-US" sz="1800" dirty="0" err="1" smtClean="0"/>
              <a:t>ADLB_Ireserve</a:t>
            </a:r>
            <a:r>
              <a:rPr lang="en-US" sz="1800" dirty="0" smtClean="0"/>
              <a:t>)</a:t>
            </a:r>
          </a:p>
          <a:p>
            <a:r>
              <a:rPr lang="en-US" sz="2000" dirty="0" smtClean="0"/>
              <a:t>Batch puts are for inserting work units that share a large proportion of their data</a:t>
            </a:r>
          </a:p>
          <a:p>
            <a:r>
              <a:rPr lang="en-US" sz="2000" dirty="0" smtClean="0"/>
              <a:t>Types, </a:t>
            </a:r>
            <a:r>
              <a:rPr lang="en-US" sz="2000" dirty="0" err="1" smtClean="0"/>
              <a:t>answer_rank</a:t>
            </a:r>
            <a:r>
              <a:rPr lang="en-US" sz="2000" dirty="0" smtClean="0"/>
              <a:t>, </a:t>
            </a:r>
            <a:r>
              <a:rPr lang="en-US" sz="2000" dirty="0" err="1" smtClean="0"/>
              <a:t>target_rank</a:t>
            </a:r>
            <a:r>
              <a:rPr lang="en-US" sz="2000" dirty="0" smtClean="0"/>
              <a:t> can be used to implement some common patterns</a:t>
            </a:r>
          </a:p>
          <a:p>
            <a:pPr lvl="1"/>
            <a:r>
              <a:rPr lang="en-US" sz="1800" dirty="0" smtClean="0"/>
              <a:t>Sending a message</a:t>
            </a:r>
          </a:p>
          <a:p>
            <a:pPr lvl="1"/>
            <a:r>
              <a:rPr lang="en-US" sz="1800" dirty="0" smtClean="0"/>
              <a:t>Decomposing a task into subtasks</a:t>
            </a:r>
          </a:p>
          <a:p>
            <a:pPr lvl="1"/>
            <a:r>
              <a:rPr lang="en-US" sz="1800" dirty="0" smtClean="0"/>
              <a:t>Maybe should be built into API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FC855-B79D-C548-B68A-FC65F99B691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1963" y="296863"/>
            <a:ext cx="8221662" cy="525462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How It 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Works (Current production version)</a:t>
            </a:r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89700"/>
            <a:ext cx="384175" cy="365125"/>
          </a:xfrm>
          <a:noFill/>
        </p:spPr>
        <p:txBody>
          <a:bodyPr/>
          <a:lstStyle/>
          <a:p>
            <a:fld id="{F9AEA550-4186-964F-BF9E-08F672755642}" type="slidenum">
              <a:rPr lang="en-US" smtClean="0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pPr/>
              <a:t>8</a:t>
            </a:fld>
            <a:endParaRPr lang="en-US" smtClean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grpSp>
        <p:nvGrpSpPr>
          <p:cNvPr id="41989" name="Group 4"/>
          <p:cNvGrpSpPr>
            <a:grpSpLocks/>
          </p:cNvGrpSpPr>
          <p:nvPr/>
        </p:nvGrpSpPr>
        <p:grpSpPr bwMode="auto">
          <a:xfrm>
            <a:off x="4608513" y="3716338"/>
            <a:ext cx="1581150" cy="1660525"/>
            <a:chOff x="2903" y="2629"/>
            <a:chExt cx="996" cy="1046"/>
          </a:xfrm>
        </p:grpSpPr>
        <p:sp>
          <p:nvSpPr>
            <p:cNvPr id="42053" name="Oval 5"/>
            <p:cNvSpPr>
              <a:spLocks noChangeArrowheads="1"/>
            </p:cNvSpPr>
            <p:nvPr/>
          </p:nvSpPr>
          <p:spPr bwMode="auto">
            <a:xfrm rot="8480730">
              <a:off x="3721" y="2988"/>
              <a:ext cx="178" cy="169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sp>
          <p:nvSpPr>
            <p:cNvPr id="42054" name="Oval 6"/>
            <p:cNvSpPr>
              <a:spLocks noChangeArrowheads="1"/>
            </p:cNvSpPr>
            <p:nvPr/>
          </p:nvSpPr>
          <p:spPr bwMode="auto">
            <a:xfrm rot="8480730">
              <a:off x="3559" y="3118"/>
              <a:ext cx="177" cy="169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sp>
          <p:nvSpPr>
            <p:cNvPr id="42055" name="Oval 7"/>
            <p:cNvSpPr>
              <a:spLocks noChangeArrowheads="1"/>
            </p:cNvSpPr>
            <p:nvPr/>
          </p:nvSpPr>
          <p:spPr bwMode="auto">
            <a:xfrm rot="8480730">
              <a:off x="3397" y="3247"/>
              <a:ext cx="178" cy="169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sp>
          <p:nvSpPr>
            <p:cNvPr id="42056" name="Oval 8"/>
            <p:cNvSpPr>
              <a:spLocks noChangeArrowheads="1"/>
            </p:cNvSpPr>
            <p:nvPr/>
          </p:nvSpPr>
          <p:spPr bwMode="auto">
            <a:xfrm rot="8480730">
              <a:off x="3235" y="3377"/>
              <a:ext cx="177" cy="169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sp>
          <p:nvSpPr>
            <p:cNvPr id="42057" name="Oval 9"/>
            <p:cNvSpPr>
              <a:spLocks noChangeArrowheads="1"/>
            </p:cNvSpPr>
            <p:nvPr/>
          </p:nvSpPr>
          <p:spPr bwMode="auto">
            <a:xfrm rot="8480730">
              <a:off x="3073" y="3506"/>
              <a:ext cx="178" cy="169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sp>
          <p:nvSpPr>
            <p:cNvPr id="42058" name="Oval 10"/>
            <p:cNvSpPr>
              <a:spLocks noChangeArrowheads="1"/>
            </p:cNvSpPr>
            <p:nvPr/>
          </p:nvSpPr>
          <p:spPr bwMode="auto">
            <a:xfrm rot="8480730">
              <a:off x="2903" y="2629"/>
              <a:ext cx="178" cy="16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cxnSp>
          <p:nvCxnSpPr>
            <p:cNvPr id="42059" name="AutoShape 11"/>
            <p:cNvCxnSpPr>
              <a:cxnSpLocks noChangeShapeType="1"/>
              <a:stCxn id="42053" idx="4"/>
              <a:endCxn id="42058" idx="1"/>
            </p:cNvCxnSpPr>
            <p:nvPr/>
          </p:nvCxnSpPr>
          <p:spPr bwMode="auto">
            <a:xfrm flipH="1" flipV="1">
              <a:off x="3078" y="2721"/>
              <a:ext cx="679" cy="2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42060" name="AutoShape 12"/>
            <p:cNvCxnSpPr>
              <a:cxnSpLocks noChangeShapeType="1"/>
              <a:stCxn id="42054" idx="4"/>
              <a:endCxn id="42058" idx="1"/>
            </p:cNvCxnSpPr>
            <p:nvPr/>
          </p:nvCxnSpPr>
          <p:spPr bwMode="auto">
            <a:xfrm flipH="1" flipV="1">
              <a:off x="3078" y="2721"/>
              <a:ext cx="517" cy="4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42061" name="AutoShape 13"/>
            <p:cNvCxnSpPr>
              <a:cxnSpLocks noChangeShapeType="1"/>
              <a:stCxn id="42055" idx="4"/>
              <a:endCxn id="42058" idx="0"/>
            </p:cNvCxnSpPr>
            <p:nvPr/>
          </p:nvCxnSpPr>
          <p:spPr bwMode="auto">
            <a:xfrm flipH="1" flipV="1">
              <a:off x="3045" y="2780"/>
              <a:ext cx="388" cy="4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42062" name="AutoShape 14"/>
            <p:cNvCxnSpPr>
              <a:cxnSpLocks noChangeShapeType="1"/>
              <a:stCxn id="42056" idx="4"/>
              <a:endCxn id="42058" idx="7"/>
            </p:cNvCxnSpPr>
            <p:nvPr/>
          </p:nvCxnSpPr>
          <p:spPr bwMode="auto">
            <a:xfrm flipH="1" flipV="1">
              <a:off x="2980" y="2800"/>
              <a:ext cx="291" cy="5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42063" name="AutoShape 15"/>
            <p:cNvCxnSpPr>
              <a:cxnSpLocks noChangeShapeType="1"/>
              <a:stCxn id="42057" idx="4"/>
              <a:endCxn id="42058" idx="7"/>
            </p:cNvCxnSpPr>
            <p:nvPr/>
          </p:nvCxnSpPr>
          <p:spPr bwMode="auto">
            <a:xfrm flipH="1" flipV="1">
              <a:off x="2980" y="2800"/>
              <a:ext cx="129" cy="7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</p:grpSp>
      <p:grpSp>
        <p:nvGrpSpPr>
          <p:cNvPr id="41990" name="Group 16"/>
          <p:cNvGrpSpPr>
            <a:grpSpLocks/>
          </p:cNvGrpSpPr>
          <p:nvPr/>
        </p:nvGrpSpPr>
        <p:grpSpPr bwMode="auto">
          <a:xfrm>
            <a:off x="4826000" y="1668463"/>
            <a:ext cx="1679575" cy="1524000"/>
            <a:chOff x="3040" y="1339"/>
            <a:chExt cx="1058" cy="960"/>
          </a:xfrm>
        </p:grpSpPr>
        <p:sp>
          <p:nvSpPr>
            <p:cNvPr id="42042" name="Oval 17"/>
            <p:cNvSpPr>
              <a:spLocks noChangeArrowheads="1"/>
            </p:cNvSpPr>
            <p:nvPr/>
          </p:nvSpPr>
          <p:spPr bwMode="auto">
            <a:xfrm rot="3394611">
              <a:off x="3468" y="1343"/>
              <a:ext cx="178" cy="169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sp>
          <p:nvSpPr>
            <p:cNvPr id="42043" name="Oval 18"/>
            <p:cNvSpPr>
              <a:spLocks noChangeArrowheads="1"/>
            </p:cNvSpPr>
            <p:nvPr/>
          </p:nvSpPr>
          <p:spPr bwMode="auto">
            <a:xfrm rot="3394611">
              <a:off x="3582" y="1516"/>
              <a:ext cx="177" cy="169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sp>
          <p:nvSpPr>
            <p:cNvPr id="42044" name="Oval 19"/>
            <p:cNvSpPr>
              <a:spLocks noChangeArrowheads="1"/>
            </p:cNvSpPr>
            <p:nvPr/>
          </p:nvSpPr>
          <p:spPr bwMode="auto">
            <a:xfrm rot="3394611">
              <a:off x="3696" y="1689"/>
              <a:ext cx="178" cy="169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sp>
          <p:nvSpPr>
            <p:cNvPr id="42045" name="Oval 20"/>
            <p:cNvSpPr>
              <a:spLocks noChangeArrowheads="1"/>
            </p:cNvSpPr>
            <p:nvPr/>
          </p:nvSpPr>
          <p:spPr bwMode="auto">
            <a:xfrm rot="3394611">
              <a:off x="3811" y="1863"/>
              <a:ext cx="177" cy="169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sp>
          <p:nvSpPr>
            <p:cNvPr id="42046" name="Oval 21"/>
            <p:cNvSpPr>
              <a:spLocks noChangeArrowheads="1"/>
            </p:cNvSpPr>
            <p:nvPr/>
          </p:nvSpPr>
          <p:spPr bwMode="auto">
            <a:xfrm rot="3394611">
              <a:off x="3925" y="2035"/>
              <a:ext cx="178" cy="169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sp>
          <p:nvSpPr>
            <p:cNvPr id="42047" name="Oval 22"/>
            <p:cNvSpPr>
              <a:spLocks noChangeArrowheads="1"/>
            </p:cNvSpPr>
            <p:nvPr/>
          </p:nvSpPr>
          <p:spPr bwMode="auto">
            <a:xfrm rot="3394611">
              <a:off x="3036" y="2125"/>
              <a:ext cx="178" cy="16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cxnSp>
          <p:nvCxnSpPr>
            <p:cNvPr id="42048" name="AutoShape 23"/>
            <p:cNvCxnSpPr>
              <a:cxnSpLocks noChangeShapeType="1"/>
              <a:stCxn id="42042" idx="4"/>
              <a:endCxn id="42047" idx="1"/>
            </p:cNvCxnSpPr>
            <p:nvPr/>
          </p:nvCxnSpPr>
          <p:spPr bwMode="auto">
            <a:xfrm flipH="1">
              <a:off x="3140" y="1475"/>
              <a:ext cx="346" cy="6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42049" name="AutoShape 24"/>
            <p:cNvCxnSpPr>
              <a:cxnSpLocks noChangeShapeType="1"/>
              <a:stCxn id="42043" idx="4"/>
              <a:endCxn id="42047" idx="1"/>
            </p:cNvCxnSpPr>
            <p:nvPr/>
          </p:nvCxnSpPr>
          <p:spPr bwMode="auto">
            <a:xfrm flipH="1">
              <a:off x="3140" y="1647"/>
              <a:ext cx="461" cy="47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42050" name="AutoShape 25"/>
            <p:cNvCxnSpPr>
              <a:cxnSpLocks noChangeShapeType="1"/>
              <a:stCxn id="42044" idx="4"/>
              <a:endCxn id="42047" idx="0"/>
            </p:cNvCxnSpPr>
            <p:nvPr/>
          </p:nvCxnSpPr>
          <p:spPr bwMode="auto">
            <a:xfrm flipH="1">
              <a:off x="3195" y="1821"/>
              <a:ext cx="519" cy="34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42051" name="AutoShape 26"/>
            <p:cNvCxnSpPr>
              <a:cxnSpLocks noChangeShapeType="1"/>
              <a:stCxn id="42045" idx="4"/>
              <a:endCxn id="42047" idx="7"/>
            </p:cNvCxnSpPr>
            <p:nvPr/>
          </p:nvCxnSpPr>
          <p:spPr bwMode="auto">
            <a:xfrm flipH="1">
              <a:off x="3209" y="1994"/>
              <a:ext cx="621" cy="2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42052" name="AutoShape 27"/>
            <p:cNvCxnSpPr>
              <a:cxnSpLocks noChangeShapeType="1"/>
              <a:stCxn id="42046" idx="4"/>
              <a:endCxn id="42047" idx="7"/>
            </p:cNvCxnSpPr>
            <p:nvPr/>
          </p:nvCxnSpPr>
          <p:spPr bwMode="auto">
            <a:xfrm flipH="1">
              <a:off x="3209" y="2167"/>
              <a:ext cx="734" cy="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</p:grpSp>
      <p:sp>
        <p:nvSpPr>
          <p:cNvPr id="42031" name="Oval 29"/>
          <p:cNvSpPr>
            <a:spLocks noChangeArrowheads="1"/>
          </p:cNvSpPr>
          <p:nvPr/>
        </p:nvSpPr>
        <p:spPr bwMode="auto">
          <a:xfrm rot="18855469">
            <a:off x="1997075" y="2527300"/>
            <a:ext cx="282575" cy="268288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kumimoji="1" lang="en-US" sz="2000"/>
          </a:p>
        </p:txBody>
      </p:sp>
      <p:sp>
        <p:nvSpPr>
          <p:cNvPr id="42032" name="Oval 30"/>
          <p:cNvSpPr>
            <a:spLocks noChangeArrowheads="1"/>
          </p:cNvSpPr>
          <p:nvPr/>
        </p:nvSpPr>
        <p:spPr bwMode="auto">
          <a:xfrm rot="18855469">
            <a:off x="2227263" y="2290763"/>
            <a:ext cx="280988" cy="268288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kumimoji="1" lang="en-US" sz="2000"/>
          </a:p>
        </p:txBody>
      </p:sp>
      <p:sp>
        <p:nvSpPr>
          <p:cNvPr id="42033" name="Oval 31"/>
          <p:cNvSpPr>
            <a:spLocks noChangeArrowheads="1"/>
          </p:cNvSpPr>
          <p:nvPr/>
        </p:nvSpPr>
        <p:spPr bwMode="auto">
          <a:xfrm rot="18855469">
            <a:off x="2457450" y="2055813"/>
            <a:ext cx="282575" cy="268288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kumimoji="1" lang="en-US" sz="2000"/>
          </a:p>
        </p:txBody>
      </p:sp>
      <p:sp>
        <p:nvSpPr>
          <p:cNvPr id="42034" name="Oval 32"/>
          <p:cNvSpPr>
            <a:spLocks noChangeArrowheads="1"/>
          </p:cNvSpPr>
          <p:nvPr/>
        </p:nvSpPr>
        <p:spPr bwMode="auto">
          <a:xfrm rot="18855469">
            <a:off x="2687638" y="1819275"/>
            <a:ext cx="280988" cy="268288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kumimoji="1" lang="en-US" sz="2000"/>
          </a:p>
        </p:txBody>
      </p:sp>
      <p:sp>
        <p:nvSpPr>
          <p:cNvPr id="42035" name="Oval 33"/>
          <p:cNvSpPr>
            <a:spLocks noChangeArrowheads="1"/>
          </p:cNvSpPr>
          <p:nvPr/>
        </p:nvSpPr>
        <p:spPr bwMode="auto">
          <a:xfrm rot="18855469">
            <a:off x="2916238" y="1584325"/>
            <a:ext cx="282575" cy="268288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kumimoji="1" lang="en-US" sz="2000"/>
          </a:p>
        </p:txBody>
      </p:sp>
      <p:sp>
        <p:nvSpPr>
          <p:cNvPr id="42036" name="Oval 34"/>
          <p:cNvSpPr>
            <a:spLocks noChangeArrowheads="1"/>
          </p:cNvSpPr>
          <p:nvPr/>
        </p:nvSpPr>
        <p:spPr bwMode="auto">
          <a:xfrm rot="18855469">
            <a:off x="3355975" y="2932113"/>
            <a:ext cx="282575" cy="2682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kumimoji="1" lang="en-US" sz="2000"/>
          </a:p>
        </p:txBody>
      </p:sp>
      <p:cxnSp>
        <p:nvCxnSpPr>
          <p:cNvPr id="42037" name="AutoShape 35"/>
          <p:cNvCxnSpPr>
            <a:cxnSpLocks noChangeShapeType="1"/>
            <a:stCxn id="42031" idx="4"/>
            <a:endCxn id="42036" idx="1"/>
          </p:cNvCxnSpPr>
          <p:nvPr/>
        </p:nvCxnSpPr>
        <p:spPr bwMode="auto">
          <a:xfrm>
            <a:off x="2233613" y="2755900"/>
            <a:ext cx="1123950" cy="317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2038" name="AutoShape 36"/>
          <p:cNvCxnSpPr>
            <a:cxnSpLocks noChangeShapeType="1"/>
            <a:stCxn id="42032" idx="4"/>
            <a:endCxn id="42036" idx="1"/>
          </p:cNvCxnSpPr>
          <p:nvPr/>
        </p:nvCxnSpPr>
        <p:spPr bwMode="auto">
          <a:xfrm>
            <a:off x="2463800" y="2519363"/>
            <a:ext cx="893763" cy="5540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2039" name="AutoShape 37"/>
          <p:cNvCxnSpPr>
            <a:cxnSpLocks noChangeShapeType="1"/>
            <a:stCxn id="42033" idx="4"/>
            <a:endCxn id="42036" idx="0"/>
          </p:cNvCxnSpPr>
          <p:nvPr/>
        </p:nvCxnSpPr>
        <p:spPr bwMode="auto">
          <a:xfrm>
            <a:off x="2693988" y="2284413"/>
            <a:ext cx="706438" cy="688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2040" name="AutoShape 38"/>
          <p:cNvCxnSpPr>
            <a:cxnSpLocks noChangeShapeType="1"/>
            <a:stCxn id="42034" idx="4"/>
            <a:endCxn id="42036" idx="7"/>
          </p:cNvCxnSpPr>
          <p:nvPr/>
        </p:nvCxnSpPr>
        <p:spPr bwMode="auto">
          <a:xfrm>
            <a:off x="2924175" y="2047875"/>
            <a:ext cx="573088" cy="8810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2041" name="AutoShape 39"/>
          <p:cNvCxnSpPr>
            <a:cxnSpLocks noChangeShapeType="1"/>
            <a:stCxn id="42035" idx="4"/>
            <a:endCxn id="42036" idx="7"/>
          </p:cNvCxnSpPr>
          <p:nvPr/>
        </p:nvCxnSpPr>
        <p:spPr bwMode="auto">
          <a:xfrm>
            <a:off x="3152775" y="1812925"/>
            <a:ext cx="344488" cy="1116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grpSp>
        <p:nvGrpSpPr>
          <p:cNvPr id="41992" name="Group 40"/>
          <p:cNvGrpSpPr>
            <a:grpSpLocks/>
          </p:cNvGrpSpPr>
          <p:nvPr/>
        </p:nvGrpSpPr>
        <p:grpSpPr bwMode="auto">
          <a:xfrm>
            <a:off x="3505200" y="1143000"/>
            <a:ext cx="1600200" cy="1524000"/>
            <a:chOff x="2208" y="1008"/>
            <a:chExt cx="1008" cy="960"/>
          </a:xfrm>
        </p:grpSpPr>
        <p:sp>
          <p:nvSpPr>
            <p:cNvPr id="42020" name="Oval 41"/>
            <p:cNvSpPr>
              <a:spLocks noChangeArrowheads="1"/>
            </p:cNvSpPr>
            <p:nvPr/>
          </p:nvSpPr>
          <p:spPr bwMode="auto">
            <a:xfrm>
              <a:off x="2208" y="1008"/>
              <a:ext cx="178" cy="169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sp>
          <p:nvSpPr>
            <p:cNvPr id="42021" name="Oval 42"/>
            <p:cNvSpPr>
              <a:spLocks noChangeArrowheads="1"/>
            </p:cNvSpPr>
            <p:nvPr/>
          </p:nvSpPr>
          <p:spPr bwMode="auto">
            <a:xfrm>
              <a:off x="2416" y="1008"/>
              <a:ext cx="177" cy="169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sp>
          <p:nvSpPr>
            <p:cNvPr id="42022" name="Oval 43"/>
            <p:cNvSpPr>
              <a:spLocks noChangeArrowheads="1"/>
            </p:cNvSpPr>
            <p:nvPr/>
          </p:nvSpPr>
          <p:spPr bwMode="auto">
            <a:xfrm>
              <a:off x="2623" y="1008"/>
              <a:ext cx="178" cy="169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sp>
          <p:nvSpPr>
            <p:cNvPr id="42023" name="Oval 44"/>
            <p:cNvSpPr>
              <a:spLocks noChangeArrowheads="1"/>
            </p:cNvSpPr>
            <p:nvPr/>
          </p:nvSpPr>
          <p:spPr bwMode="auto">
            <a:xfrm>
              <a:off x="2831" y="1008"/>
              <a:ext cx="177" cy="169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sp>
          <p:nvSpPr>
            <p:cNvPr id="42024" name="Oval 45"/>
            <p:cNvSpPr>
              <a:spLocks noChangeArrowheads="1"/>
            </p:cNvSpPr>
            <p:nvPr/>
          </p:nvSpPr>
          <p:spPr bwMode="auto">
            <a:xfrm>
              <a:off x="3038" y="1008"/>
              <a:ext cx="178" cy="169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sp>
          <p:nvSpPr>
            <p:cNvPr id="42025" name="Oval 46"/>
            <p:cNvSpPr>
              <a:spLocks noChangeArrowheads="1"/>
            </p:cNvSpPr>
            <p:nvPr/>
          </p:nvSpPr>
          <p:spPr bwMode="auto">
            <a:xfrm>
              <a:off x="2623" y="1799"/>
              <a:ext cx="178" cy="16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cxnSp>
          <p:nvCxnSpPr>
            <p:cNvPr id="42026" name="AutoShape 47"/>
            <p:cNvCxnSpPr>
              <a:cxnSpLocks noChangeShapeType="1"/>
              <a:stCxn id="42020" idx="4"/>
              <a:endCxn id="42025" idx="1"/>
            </p:cNvCxnSpPr>
            <p:nvPr/>
          </p:nvCxnSpPr>
          <p:spPr bwMode="auto">
            <a:xfrm>
              <a:off x="2297" y="1177"/>
              <a:ext cx="352" cy="64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42027" name="AutoShape 48"/>
            <p:cNvCxnSpPr>
              <a:cxnSpLocks noChangeShapeType="1"/>
              <a:stCxn id="42021" idx="4"/>
              <a:endCxn id="42025" idx="1"/>
            </p:cNvCxnSpPr>
            <p:nvPr/>
          </p:nvCxnSpPr>
          <p:spPr bwMode="auto">
            <a:xfrm>
              <a:off x="2504" y="1177"/>
              <a:ext cx="145" cy="64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42028" name="AutoShape 49"/>
            <p:cNvCxnSpPr>
              <a:cxnSpLocks noChangeShapeType="1"/>
              <a:stCxn id="42022" idx="4"/>
              <a:endCxn id="42025" idx="0"/>
            </p:cNvCxnSpPr>
            <p:nvPr/>
          </p:nvCxnSpPr>
          <p:spPr bwMode="auto">
            <a:xfrm>
              <a:off x="2712" y="1177"/>
              <a:ext cx="0" cy="62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42029" name="AutoShape 50"/>
            <p:cNvCxnSpPr>
              <a:cxnSpLocks noChangeShapeType="1"/>
              <a:stCxn id="42023" idx="4"/>
              <a:endCxn id="42025" idx="7"/>
            </p:cNvCxnSpPr>
            <p:nvPr/>
          </p:nvCxnSpPr>
          <p:spPr bwMode="auto">
            <a:xfrm flipH="1">
              <a:off x="2775" y="1177"/>
              <a:ext cx="145" cy="64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42030" name="AutoShape 51"/>
            <p:cNvCxnSpPr>
              <a:cxnSpLocks noChangeShapeType="1"/>
              <a:stCxn id="42024" idx="4"/>
              <a:endCxn id="42025" idx="7"/>
            </p:cNvCxnSpPr>
            <p:nvPr/>
          </p:nvCxnSpPr>
          <p:spPr bwMode="auto">
            <a:xfrm flipH="1">
              <a:off x="2775" y="1177"/>
              <a:ext cx="352" cy="64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</p:grpSp>
      <p:grpSp>
        <p:nvGrpSpPr>
          <p:cNvPr id="41993" name="Group 52"/>
          <p:cNvGrpSpPr>
            <a:grpSpLocks/>
          </p:cNvGrpSpPr>
          <p:nvPr/>
        </p:nvGrpSpPr>
        <p:grpSpPr bwMode="auto">
          <a:xfrm>
            <a:off x="2419350" y="3711575"/>
            <a:ext cx="1574800" cy="1663700"/>
            <a:chOff x="1524" y="2626"/>
            <a:chExt cx="992" cy="1048"/>
          </a:xfrm>
        </p:grpSpPr>
        <p:sp>
          <p:nvSpPr>
            <p:cNvPr id="42009" name="Oval 53"/>
            <p:cNvSpPr>
              <a:spLocks noChangeArrowheads="1"/>
            </p:cNvSpPr>
            <p:nvPr/>
          </p:nvSpPr>
          <p:spPr bwMode="auto">
            <a:xfrm rot="-8527039">
              <a:off x="2179" y="3505"/>
              <a:ext cx="178" cy="169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sp>
          <p:nvSpPr>
            <p:cNvPr id="42010" name="Oval 54"/>
            <p:cNvSpPr>
              <a:spLocks noChangeArrowheads="1"/>
            </p:cNvSpPr>
            <p:nvPr/>
          </p:nvSpPr>
          <p:spPr bwMode="auto">
            <a:xfrm rot="-8527039">
              <a:off x="2015" y="3377"/>
              <a:ext cx="177" cy="169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sp>
          <p:nvSpPr>
            <p:cNvPr id="42011" name="Oval 55"/>
            <p:cNvSpPr>
              <a:spLocks noChangeArrowheads="1"/>
            </p:cNvSpPr>
            <p:nvPr/>
          </p:nvSpPr>
          <p:spPr bwMode="auto">
            <a:xfrm rot="-8527039">
              <a:off x="1852" y="3250"/>
              <a:ext cx="178" cy="169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sp>
          <p:nvSpPr>
            <p:cNvPr id="42012" name="Oval 56"/>
            <p:cNvSpPr>
              <a:spLocks noChangeArrowheads="1"/>
            </p:cNvSpPr>
            <p:nvPr/>
          </p:nvSpPr>
          <p:spPr bwMode="auto">
            <a:xfrm rot="-8527039">
              <a:off x="1688" y="3123"/>
              <a:ext cx="177" cy="169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sp>
          <p:nvSpPr>
            <p:cNvPr id="42013" name="Oval 57"/>
            <p:cNvSpPr>
              <a:spLocks noChangeArrowheads="1"/>
            </p:cNvSpPr>
            <p:nvPr/>
          </p:nvSpPr>
          <p:spPr bwMode="auto">
            <a:xfrm rot="-8527039">
              <a:off x="1524" y="2995"/>
              <a:ext cx="178" cy="169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sp>
          <p:nvSpPr>
            <p:cNvPr id="42014" name="Oval 58"/>
            <p:cNvSpPr>
              <a:spLocks noChangeArrowheads="1"/>
            </p:cNvSpPr>
            <p:nvPr/>
          </p:nvSpPr>
          <p:spPr bwMode="auto">
            <a:xfrm rot="-8527039">
              <a:off x="2338" y="2626"/>
              <a:ext cx="178" cy="16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50000"/>
                </a:spcBef>
              </a:pPr>
              <a:endParaRPr kumimoji="1" lang="en-US" sz="2000"/>
            </a:p>
          </p:txBody>
        </p:sp>
        <p:cxnSp>
          <p:nvCxnSpPr>
            <p:cNvPr id="42015" name="AutoShape 59"/>
            <p:cNvCxnSpPr>
              <a:cxnSpLocks noChangeShapeType="1"/>
              <a:stCxn id="42009" idx="4"/>
              <a:endCxn id="42014" idx="1"/>
            </p:cNvCxnSpPr>
            <p:nvPr/>
          </p:nvCxnSpPr>
          <p:spPr bwMode="auto">
            <a:xfrm flipV="1">
              <a:off x="2319" y="2797"/>
              <a:ext cx="120" cy="7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42016" name="AutoShape 60"/>
            <p:cNvCxnSpPr>
              <a:cxnSpLocks noChangeShapeType="1"/>
              <a:stCxn id="42010" idx="4"/>
              <a:endCxn id="42014" idx="1"/>
            </p:cNvCxnSpPr>
            <p:nvPr/>
          </p:nvCxnSpPr>
          <p:spPr bwMode="auto">
            <a:xfrm flipV="1">
              <a:off x="2155" y="2797"/>
              <a:ext cx="284" cy="59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42017" name="AutoShape 61"/>
            <p:cNvCxnSpPr>
              <a:cxnSpLocks noChangeShapeType="1"/>
              <a:stCxn id="42011" idx="4"/>
              <a:endCxn id="42014" idx="0"/>
            </p:cNvCxnSpPr>
            <p:nvPr/>
          </p:nvCxnSpPr>
          <p:spPr bwMode="auto">
            <a:xfrm flipV="1">
              <a:off x="1992" y="2778"/>
              <a:ext cx="382" cy="4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42018" name="AutoShape 62"/>
            <p:cNvCxnSpPr>
              <a:cxnSpLocks noChangeShapeType="1"/>
              <a:stCxn id="42012" idx="4"/>
              <a:endCxn id="42014" idx="7"/>
            </p:cNvCxnSpPr>
            <p:nvPr/>
          </p:nvCxnSpPr>
          <p:spPr bwMode="auto">
            <a:xfrm flipV="1">
              <a:off x="1828" y="2719"/>
              <a:ext cx="512" cy="4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42019" name="AutoShape 63"/>
            <p:cNvCxnSpPr>
              <a:cxnSpLocks noChangeShapeType="1"/>
              <a:stCxn id="42013" idx="4"/>
              <a:endCxn id="42014" idx="7"/>
            </p:cNvCxnSpPr>
            <p:nvPr/>
          </p:nvCxnSpPr>
          <p:spPr bwMode="auto">
            <a:xfrm flipV="1">
              <a:off x="1664" y="2719"/>
              <a:ext cx="676" cy="29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</p:grpSp>
      <p:sp>
        <p:nvSpPr>
          <p:cNvPr id="41994" name="Oval 64"/>
          <p:cNvSpPr>
            <a:spLocks noChangeArrowheads="1"/>
          </p:cNvSpPr>
          <p:nvPr/>
        </p:nvSpPr>
        <p:spPr bwMode="auto">
          <a:xfrm rot="-2744531">
            <a:off x="6171406" y="5919447"/>
            <a:ext cx="282575" cy="2682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kumimoji="1" lang="en-US" sz="2000"/>
          </a:p>
        </p:txBody>
      </p:sp>
      <p:sp>
        <p:nvSpPr>
          <p:cNvPr id="41995" name="Oval 65"/>
          <p:cNvSpPr>
            <a:spLocks noChangeArrowheads="1"/>
          </p:cNvSpPr>
          <p:nvPr/>
        </p:nvSpPr>
        <p:spPr bwMode="auto">
          <a:xfrm rot="8480730">
            <a:off x="6172200" y="5510666"/>
            <a:ext cx="282575" cy="268287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endParaRPr kumimoji="1" lang="en-US" sz="2000"/>
          </a:p>
        </p:txBody>
      </p:sp>
      <p:sp>
        <p:nvSpPr>
          <p:cNvPr id="41996" name="Text Box 66"/>
          <p:cNvSpPr txBox="1">
            <a:spLocks noChangeArrowheads="1"/>
          </p:cNvSpPr>
          <p:nvPr/>
        </p:nvSpPr>
        <p:spPr bwMode="auto">
          <a:xfrm>
            <a:off x="6500813" y="5478916"/>
            <a:ext cx="24336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1800" dirty="0"/>
              <a:t>Application Processes</a:t>
            </a:r>
            <a:endParaRPr kumimoji="1" lang="en-US" sz="2400" dirty="0"/>
          </a:p>
        </p:txBody>
      </p:sp>
      <p:sp>
        <p:nvSpPr>
          <p:cNvPr id="41997" name="Text Box 67"/>
          <p:cNvSpPr txBox="1">
            <a:spLocks noChangeArrowheads="1"/>
          </p:cNvSpPr>
          <p:nvPr/>
        </p:nvSpPr>
        <p:spPr bwMode="auto">
          <a:xfrm>
            <a:off x="6577013" y="5859916"/>
            <a:ext cx="163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sz="1800" dirty="0"/>
              <a:t>ADLB Servers</a:t>
            </a:r>
            <a:endParaRPr kumimoji="1" lang="en-US" sz="2400" dirty="0"/>
          </a:p>
        </p:txBody>
      </p:sp>
      <p:cxnSp>
        <p:nvCxnSpPr>
          <p:cNvPr id="41998" name="AutoShape 68"/>
          <p:cNvCxnSpPr>
            <a:cxnSpLocks noChangeShapeType="1"/>
            <a:stCxn id="42036" idx="6"/>
          </p:cNvCxnSpPr>
          <p:nvPr/>
        </p:nvCxnSpPr>
        <p:spPr bwMode="auto">
          <a:xfrm flipV="1">
            <a:off x="3594100" y="2627313"/>
            <a:ext cx="611188" cy="3381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1999" name="AutoShape 69"/>
          <p:cNvCxnSpPr>
            <a:cxnSpLocks noChangeShapeType="1"/>
          </p:cNvCxnSpPr>
          <p:nvPr/>
        </p:nvCxnSpPr>
        <p:spPr bwMode="auto">
          <a:xfrm>
            <a:off x="4405313" y="2627313"/>
            <a:ext cx="420687" cy="393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2000" name="AutoShape 70"/>
          <p:cNvCxnSpPr>
            <a:cxnSpLocks noChangeShapeType="1"/>
            <a:stCxn id="42036" idx="3"/>
          </p:cNvCxnSpPr>
          <p:nvPr/>
        </p:nvCxnSpPr>
        <p:spPr bwMode="auto">
          <a:xfrm>
            <a:off x="3494088" y="3205163"/>
            <a:ext cx="246062" cy="554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2001" name="AutoShape 71"/>
          <p:cNvCxnSpPr>
            <a:cxnSpLocks noChangeShapeType="1"/>
          </p:cNvCxnSpPr>
          <p:nvPr/>
        </p:nvCxnSpPr>
        <p:spPr bwMode="auto">
          <a:xfrm flipH="1">
            <a:off x="4768850" y="3187700"/>
            <a:ext cx="168275" cy="527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2002" name="AutoShape 72"/>
          <p:cNvCxnSpPr>
            <a:cxnSpLocks noChangeShapeType="1"/>
          </p:cNvCxnSpPr>
          <p:nvPr/>
        </p:nvCxnSpPr>
        <p:spPr bwMode="auto">
          <a:xfrm>
            <a:off x="3989388" y="3832225"/>
            <a:ext cx="622300" cy="7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2003" name="AutoShape 73"/>
          <p:cNvCxnSpPr>
            <a:cxnSpLocks noChangeShapeType="1"/>
            <a:stCxn id="42036" idx="5"/>
          </p:cNvCxnSpPr>
          <p:nvPr/>
        </p:nvCxnSpPr>
        <p:spPr bwMode="auto">
          <a:xfrm flipV="1">
            <a:off x="3633788" y="3021013"/>
            <a:ext cx="1192212" cy="41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2004" name="AutoShape 74"/>
          <p:cNvCxnSpPr>
            <a:cxnSpLocks noChangeShapeType="1"/>
            <a:stCxn id="42036" idx="4"/>
          </p:cNvCxnSpPr>
          <p:nvPr/>
        </p:nvCxnSpPr>
        <p:spPr bwMode="auto">
          <a:xfrm>
            <a:off x="3592513" y="3160713"/>
            <a:ext cx="1073150" cy="585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2005" name="AutoShape 75"/>
          <p:cNvCxnSpPr>
            <a:cxnSpLocks noChangeShapeType="1"/>
          </p:cNvCxnSpPr>
          <p:nvPr/>
        </p:nvCxnSpPr>
        <p:spPr bwMode="auto">
          <a:xfrm flipH="1">
            <a:off x="3933825" y="3125788"/>
            <a:ext cx="914400" cy="614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2006" name="AutoShape 76"/>
          <p:cNvCxnSpPr>
            <a:cxnSpLocks noChangeShapeType="1"/>
          </p:cNvCxnSpPr>
          <p:nvPr/>
        </p:nvCxnSpPr>
        <p:spPr bwMode="auto">
          <a:xfrm flipH="1">
            <a:off x="3933825" y="2667000"/>
            <a:ext cx="371475" cy="10731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42007" name="AutoShape 77"/>
          <p:cNvCxnSpPr>
            <a:cxnSpLocks noChangeShapeType="1"/>
          </p:cNvCxnSpPr>
          <p:nvPr/>
        </p:nvCxnSpPr>
        <p:spPr bwMode="auto">
          <a:xfrm>
            <a:off x="4305300" y="2667000"/>
            <a:ext cx="360363" cy="1079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2008" name="Rectangle 78"/>
          <p:cNvSpPr>
            <a:spLocks noChangeArrowheads="1"/>
          </p:cNvSpPr>
          <p:nvPr/>
        </p:nvSpPr>
        <p:spPr bwMode="auto">
          <a:xfrm>
            <a:off x="5518150" y="3033713"/>
            <a:ext cx="882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sz="1800"/>
              <a:t>put/get</a:t>
            </a:r>
            <a:endParaRPr kumimoji="1"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with GFMC</a:t>
            </a:r>
            <a:endParaRPr lang="en-US" dirty="0"/>
          </a:p>
        </p:txBody>
      </p:sp>
      <p:pic>
        <p:nvPicPr>
          <p:cNvPr id="5" name="Content Placeholder 4" descr="feb_oct_2009_adlb+omp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20253" r="-20253"/>
              <a:stretch>
                <a:fillRect/>
              </a:stretch>
            </p:blipFill>
          </mc:Choice>
          <mc:Fallback>
            <p:blipFill>
              <a:blip r:embed="rId3"/>
              <a:srcRect l="-20253" r="-20253"/>
              <a:stretch>
                <a:fillRect/>
              </a:stretch>
            </p:blipFill>
          </mc:Fallback>
        </mc:AlternateContent>
        <p:spPr>
          <a:xfrm>
            <a:off x="-1371600" y="381001"/>
            <a:ext cx="11658600" cy="641178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FC855-B79D-C548-B68A-FC65F99B691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 design">
  <a:themeElements>
    <a:clrScheme name="Custom 7">
      <a:dk1>
        <a:srgbClr val="616161"/>
      </a:dk1>
      <a:lt1>
        <a:srgbClr val="FFFFFF"/>
      </a:lt1>
      <a:dk2>
        <a:srgbClr val="1F497D"/>
      </a:dk2>
      <a:lt2>
        <a:srgbClr val="D2D2D2"/>
      </a:lt2>
      <a:accent1>
        <a:srgbClr val="A6C4DE"/>
      </a:accent1>
      <a:accent2>
        <a:srgbClr val="D8AC28"/>
      </a:accent2>
      <a:accent3>
        <a:srgbClr val="A22B38"/>
      </a:accent3>
      <a:accent4>
        <a:srgbClr val="7AB800"/>
      </a:accent4>
      <a:accent5>
        <a:srgbClr val="9D7D9E"/>
      </a:accent5>
      <a:accent6>
        <a:srgbClr val="BF5C28"/>
      </a:accent6>
      <a:hlink>
        <a:srgbClr val="4D8ABE"/>
      </a:hlink>
      <a:folHlink>
        <a:srgbClr val="4D8ABE"/>
      </a:folHlink>
    </a:clrScheme>
    <a:fontScheme name="Blue design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lue design 1">
        <a:dk1>
          <a:srgbClr val="616161"/>
        </a:dk1>
        <a:lt1>
          <a:srgbClr val="FFFFFF"/>
        </a:lt1>
        <a:dk2>
          <a:srgbClr val="1F497D"/>
        </a:dk2>
        <a:lt2>
          <a:srgbClr val="D2D2D2"/>
        </a:lt2>
        <a:accent1>
          <a:srgbClr val="5C0426"/>
        </a:accent1>
        <a:accent2>
          <a:srgbClr val="9D7D9E"/>
        </a:accent2>
        <a:accent3>
          <a:srgbClr val="FFFFFF"/>
        </a:accent3>
        <a:accent4>
          <a:srgbClr val="525252"/>
        </a:accent4>
        <a:accent5>
          <a:srgbClr val="B5AAAC"/>
        </a:accent5>
        <a:accent6>
          <a:srgbClr val="8E718F"/>
        </a:accent6>
        <a:hlink>
          <a:srgbClr val="253D51"/>
        </a:hlink>
        <a:folHlink>
          <a:srgbClr val="0D20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NL-Template-v2.2">
  <a:themeElements>
    <a:clrScheme name="">
      <a:dk1>
        <a:srgbClr val="131313"/>
      </a:dk1>
      <a:lt1>
        <a:srgbClr val="FFFFFF"/>
      </a:lt1>
      <a:dk2>
        <a:srgbClr val="0071BC"/>
      </a:dk2>
      <a:lt2>
        <a:srgbClr val="808080"/>
      </a:lt2>
      <a:accent1>
        <a:srgbClr val="00A650"/>
      </a:accent1>
      <a:accent2>
        <a:srgbClr val="B02A30"/>
      </a:accent2>
      <a:accent3>
        <a:srgbClr val="FFFFFF"/>
      </a:accent3>
      <a:accent4>
        <a:srgbClr val="0E0E0E"/>
      </a:accent4>
      <a:accent5>
        <a:srgbClr val="AAD0B3"/>
      </a:accent5>
      <a:accent6>
        <a:srgbClr val="9F252A"/>
      </a:accent6>
      <a:hlink>
        <a:srgbClr val="00ADEF"/>
      </a:hlink>
      <a:folHlink>
        <a:srgbClr val="693163"/>
      </a:folHlink>
    </a:clrScheme>
    <a:fontScheme name="ANL-Template-v2.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NL-Template-v2.2 1">
        <a:dk1>
          <a:srgbClr val="131313"/>
        </a:dk1>
        <a:lt1>
          <a:srgbClr val="FFFFFF"/>
        </a:lt1>
        <a:dk2>
          <a:srgbClr val="0071BC"/>
        </a:dk2>
        <a:lt2>
          <a:srgbClr val="808080"/>
        </a:lt2>
        <a:accent1>
          <a:srgbClr val="00A650"/>
        </a:accent1>
        <a:accent2>
          <a:srgbClr val="FFC20E"/>
        </a:accent2>
        <a:accent3>
          <a:srgbClr val="FFFFFF"/>
        </a:accent3>
        <a:accent4>
          <a:srgbClr val="0E0E0E"/>
        </a:accent4>
        <a:accent5>
          <a:srgbClr val="AAD0B3"/>
        </a:accent5>
        <a:accent6>
          <a:srgbClr val="E7B00C"/>
        </a:accent6>
        <a:hlink>
          <a:srgbClr val="00ADEF"/>
        </a:hlink>
        <a:folHlink>
          <a:srgbClr val="69316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green_2007.potx</Template>
  <TotalTime>16018</TotalTime>
  <Words>936</Words>
  <Application>Microsoft Macintosh PowerPoint</Application>
  <PresentationFormat>On-screen Show (4:3)</PresentationFormat>
  <Paragraphs>191</Paragraphs>
  <Slides>18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Blue design</vt:lpstr>
      <vt:lpstr>ANL-Template-v2.2</vt:lpstr>
      <vt:lpstr>ADLB Update  Recent and Current Adventures with the Asynchronous Dynamic Load Balancing Library </vt:lpstr>
      <vt:lpstr>Outline</vt:lpstr>
      <vt:lpstr>Load Balancing</vt:lpstr>
      <vt:lpstr>Generic Master/Slave Algorithm</vt:lpstr>
      <vt:lpstr>The ADLB Model (no master)</vt:lpstr>
      <vt:lpstr>API for a Simple Programming Model</vt:lpstr>
      <vt:lpstr>API Notes</vt:lpstr>
      <vt:lpstr>How It Works (Current production version)</vt:lpstr>
      <vt:lpstr>Progress with GFMC</vt:lpstr>
      <vt:lpstr>Another Physics Application – Parameter Sweep</vt:lpstr>
      <vt:lpstr>Two Other Applications</vt:lpstr>
      <vt:lpstr>Alternate Implementations of the Same API</vt:lpstr>
      <vt:lpstr>Asynchronous Dynamic Load Balancing</vt:lpstr>
      <vt:lpstr>Asynchronous Dynamic Load Balancing</vt:lpstr>
      <vt:lpstr>Preliminary Experiments with the Threaded Version</vt:lpstr>
      <vt:lpstr>Getting ADLB</vt:lpstr>
      <vt:lpstr>Conclusions</vt:lpstr>
      <vt:lpstr>The End</vt:lpstr>
    </vt:vector>
  </TitlesOfParts>
  <Company>Ewing Lusk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Mathematics and Computer Science Division</dc:title>
  <cp:lastModifiedBy>Rusty Lusk</cp:lastModifiedBy>
  <cp:revision>50</cp:revision>
  <cp:lastPrinted>2011-06-17T21:40:01Z</cp:lastPrinted>
  <dcterms:created xsi:type="dcterms:W3CDTF">2011-06-17T19:16:07Z</dcterms:created>
  <dcterms:modified xsi:type="dcterms:W3CDTF">2011-06-20T02:48:14Z</dcterms:modified>
</cp:coreProperties>
</file>