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oleObject2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8.bin" ContentType="application/vnd.openxmlformats-officedocument.oleObject"/>
  <Override PartName="/ppt/embeddings/oleObject6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8"/>
  </p:notesMasterIdLst>
  <p:sldIdLst>
    <p:sldId id="276" r:id="rId5"/>
    <p:sldId id="277" r:id="rId6"/>
    <p:sldId id="280" r:id="rId7"/>
    <p:sldId id="284" r:id="rId8"/>
    <p:sldId id="274" r:id="rId9"/>
    <p:sldId id="285" r:id="rId10"/>
    <p:sldId id="286" r:id="rId11"/>
    <p:sldId id="287" r:id="rId12"/>
    <p:sldId id="272" r:id="rId13"/>
    <p:sldId id="288" r:id="rId14"/>
    <p:sldId id="289" r:id="rId15"/>
    <p:sldId id="290" r:id="rId16"/>
    <p:sldId id="283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180" d="100"/>
          <a:sy n="180" d="100"/>
        </p:scale>
        <p:origin x="-1200" y="-80"/>
      </p:cViewPr>
      <p:guideLst>
        <p:guide orient="horz" pos="144"/>
        <p:guide orient="horz" pos="4176"/>
        <p:guide pos="3120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emf"/><Relationship Id="rId1" Type="http://schemas.openxmlformats.org/officeDocument/2006/relationships/image" Target="../media/image6.w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84C6-1D6C-5444-AD8F-09F8652EC247}" type="datetimeFigureOut">
              <a:rPr lang="en-US" smtClean="0"/>
              <a:pPr/>
              <a:t>6/22/11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634A9-89F8-0945-837A-107015B8D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11650" y="1354138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11650" y="3697288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662738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Presentation_name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  <p:sldLayoutId id="2147483923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8.w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1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12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13.emf"/><Relationship Id="rId9" Type="http://schemas.openxmlformats.org/officeDocument/2006/relationships/oleObject" Target="../embeddings/Microsoft_Equation7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9.emf"/><Relationship Id="rId13" Type="http://schemas.openxmlformats.org/officeDocument/2006/relationships/oleObject" Target="../embeddings/Microsoft_Equation9.bin"/><Relationship Id="rId14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7.emf"/><Relationship Id="rId9" Type="http://schemas.openxmlformats.org/officeDocument/2006/relationships/oleObject" Target="../embeddings/Microsoft_Equation8.bin"/><Relationship Id="rId10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4454622" cy="888705"/>
          </a:xfrm>
        </p:spPr>
        <p:txBody>
          <a:bodyPr/>
          <a:lstStyle/>
          <a:p>
            <a:r>
              <a:rPr lang="en-US" dirty="0" smtClean="0"/>
              <a:t>Statistical Theory of Nuclear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4170536" cy="942822"/>
          </a:xfrm>
        </p:spPr>
        <p:txBody>
          <a:bodyPr/>
          <a:lstStyle/>
          <a:p>
            <a:r>
              <a:rPr lang="en-US" dirty="0" smtClean="0"/>
              <a:t>UNEDF </a:t>
            </a:r>
            <a:r>
              <a:rPr lang="en-US" dirty="0" err="1" smtClean="0"/>
              <a:t>SciDAC</a:t>
            </a:r>
            <a:r>
              <a:rPr lang="en-US" dirty="0" smtClean="0"/>
              <a:t> Annual Meeting</a:t>
            </a:r>
          </a:p>
          <a:p>
            <a:r>
              <a:rPr lang="en-US" dirty="0" smtClean="0"/>
              <a:t>MSU, June 21-24,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343400"/>
            <a:ext cx="21266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Goran</a:t>
            </a:r>
            <a:r>
              <a:rPr lang="en-US" sz="1400" dirty="0" smtClean="0"/>
              <a:t> </a:t>
            </a:r>
            <a:r>
              <a:rPr lang="en-US" sz="1400" dirty="0" err="1" smtClean="0"/>
              <a:t>Arbanas</a:t>
            </a:r>
            <a:r>
              <a:rPr lang="en-US" sz="1400" dirty="0" smtClean="0"/>
              <a:t> (ORNL)</a:t>
            </a:r>
          </a:p>
          <a:p>
            <a:r>
              <a:rPr lang="en-US" sz="1400" dirty="0" smtClean="0"/>
              <a:t>Kenny Roche (PNNL)</a:t>
            </a:r>
          </a:p>
          <a:p>
            <a:r>
              <a:rPr lang="en-US" sz="1400" dirty="0" smtClean="0"/>
              <a:t>Arthur Kerman (MIT/UT)</a:t>
            </a:r>
          </a:p>
          <a:p>
            <a:r>
              <a:rPr lang="en-US" sz="1400" dirty="0" smtClean="0"/>
              <a:t>Carlos </a:t>
            </a:r>
            <a:r>
              <a:rPr lang="en-US" sz="1400" dirty="0" err="1" smtClean="0"/>
              <a:t>Bertulani</a:t>
            </a:r>
            <a:r>
              <a:rPr lang="en-US" sz="1400" dirty="0" smtClean="0"/>
              <a:t> (TAMU)</a:t>
            </a:r>
          </a:p>
          <a:p>
            <a:r>
              <a:rPr lang="en-US" sz="1400" dirty="0" smtClean="0"/>
              <a:t>David Dean (ORNL)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MatrixRat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828800"/>
            <a:ext cx="6606988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05612"/>
              </p:ext>
            </p:extLst>
          </p:nvPr>
        </p:nvGraphicFramePr>
        <p:xfrm>
          <a:off x="1524000" y="838200"/>
          <a:ext cx="6324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/>
                <a:gridCol w="2108200"/>
                <a:gridCol w="210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Eigenvalues/vectors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SQRT(Variance)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E-independent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0.0053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E-dependent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29200" y="2133600"/>
            <a:ext cx="4191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/>
              </a:rPr>
              <a:t>Computation parameters:</a:t>
            </a:r>
          </a:p>
          <a:p>
            <a:pPr>
              <a:buFont typeface="Times New Roman" charset="0"/>
              <a:buChar char="•"/>
            </a:pPr>
            <a:r>
              <a:rPr lang="en-US" sz="2000" b="1" dirty="0" smtClean="0">
                <a:latin typeface="Arial Narrow"/>
              </a:rPr>
              <a:t>Eigenvalues/vectors computed at 100 energies spanning 18-22 MeV </a:t>
            </a:r>
          </a:p>
          <a:p>
            <a:pPr>
              <a:buFont typeface="Times New Roman" charset="0"/>
              <a:buChar char="•"/>
            </a:pPr>
            <a:r>
              <a:rPr lang="en-US" sz="2000" b="1" dirty="0" smtClean="0">
                <a:latin typeface="Arial Narrow"/>
              </a:rPr>
              <a:t>1600 </a:t>
            </a:r>
            <a:r>
              <a:rPr lang="en-US" sz="2000" b="1" dirty="0">
                <a:latin typeface="Arial Narrow"/>
              </a:rPr>
              <a:t>equidistant Q-levels</a:t>
            </a:r>
          </a:p>
          <a:p>
            <a:pPr>
              <a:buFont typeface="Times New Roman" charset="0"/>
              <a:buChar char="•"/>
            </a:pPr>
            <a:r>
              <a:rPr lang="en-US" sz="2000" b="1" dirty="0">
                <a:latin typeface="Arial Narrow"/>
              </a:rPr>
              <a:t> 40 channels</a:t>
            </a:r>
          </a:p>
          <a:p>
            <a:pPr>
              <a:buFont typeface="Times New Roman" charset="0"/>
              <a:buChar char="•"/>
            </a:pPr>
            <a:r>
              <a:rPr lang="en-US" sz="2000" b="1" dirty="0">
                <a:latin typeface="Arial Narrow"/>
              </a:rPr>
              <a:t> 20 equidistant radial points where H</a:t>
            </a:r>
            <a:r>
              <a:rPr lang="en-US" sz="2000" b="1" baseline="-25000" dirty="0">
                <a:latin typeface="Arial Narrow"/>
              </a:rPr>
              <a:t>PQ</a:t>
            </a:r>
            <a:r>
              <a:rPr lang="en-US" sz="2000" b="1" dirty="0">
                <a:latin typeface="Arial Narrow"/>
              </a:rPr>
              <a:t> set to a Gaussian-	</a:t>
            </a:r>
            <a:r>
              <a:rPr lang="en-US" sz="2000" b="1" dirty="0" smtClean="0">
                <a:latin typeface="Arial Narrow"/>
              </a:rPr>
              <a:t>distributed </a:t>
            </a:r>
            <a:r>
              <a:rPr lang="en-US" sz="2000" b="1" dirty="0">
                <a:latin typeface="Arial Narrow"/>
              </a:rPr>
              <a:t>random interaction </a:t>
            </a:r>
          </a:p>
          <a:p>
            <a:pPr>
              <a:buFont typeface="Times New Roman" charset="0"/>
              <a:buChar char="•"/>
            </a:pPr>
            <a:r>
              <a:rPr lang="en-US" sz="2000" b="1" dirty="0">
                <a:latin typeface="Arial Narrow"/>
              </a:rPr>
              <a:t> E = 20 MeV</a:t>
            </a:r>
          </a:p>
          <a:p>
            <a:pPr>
              <a:buFont typeface="Times New Roman" charset="0"/>
              <a:buChar char="•"/>
            </a:pPr>
            <a:r>
              <a:rPr lang="en-US" sz="2000" b="1" dirty="0">
                <a:latin typeface="Arial Narrow"/>
              </a:rPr>
              <a:t> 100 E’ points for </a:t>
            </a:r>
            <a:r>
              <a:rPr lang="en-US" sz="2000" b="1" dirty="0" err="1">
                <a:latin typeface="Arial Narrow"/>
              </a:rPr>
              <a:t>Lorentzian</a:t>
            </a:r>
            <a:r>
              <a:rPr lang="en-US" sz="2000" b="1" dirty="0">
                <a:latin typeface="Arial Narrow"/>
              </a:rPr>
              <a:t> averaging between 18 and 22 MeV</a:t>
            </a:r>
          </a:p>
          <a:p>
            <a:pPr>
              <a:buFont typeface="Times New Roman" charset="0"/>
              <a:buChar char="•"/>
            </a:pPr>
            <a:r>
              <a:rPr lang="en-US" sz="2000" b="1" dirty="0">
                <a:latin typeface="Arial Narrow"/>
              </a:rPr>
              <a:t> </a:t>
            </a:r>
            <a:r>
              <a:rPr lang="en-US" sz="2000" b="1" dirty="0" err="1" smtClean="0">
                <a:latin typeface="Arial Narrow"/>
              </a:rPr>
              <a:t>Lorentzian</a:t>
            </a:r>
            <a:r>
              <a:rPr lang="en-US" sz="2000" b="1" dirty="0" smtClean="0">
                <a:latin typeface="Arial Narrow"/>
              </a:rPr>
              <a:t> averaging width I </a:t>
            </a:r>
            <a:r>
              <a:rPr lang="en-US" sz="2000" b="1" dirty="0">
                <a:latin typeface="Arial Narrow"/>
              </a:rPr>
              <a:t>= 0.5 MeV</a:t>
            </a:r>
          </a:p>
          <a:p>
            <a:pPr>
              <a:buFont typeface="Times New Roman" charset="0"/>
              <a:buChar char="•"/>
            </a:pPr>
            <a:r>
              <a:rPr lang="en-US" sz="2000" b="1" dirty="0">
                <a:latin typeface="Arial Narrow"/>
              </a:rPr>
              <a:t> s-wave only</a:t>
            </a:r>
          </a:p>
          <a:p>
            <a:pPr>
              <a:buFont typeface="Times New Roman" charset="0"/>
              <a:buChar char="•"/>
            </a:pPr>
            <a:r>
              <a:rPr lang="en-US" sz="2000" b="1" dirty="0">
                <a:latin typeface="Arial Narrow"/>
              </a:rPr>
              <a:t> </a:t>
            </a:r>
            <a:r>
              <a:rPr lang="en-US" sz="2000" b="1" dirty="0" smtClean="0">
                <a:latin typeface="Arial Narrow"/>
              </a:rPr>
              <a:t>Strongly overlapping </a:t>
            </a:r>
            <a:r>
              <a:rPr lang="en-US" sz="2000" b="1" dirty="0" err="1" smtClean="0">
                <a:latin typeface="Arial Narrow"/>
              </a:rPr>
              <a:t>resoances</a:t>
            </a:r>
            <a:endParaRPr lang="en-US" sz="20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6777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458200" cy="496290"/>
          </a:xfrm>
        </p:spPr>
        <p:txBody>
          <a:bodyPr/>
          <a:lstStyle/>
          <a:p>
            <a:r>
              <a:rPr lang="en-US" dirty="0" smtClean="0"/>
              <a:t>Test approximations in KKM derivation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02920"/>
              </p:ext>
            </p:extLst>
          </p:nvPr>
        </p:nvGraphicFramePr>
        <p:xfrm>
          <a:off x="762000" y="1574800"/>
          <a:ext cx="6959600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3" imgW="4140200" imgH="2870200" progId="Equation.3">
                  <p:embed/>
                </p:oleObj>
              </mc:Choice>
              <mc:Fallback>
                <p:oleObj name="Equation" r:id="rId3" imgW="4140200" imgH="287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74800"/>
                        <a:ext cx="6959600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8337550" cy="487313"/>
          </a:xfrm>
        </p:spPr>
        <p:txBody>
          <a:bodyPr/>
          <a:lstStyle/>
          <a:p>
            <a:r>
              <a:rPr lang="en-US" dirty="0" smtClean="0"/>
              <a:t>The E-dependence makes E-averaging more accurate</a:t>
            </a:r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91000" y="35052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57600" y="3505200"/>
            <a:ext cx="25146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3352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results are</a:t>
            </a:r>
          </a:p>
          <a:p>
            <a:r>
              <a:rPr lang="en-US" dirty="0"/>
              <a:t>a</a:t>
            </a:r>
            <a:r>
              <a:rPr lang="en-US" dirty="0" smtClean="0"/>
              <a:t>nalyzed.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2743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Phase Hypothesis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flipH="1">
            <a:off x="4267200" y="2590800"/>
            <a:ext cx="304800" cy="838200"/>
          </a:xfrm>
          <a:prstGeom prst="curvedRightArrow">
            <a:avLst>
              <a:gd name="adj1" fmla="val 55000"/>
              <a:gd name="adj2" fmla="val 110000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or-goran-unedf-fy11.pdf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1440" r="2765" b="2059"/>
          <a:stretch/>
        </p:blipFill>
        <p:spPr>
          <a:xfrm>
            <a:off x="381000" y="533400"/>
            <a:ext cx="8656480" cy="6618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progress report (by K. Roche)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2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5 plan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8337550" cy="218931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i="1" dirty="0" smtClean="0"/>
              <a:t>parallel</a:t>
            </a:r>
            <a:r>
              <a:rPr lang="en-US" dirty="0" smtClean="0"/>
              <a:t> KKM with </a:t>
            </a:r>
            <a:r>
              <a:rPr lang="en-US" dirty="0" smtClean="0"/>
              <a:t>E-dep. eigenvalues/vectors</a:t>
            </a:r>
            <a:endParaRPr lang="en-US" dirty="0" smtClean="0"/>
          </a:p>
          <a:p>
            <a:r>
              <a:rPr lang="en-US" dirty="0" smtClean="0"/>
              <a:t>Test approximations in derivation of </a:t>
            </a:r>
            <a:r>
              <a:rPr lang="en-US" dirty="0" smtClean="0"/>
              <a:t>KKM </a:t>
            </a:r>
            <a:r>
              <a:rPr lang="en-US" dirty="0" smtClean="0"/>
              <a:t>cross sections </a:t>
            </a:r>
            <a:endParaRPr lang="en-US" dirty="0" smtClean="0"/>
          </a:p>
          <a:p>
            <a:r>
              <a:rPr lang="en-US" dirty="0" smtClean="0"/>
              <a:t>Publish the KKM work (including the work on doorways)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5110345" cy="69151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6858000" y="6400800"/>
            <a:ext cx="1524000" cy="158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88867" y="4800600"/>
            <a:ext cx="19800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HPC numerical </a:t>
            </a:r>
          </a:p>
          <a:p>
            <a:r>
              <a:rPr lang="en-US" dirty="0" smtClean="0"/>
              <a:t>simulation of </a:t>
            </a:r>
          </a:p>
          <a:p>
            <a:r>
              <a:rPr lang="en-US" dirty="0" smtClean="0"/>
              <a:t>formal theories of</a:t>
            </a:r>
          </a:p>
          <a:p>
            <a:r>
              <a:rPr lang="en-US" dirty="0" smtClean="0"/>
              <a:t>statistical nuclear</a:t>
            </a:r>
          </a:p>
          <a:p>
            <a:r>
              <a:rPr lang="en-US" dirty="0" smtClean="0"/>
              <a:t>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5 </a:t>
            </a:r>
            <a:r>
              <a:rPr lang="en-US" dirty="0" smtClean="0"/>
              <a:t>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762000"/>
            <a:ext cx="8651796" cy="6500240"/>
          </a:xfrm>
        </p:spPr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5 Reaction Deliverable #55:</a:t>
            </a:r>
            <a:endParaRPr lang="en-US" dirty="0" smtClean="0"/>
          </a:p>
          <a:p>
            <a:pPr lvl="1"/>
            <a:r>
              <a:rPr lang="en-US" dirty="0" smtClean="0"/>
              <a:t>“Examine energy-dependence of </a:t>
            </a:r>
            <a:r>
              <a:rPr lang="en-US" dirty="0" err="1" smtClean="0"/>
              <a:t>eigensolutions</a:t>
            </a:r>
            <a:r>
              <a:rPr lang="en-US" dirty="0" smtClean="0"/>
              <a:t> in the expansion for the KKM theory.”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Year </a:t>
            </a:r>
            <a:r>
              <a:rPr lang="en-US" dirty="0" smtClean="0"/>
              <a:t>5 Progress Report:</a:t>
            </a:r>
            <a:endParaRPr lang="en-US" dirty="0" smtClean="0"/>
          </a:p>
          <a:p>
            <a:pPr lvl="1"/>
            <a:r>
              <a:rPr lang="en-US" dirty="0" smtClean="0"/>
              <a:t>Prototyped </a:t>
            </a:r>
            <a:r>
              <a:rPr lang="en-US" dirty="0" smtClean="0"/>
              <a:t>energy dependence in </a:t>
            </a:r>
            <a:r>
              <a:rPr lang="en-US" dirty="0" smtClean="0"/>
              <a:t>KKM:</a:t>
            </a:r>
          </a:p>
          <a:p>
            <a:pPr lvl="2"/>
            <a:r>
              <a:rPr lang="en-US" dirty="0" smtClean="0"/>
              <a:t>Intel </a:t>
            </a:r>
            <a:r>
              <a:rPr lang="en-US" dirty="0" smtClean="0"/>
              <a:t>MKL implementation of complex symmetric </a:t>
            </a:r>
            <a:r>
              <a:rPr lang="en-US" dirty="0" err="1" smtClean="0"/>
              <a:t>eigensolver</a:t>
            </a:r>
            <a:r>
              <a:rPr lang="en-US" dirty="0" smtClean="0"/>
              <a:t> on 12 cores</a:t>
            </a:r>
            <a:endParaRPr lang="en-US" dirty="0" smtClean="0"/>
          </a:p>
          <a:p>
            <a:pPr lvl="1"/>
            <a:r>
              <a:rPr lang="en-US" dirty="0" smtClean="0"/>
              <a:t>Massively parallel </a:t>
            </a:r>
            <a:r>
              <a:rPr lang="en-US" dirty="0" smtClean="0"/>
              <a:t>code </a:t>
            </a:r>
            <a:r>
              <a:rPr lang="en-US" dirty="0" smtClean="0"/>
              <a:t>in </a:t>
            </a:r>
            <a:r>
              <a:rPr lang="en-US" dirty="0" smtClean="0"/>
              <a:t>“ensemble” </a:t>
            </a:r>
            <a:r>
              <a:rPr lang="en-US" dirty="0" err="1" smtClean="0"/>
              <a:t>eigensolver</a:t>
            </a:r>
            <a:r>
              <a:rPr lang="en-US" dirty="0" smtClean="0"/>
              <a:t> of complex symmetric matrices (K. Roche)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dirty="0" smtClean="0"/>
              <a:t>In the meantime: loop through energies on the parallel code.</a:t>
            </a:r>
          </a:p>
          <a:p>
            <a:pPr marL="684212" lvl="2" indent="0">
              <a:buNone/>
            </a:pPr>
            <a:endParaRPr lang="en-US" dirty="0" smtClean="0"/>
          </a:p>
          <a:p>
            <a:r>
              <a:rPr lang="en-US" dirty="0"/>
              <a:t>Related HPC contribution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Massively Parallel </a:t>
            </a:r>
            <a:r>
              <a:rPr lang="en-US" dirty="0" err="1" smtClean="0"/>
              <a:t>eigensolver</a:t>
            </a:r>
            <a:r>
              <a:rPr lang="en-US" dirty="0" smtClean="0"/>
              <a:t> for large (ensembles) of complex symmetric matrices</a:t>
            </a:r>
            <a:endParaRPr lang="en-US" sz="2000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Why KKM?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446619"/>
          </a:xfrm>
        </p:spPr>
        <p:txBody>
          <a:bodyPr/>
          <a:lstStyle/>
          <a:p>
            <a:r>
              <a:rPr lang="en-US" dirty="0" smtClean="0"/>
              <a:t>A framework based on </a:t>
            </a:r>
            <a:r>
              <a:rPr lang="en-US" dirty="0" err="1" smtClean="0"/>
              <a:t>Feshbach’s</a:t>
            </a:r>
            <a:r>
              <a:rPr lang="en-US" dirty="0" smtClean="0"/>
              <a:t> projection operators</a:t>
            </a:r>
          </a:p>
          <a:p>
            <a:r>
              <a:rPr lang="en-US" dirty="0" smtClean="0"/>
              <a:t>Central result:</a:t>
            </a:r>
          </a:p>
          <a:p>
            <a:pPr lvl="1"/>
            <a:r>
              <a:rPr lang="en-US" dirty="0" smtClean="0"/>
              <a:t>T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background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resonant</a:t>
            </a:r>
            <a:r>
              <a:rPr lang="en-US" dirty="0" smtClean="0"/>
              <a:t>   =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average</a:t>
            </a:r>
            <a:r>
              <a:rPr lang="en-US" dirty="0" smtClean="0"/>
              <a:t> +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fluctuating</a:t>
            </a:r>
            <a:endParaRPr lang="en-US" baseline="-25000" dirty="0" smtClean="0"/>
          </a:p>
          <a:p>
            <a:r>
              <a:rPr lang="en-US" dirty="0" smtClean="0"/>
              <a:t>A foundation for derived statistical theories:</a:t>
            </a:r>
          </a:p>
          <a:p>
            <a:pPr lvl="1"/>
            <a:r>
              <a:rPr lang="en-US" dirty="0" smtClean="0"/>
              <a:t>Kerman-</a:t>
            </a:r>
            <a:r>
              <a:rPr lang="en-US" dirty="0" err="1" smtClean="0"/>
              <a:t>McVoy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Designed for two step processes like A(</a:t>
            </a:r>
            <a:r>
              <a:rPr lang="en-US" dirty="0" err="1" smtClean="0"/>
              <a:t>d,p</a:t>
            </a:r>
            <a:r>
              <a:rPr lang="en-US" dirty="0" smtClean="0"/>
              <a:t>)B*, B*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>
                <a:sym typeface="Wingdings"/>
              </a:rPr>
              <a:t>A+n</a:t>
            </a:r>
            <a:endParaRPr lang="en-US" dirty="0" smtClean="0"/>
          </a:p>
          <a:p>
            <a:pPr lvl="2"/>
            <a:r>
              <a:rPr lang="en-US" dirty="0" smtClean="0"/>
              <a:t>Could be used for statistical (</a:t>
            </a:r>
            <a:r>
              <a:rPr lang="en-US" dirty="0" err="1" smtClean="0"/>
              <a:t>d,p</a:t>
            </a:r>
            <a:r>
              <a:rPr lang="en-US" dirty="0" smtClean="0"/>
              <a:t>) reactions at FRIB</a:t>
            </a:r>
          </a:p>
          <a:p>
            <a:pPr lvl="1"/>
            <a:r>
              <a:rPr lang="en-US" dirty="0" err="1" smtClean="0"/>
              <a:t>Feshbach</a:t>
            </a:r>
            <a:r>
              <a:rPr lang="en-US" dirty="0" smtClean="0"/>
              <a:t>-Kerman-</a:t>
            </a:r>
            <a:r>
              <a:rPr lang="en-US" dirty="0" err="1" smtClean="0"/>
              <a:t>Koonin</a:t>
            </a:r>
            <a:r>
              <a:rPr lang="en-US" dirty="0" smtClean="0"/>
              <a:t> (FKK)</a:t>
            </a:r>
          </a:p>
          <a:p>
            <a:pPr lvl="2"/>
            <a:r>
              <a:rPr lang="en-US" dirty="0" smtClean="0"/>
              <a:t>Multistep reactions, used for nuclear data analysis</a:t>
            </a:r>
          </a:p>
          <a:p>
            <a:r>
              <a:rPr lang="en-US" dirty="0" smtClean="0"/>
              <a:t>Similar expressions were derived later by other methods</a:t>
            </a:r>
          </a:p>
          <a:p>
            <a:pPr marL="684212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781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158" name="Rectangle 62"/>
          <p:cNvSpPr>
            <a:spLocks noChangeArrowheads="1"/>
          </p:cNvSpPr>
          <p:nvPr/>
        </p:nvSpPr>
        <p:spPr bwMode="auto">
          <a:xfrm>
            <a:off x="276225" y="1781175"/>
            <a:ext cx="2647950" cy="3057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53" name="Rectangle 57"/>
          <p:cNvSpPr>
            <a:spLocks noChangeArrowheads="1"/>
          </p:cNvSpPr>
          <p:nvPr/>
        </p:nvSpPr>
        <p:spPr bwMode="auto">
          <a:xfrm>
            <a:off x="3286125" y="1771650"/>
            <a:ext cx="5524500" cy="3057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picture</a:t>
            </a:r>
          </a:p>
        </p:txBody>
      </p:sp>
      <p:sp>
        <p:nvSpPr>
          <p:cNvPr id="1028100" name="Line 4"/>
          <p:cNvSpPr>
            <a:spLocks noChangeShapeType="1"/>
          </p:cNvSpPr>
          <p:nvPr/>
        </p:nvSpPr>
        <p:spPr bwMode="auto">
          <a:xfrm>
            <a:off x="781050" y="3009900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1" name="Line 5"/>
          <p:cNvSpPr>
            <a:spLocks noChangeShapeType="1"/>
          </p:cNvSpPr>
          <p:nvPr/>
        </p:nvSpPr>
        <p:spPr bwMode="auto">
          <a:xfrm>
            <a:off x="1276350" y="302895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2" name="Line 6"/>
          <p:cNvSpPr>
            <a:spLocks noChangeShapeType="1"/>
          </p:cNvSpPr>
          <p:nvPr/>
        </p:nvSpPr>
        <p:spPr bwMode="auto">
          <a:xfrm>
            <a:off x="1276350" y="4152900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3" name="Line 7"/>
          <p:cNvSpPr>
            <a:spLocks noChangeShapeType="1"/>
          </p:cNvSpPr>
          <p:nvPr/>
        </p:nvSpPr>
        <p:spPr bwMode="auto">
          <a:xfrm flipV="1">
            <a:off x="2152650" y="3000375"/>
            <a:ext cx="0" cy="1171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4" name="Line 8"/>
          <p:cNvSpPr>
            <a:spLocks noChangeShapeType="1"/>
          </p:cNvSpPr>
          <p:nvPr/>
        </p:nvSpPr>
        <p:spPr bwMode="auto">
          <a:xfrm>
            <a:off x="2152650" y="3019425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5" name="Line 9"/>
          <p:cNvSpPr>
            <a:spLocks noChangeShapeType="1"/>
          </p:cNvSpPr>
          <p:nvPr/>
        </p:nvSpPr>
        <p:spPr bwMode="auto">
          <a:xfrm>
            <a:off x="1285875" y="3981450"/>
            <a:ext cx="876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6" name="Line 10"/>
          <p:cNvSpPr>
            <a:spLocks noChangeShapeType="1"/>
          </p:cNvSpPr>
          <p:nvPr/>
        </p:nvSpPr>
        <p:spPr bwMode="auto">
          <a:xfrm>
            <a:off x="1285875" y="3781425"/>
            <a:ext cx="885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7" name="Oval 11"/>
          <p:cNvSpPr>
            <a:spLocks noChangeArrowheads="1"/>
          </p:cNvSpPr>
          <p:nvPr/>
        </p:nvSpPr>
        <p:spPr bwMode="auto">
          <a:xfrm>
            <a:off x="1352550" y="395287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8" name="Oval 12"/>
          <p:cNvSpPr>
            <a:spLocks noChangeArrowheads="1"/>
          </p:cNvSpPr>
          <p:nvPr/>
        </p:nvSpPr>
        <p:spPr bwMode="auto">
          <a:xfrm>
            <a:off x="1543050" y="395287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09" name="Oval 13"/>
          <p:cNvSpPr>
            <a:spLocks noChangeArrowheads="1"/>
          </p:cNvSpPr>
          <p:nvPr/>
        </p:nvSpPr>
        <p:spPr bwMode="auto">
          <a:xfrm>
            <a:off x="1333500" y="3714750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10" name="Oval 14"/>
          <p:cNvSpPr>
            <a:spLocks noChangeArrowheads="1"/>
          </p:cNvSpPr>
          <p:nvPr/>
        </p:nvSpPr>
        <p:spPr bwMode="auto">
          <a:xfrm>
            <a:off x="1543050" y="372427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11" name="Oval 15"/>
          <p:cNvSpPr>
            <a:spLocks noChangeArrowheads="1"/>
          </p:cNvSpPr>
          <p:nvPr/>
        </p:nvSpPr>
        <p:spPr bwMode="auto">
          <a:xfrm>
            <a:off x="1724025" y="3733800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12" name="Oval 16"/>
          <p:cNvSpPr>
            <a:spLocks noChangeArrowheads="1"/>
          </p:cNvSpPr>
          <p:nvPr/>
        </p:nvSpPr>
        <p:spPr bwMode="auto">
          <a:xfrm>
            <a:off x="1905000" y="372427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13" name="Oval 17"/>
          <p:cNvSpPr>
            <a:spLocks noChangeArrowheads="1"/>
          </p:cNvSpPr>
          <p:nvPr/>
        </p:nvSpPr>
        <p:spPr bwMode="auto">
          <a:xfrm>
            <a:off x="685800" y="229552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14" name="Line 18"/>
          <p:cNvSpPr>
            <a:spLocks noChangeShapeType="1"/>
          </p:cNvSpPr>
          <p:nvPr/>
        </p:nvSpPr>
        <p:spPr bwMode="auto">
          <a:xfrm>
            <a:off x="781050" y="23526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15" name="Text Box 19"/>
          <p:cNvSpPr txBox="1">
            <a:spLocks noChangeArrowheads="1"/>
          </p:cNvSpPr>
          <p:nvPr/>
        </p:nvSpPr>
        <p:spPr bwMode="auto">
          <a:xfrm>
            <a:off x="841375" y="2438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u="none">
                <a:latin typeface="Times New Roman" charset="0"/>
              </a:rPr>
              <a:t>E</a:t>
            </a:r>
          </a:p>
        </p:txBody>
      </p:sp>
      <p:sp>
        <p:nvSpPr>
          <p:cNvPr id="1028116" name="Line 20"/>
          <p:cNvSpPr>
            <a:spLocks noChangeShapeType="1"/>
          </p:cNvSpPr>
          <p:nvPr/>
        </p:nvSpPr>
        <p:spPr bwMode="auto">
          <a:xfrm>
            <a:off x="876300" y="2352675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17" name="Line 21"/>
          <p:cNvSpPr>
            <a:spLocks noChangeShapeType="1"/>
          </p:cNvSpPr>
          <p:nvPr/>
        </p:nvSpPr>
        <p:spPr bwMode="auto">
          <a:xfrm>
            <a:off x="3600450" y="2952750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18" name="Line 22"/>
          <p:cNvSpPr>
            <a:spLocks noChangeShapeType="1"/>
          </p:cNvSpPr>
          <p:nvPr/>
        </p:nvSpPr>
        <p:spPr bwMode="auto">
          <a:xfrm>
            <a:off x="4095750" y="29718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19" name="Line 23"/>
          <p:cNvSpPr>
            <a:spLocks noChangeShapeType="1"/>
          </p:cNvSpPr>
          <p:nvPr/>
        </p:nvSpPr>
        <p:spPr bwMode="auto">
          <a:xfrm>
            <a:off x="4095750" y="4095750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0" name="Line 24"/>
          <p:cNvSpPr>
            <a:spLocks noChangeShapeType="1"/>
          </p:cNvSpPr>
          <p:nvPr/>
        </p:nvSpPr>
        <p:spPr bwMode="auto">
          <a:xfrm flipV="1">
            <a:off x="4972050" y="2943225"/>
            <a:ext cx="0" cy="1171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1" name="Line 25"/>
          <p:cNvSpPr>
            <a:spLocks noChangeShapeType="1"/>
          </p:cNvSpPr>
          <p:nvPr/>
        </p:nvSpPr>
        <p:spPr bwMode="auto">
          <a:xfrm>
            <a:off x="4972050" y="2962275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2" name="Line 26"/>
          <p:cNvSpPr>
            <a:spLocks noChangeShapeType="1"/>
          </p:cNvSpPr>
          <p:nvPr/>
        </p:nvSpPr>
        <p:spPr bwMode="auto">
          <a:xfrm>
            <a:off x="4105275" y="3924300"/>
            <a:ext cx="876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3" name="Line 27"/>
          <p:cNvSpPr>
            <a:spLocks noChangeShapeType="1"/>
          </p:cNvSpPr>
          <p:nvPr/>
        </p:nvSpPr>
        <p:spPr bwMode="auto">
          <a:xfrm>
            <a:off x="4105275" y="3724275"/>
            <a:ext cx="885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4" name="Oval 28"/>
          <p:cNvSpPr>
            <a:spLocks noChangeArrowheads="1"/>
          </p:cNvSpPr>
          <p:nvPr/>
        </p:nvSpPr>
        <p:spPr bwMode="auto">
          <a:xfrm>
            <a:off x="4171950" y="389572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5" name="Oval 29"/>
          <p:cNvSpPr>
            <a:spLocks noChangeArrowheads="1"/>
          </p:cNvSpPr>
          <p:nvPr/>
        </p:nvSpPr>
        <p:spPr bwMode="auto">
          <a:xfrm>
            <a:off x="4362450" y="389572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6" name="Oval 30"/>
          <p:cNvSpPr>
            <a:spLocks noChangeArrowheads="1"/>
          </p:cNvSpPr>
          <p:nvPr/>
        </p:nvSpPr>
        <p:spPr bwMode="auto">
          <a:xfrm>
            <a:off x="4152900" y="3657600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7" name="Oval 31"/>
          <p:cNvSpPr>
            <a:spLocks noChangeArrowheads="1"/>
          </p:cNvSpPr>
          <p:nvPr/>
        </p:nvSpPr>
        <p:spPr bwMode="auto">
          <a:xfrm>
            <a:off x="4362450" y="366712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8" name="Oval 32"/>
          <p:cNvSpPr>
            <a:spLocks noChangeArrowheads="1"/>
          </p:cNvSpPr>
          <p:nvPr/>
        </p:nvSpPr>
        <p:spPr bwMode="auto">
          <a:xfrm>
            <a:off x="4543425" y="3676650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29" name="Oval 33"/>
          <p:cNvSpPr>
            <a:spLocks noChangeArrowheads="1"/>
          </p:cNvSpPr>
          <p:nvPr/>
        </p:nvSpPr>
        <p:spPr bwMode="auto">
          <a:xfrm>
            <a:off x="4733925" y="309562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30" name="Oval 34"/>
          <p:cNvSpPr>
            <a:spLocks noChangeArrowheads="1"/>
          </p:cNvSpPr>
          <p:nvPr/>
        </p:nvSpPr>
        <p:spPr bwMode="auto">
          <a:xfrm>
            <a:off x="4238625" y="307657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34" name="Line 38"/>
          <p:cNvSpPr>
            <a:spLocks noChangeShapeType="1"/>
          </p:cNvSpPr>
          <p:nvPr/>
        </p:nvSpPr>
        <p:spPr bwMode="auto">
          <a:xfrm>
            <a:off x="6429375" y="2981325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35" name="Line 39"/>
          <p:cNvSpPr>
            <a:spLocks noChangeShapeType="1"/>
          </p:cNvSpPr>
          <p:nvPr/>
        </p:nvSpPr>
        <p:spPr bwMode="auto">
          <a:xfrm>
            <a:off x="6924675" y="3000375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36" name="Line 40"/>
          <p:cNvSpPr>
            <a:spLocks noChangeShapeType="1"/>
          </p:cNvSpPr>
          <p:nvPr/>
        </p:nvSpPr>
        <p:spPr bwMode="auto">
          <a:xfrm>
            <a:off x="6924675" y="4124325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37" name="Line 41"/>
          <p:cNvSpPr>
            <a:spLocks noChangeShapeType="1"/>
          </p:cNvSpPr>
          <p:nvPr/>
        </p:nvSpPr>
        <p:spPr bwMode="auto">
          <a:xfrm flipV="1">
            <a:off x="7800975" y="2971800"/>
            <a:ext cx="0" cy="1171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38" name="Line 42"/>
          <p:cNvSpPr>
            <a:spLocks noChangeShapeType="1"/>
          </p:cNvSpPr>
          <p:nvPr/>
        </p:nvSpPr>
        <p:spPr bwMode="auto">
          <a:xfrm>
            <a:off x="7800975" y="2990850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39" name="Line 43"/>
          <p:cNvSpPr>
            <a:spLocks noChangeShapeType="1"/>
          </p:cNvSpPr>
          <p:nvPr/>
        </p:nvSpPr>
        <p:spPr bwMode="auto">
          <a:xfrm>
            <a:off x="6934200" y="3952875"/>
            <a:ext cx="876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0" name="Line 44"/>
          <p:cNvSpPr>
            <a:spLocks noChangeShapeType="1"/>
          </p:cNvSpPr>
          <p:nvPr/>
        </p:nvSpPr>
        <p:spPr bwMode="auto">
          <a:xfrm>
            <a:off x="6934200" y="3752850"/>
            <a:ext cx="885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1" name="Oval 45"/>
          <p:cNvSpPr>
            <a:spLocks noChangeArrowheads="1"/>
          </p:cNvSpPr>
          <p:nvPr/>
        </p:nvSpPr>
        <p:spPr bwMode="auto">
          <a:xfrm>
            <a:off x="7000875" y="3924300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2" name="Oval 46"/>
          <p:cNvSpPr>
            <a:spLocks noChangeArrowheads="1"/>
          </p:cNvSpPr>
          <p:nvPr/>
        </p:nvSpPr>
        <p:spPr bwMode="auto">
          <a:xfrm>
            <a:off x="7372350" y="345757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3" name="Oval 47"/>
          <p:cNvSpPr>
            <a:spLocks noChangeArrowheads="1"/>
          </p:cNvSpPr>
          <p:nvPr/>
        </p:nvSpPr>
        <p:spPr bwMode="auto">
          <a:xfrm>
            <a:off x="6981825" y="368617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4" name="Oval 48"/>
          <p:cNvSpPr>
            <a:spLocks noChangeArrowheads="1"/>
          </p:cNvSpPr>
          <p:nvPr/>
        </p:nvSpPr>
        <p:spPr bwMode="auto">
          <a:xfrm>
            <a:off x="7172325" y="3467100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5" name="Oval 49"/>
          <p:cNvSpPr>
            <a:spLocks noChangeArrowheads="1"/>
          </p:cNvSpPr>
          <p:nvPr/>
        </p:nvSpPr>
        <p:spPr bwMode="auto">
          <a:xfrm>
            <a:off x="7372350" y="3705225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6" name="Oval 50"/>
          <p:cNvSpPr>
            <a:spLocks noChangeArrowheads="1"/>
          </p:cNvSpPr>
          <p:nvPr/>
        </p:nvSpPr>
        <p:spPr bwMode="auto">
          <a:xfrm>
            <a:off x="7629525" y="3467100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7" name="Oval 51"/>
          <p:cNvSpPr>
            <a:spLocks noChangeArrowheads="1"/>
          </p:cNvSpPr>
          <p:nvPr/>
        </p:nvSpPr>
        <p:spPr bwMode="auto">
          <a:xfrm>
            <a:off x="6991350" y="3448050"/>
            <a:ext cx="88900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8" name="Oval 52"/>
          <p:cNvSpPr>
            <a:spLocks noChangeArrowheads="1"/>
          </p:cNvSpPr>
          <p:nvPr/>
        </p:nvSpPr>
        <p:spPr bwMode="auto">
          <a:xfrm>
            <a:off x="4752975" y="3676650"/>
            <a:ext cx="88900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49" name="Oval 53"/>
          <p:cNvSpPr>
            <a:spLocks noChangeArrowheads="1"/>
          </p:cNvSpPr>
          <p:nvPr/>
        </p:nvSpPr>
        <p:spPr bwMode="auto">
          <a:xfrm>
            <a:off x="7162800" y="3695700"/>
            <a:ext cx="88900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50" name="Oval 54"/>
          <p:cNvSpPr>
            <a:spLocks noChangeArrowheads="1"/>
          </p:cNvSpPr>
          <p:nvPr/>
        </p:nvSpPr>
        <p:spPr bwMode="auto">
          <a:xfrm>
            <a:off x="7620000" y="3676650"/>
            <a:ext cx="88900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51" name="Oval 55"/>
          <p:cNvSpPr>
            <a:spLocks noChangeArrowheads="1"/>
          </p:cNvSpPr>
          <p:nvPr/>
        </p:nvSpPr>
        <p:spPr bwMode="auto">
          <a:xfrm>
            <a:off x="7162800" y="3895725"/>
            <a:ext cx="88900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52" name="Text Box 56"/>
          <p:cNvSpPr txBox="1">
            <a:spLocks noChangeArrowheads="1"/>
          </p:cNvSpPr>
          <p:nvPr/>
        </p:nvSpPr>
        <p:spPr bwMode="auto">
          <a:xfrm>
            <a:off x="5651500" y="312261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none"/>
              <a:t>…</a:t>
            </a:r>
          </a:p>
        </p:txBody>
      </p:sp>
      <p:sp>
        <p:nvSpPr>
          <p:cNvPr id="1028154" name="Text Box 58"/>
          <p:cNvSpPr txBox="1">
            <a:spLocks noChangeArrowheads="1"/>
          </p:cNvSpPr>
          <p:nvPr/>
        </p:nvSpPr>
        <p:spPr bwMode="auto">
          <a:xfrm>
            <a:off x="5861050" y="1219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u="none">
                <a:latin typeface="Times New Roman" charset="0"/>
              </a:rPr>
              <a:t>Q</a:t>
            </a:r>
          </a:p>
        </p:txBody>
      </p:sp>
      <p:sp>
        <p:nvSpPr>
          <p:cNvPr id="1028155" name="Text Box 59"/>
          <p:cNvSpPr txBox="1">
            <a:spLocks noChangeArrowheads="1"/>
          </p:cNvSpPr>
          <p:nvPr/>
        </p:nvSpPr>
        <p:spPr bwMode="auto">
          <a:xfrm>
            <a:off x="4337050" y="42291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u="none">
                <a:latin typeface="Times New Roman" charset="0"/>
              </a:rPr>
              <a:t>d</a:t>
            </a:r>
          </a:p>
        </p:txBody>
      </p:sp>
      <p:sp>
        <p:nvSpPr>
          <p:cNvPr id="1028157" name="Text Box 61"/>
          <p:cNvSpPr txBox="1">
            <a:spLocks noChangeArrowheads="1"/>
          </p:cNvSpPr>
          <p:nvPr/>
        </p:nvSpPr>
        <p:spPr bwMode="auto">
          <a:xfrm>
            <a:off x="7251700" y="42100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u="none">
                <a:latin typeface="Times New Roman" charset="0"/>
              </a:rPr>
              <a:t>q</a:t>
            </a:r>
          </a:p>
        </p:txBody>
      </p:sp>
      <p:sp>
        <p:nvSpPr>
          <p:cNvPr id="1028159" name="Text Box 63"/>
          <p:cNvSpPr txBox="1">
            <a:spLocks noChangeArrowheads="1"/>
          </p:cNvSpPr>
          <p:nvPr/>
        </p:nvSpPr>
        <p:spPr bwMode="auto">
          <a:xfrm>
            <a:off x="1508125" y="124777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u="none">
                <a:latin typeface="Times New Roman" charset="0"/>
              </a:rPr>
              <a:t>P</a:t>
            </a:r>
          </a:p>
        </p:txBody>
      </p:sp>
      <p:sp>
        <p:nvSpPr>
          <p:cNvPr id="1028160" name="Text Box 64"/>
          <p:cNvSpPr txBox="1">
            <a:spLocks noChangeArrowheads="1"/>
          </p:cNvSpPr>
          <p:nvPr/>
        </p:nvSpPr>
        <p:spPr bwMode="auto">
          <a:xfrm>
            <a:off x="1327150" y="506571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none">
                <a:solidFill>
                  <a:schemeClr val="accent1"/>
                </a:solidFill>
              </a:rPr>
              <a:t>continuum</a:t>
            </a:r>
          </a:p>
        </p:txBody>
      </p:sp>
      <p:sp>
        <p:nvSpPr>
          <p:cNvPr id="1028161" name="Text Box 65"/>
          <p:cNvSpPr txBox="1">
            <a:spLocks noChangeArrowheads="1"/>
          </p:cNvSpPr>
          <p:nvPr/>
        </p:nvSpPr>
        <p:spPr bwMode="auto">
          <a:xfrm>
            <a:off x="5413375" y="50180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none" dirty="0">
                <a:solidFill>
                  <a:schemeClr val="accent1"/>
                </a:solidFill>
              </a:rPr>
              <a:t>bound</a:t>
            </a:r>
          </a:p>
        </p:txBody>
      </p:sp>
      <p:sp>
        <p:nvSpPr>
          <p:cNvPr id="1028162" name="Line 66"/>
          <p:cNvSpPr>
            <a:spLocks noChangeShapeType="1"/>
          </p:cNvSpPr>
          <p:nvPr/>
        </p:nvSpPr>
        <p:spPr bwMode="auto">
          <a:xfrm>
            <a:off x="5715000" y="3324225"/>
            <a:ext cx="35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63" name="Line 67"/>
          <p:cNvSpPr>
            <a:spLocks noChangeShapeType="1"/>
          </p:cNvSpPr>
          <p:nvPr/>
        </p:nvSpPr>
        <p:spPr bwMode="auto">
          <a:xfrm flipH="1">
            <a:off x="5715000" y="36290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64" name="Text Box 68"/>
          <p:cNvSpPr txBox="1">
            <a:spLocks noChangeArrowheads="1"/>
          </p:cNvSpPr>
          <p:nvPr/>
        </p:nvSpPr>
        <p:spPr bwMode="auto">
          <a:xfrm>
            <a:off x="2794000" y="1285875"/>
            <a:ext cx="84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 u="none">
                <a:latin typeface="Times New Roman" charset="0"/>
              </a:rPr>
              <a:t>PHQ</a:t>
            </a:r>
            <a:endParaRPr lang="en-US" sz="2400" i="1" u="none" baseline="-25000">
              <a:latin typeface="Times New Roman" charset="0"/>
            </a:endParaRPr>
          </a:p>
        </p:txBody>
      </p:sp>
      <p:sp>
        <p:nvSpPr>
          <p:cNvPr id="1028165" name="Text Box 69"/>
          <p:cNvSpPr txBox="1">
            <a:spLocks noChangeArrowheads="1"/>
          </p:cNvSpPr>
          <p:nvPr/>
        </p:nvSpPr>
        <p:spPr bwMode="auto">
          <a:xfrm>
            <a:off x="5518150" y="4229100"/>
            <a:ext cx="84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 u="none">
                <a:latin typeface="Times New Roman" charset="0"/>
              </a:rPr>
              <a:t>dHq</a:t>
            </a:r>
            <a:endParaRPr lang="en-US" sz="2400" i="1" u="none" baseline="-25000">
              <a:latin typeface="Times New Roman" charset="0"/>
            </a:endParaRPr>
          </a:p>
        </p:txBody>
      </p:sp>
      <p:sp>
        <p:nvSpPr>
          <p:cNvPr id="1028166" name="Rectangle 70"/>
          <p:cNvSpPr>
            <a:spLocks noChangeArrowheads="1"/>
          </p:cNvSpPr>
          <p:nvPr/>
        </p:nvSpPr>
        <p:spPr bwMode="auto">
          <a:xfrm>
            <a:off x="3314700" y="5762625"/>
            <a:ext cx="3190875" cy="65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67" name="Rectangle 71"/>
          <p:cNvSpPr>
            <a:spLocks noChangeArrowheads="1"/>
          </p:cNvSpPr>
          <p:nvPr/>
        </p:nvSpPr>
        <p:spPr bwMode="auto">
          <a:xfrm>
            <a:off x="1819275" y="5867400"/>
            <a:ext cx="1104900" cy="419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i="1" u="none">
                <a:latin typeface="Times New Roman" charset="0"/>
              </a:rPr>
              <a:t>P</a:t>
            </a:r>
          </a:p>
        </p:txBody>
      </p:sp>
      <p:sp>
        <p:nvSpPr>
          <p:cNvPr id="1028168" name="Rectangle 72"/>
          <p:cNvSpPr>
            <a:spLocks noChangeArrowheads="1"/>
          </p:cNvSpPr>
          <p:nvPr/>
        </p:nvSpPr>
        <p:spPr bwMode="auto">
          <a:xfrm>
            <a:off x="3514725" y="5867400"/>
            <a:ext cx="1104900" cy="419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i="1" u="none">
                <a:latin typeface="Times New Roman" charset="0"/>
              </a:rPr>
              <a:t>d</a:t>
            </a:r>
          </a:p>
        </p:txBody>
      </p:sp>
      <p:sp>
        <p:nvSpPr>
          <p:cNvPr id="1028169" name="Rectangle 73"/>
          <p:cNvSpPr>
            <a:spLocks noChangeArrowheads="1"/>
          </p:cNvSpPr>
          <p:nvPr/>
        </p:nvSpPr>
        <p:spPr bwMode="auto">
          <a:xfrm>
            <a:off x="5238750" y="5867400"/>
            <a:ext cx="1104900" cy="419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i="1" u="none">
                <a:latin typeface="Times New Roman" charset="0"/>
              </a:rPr>
              <a:t>q</a:t>
            </a:r>
          </a:p>
        </p:txBody>
      </p:sp>
      <p:sp>
        <p:nvSpPr>
          <p:cNvPr id="1028170" name="Line 74"/>
          <p:cNvSpPr>
            <a:spLocks noChangeShapeType="1"/>
          </p:cNvSpPr>
          <p:nvPr/>
        </p:nvSpPr>
        <p:spPr bwMode="auto">
          <a:xfrm>
            <a:off x="2914650" y="60769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71" name="Line 75"/>
          <p:cNvSpPr>
            <a:spLocks noChangeShapeType="1"/>
          </p:cNvSpPr>
          <p:nvPr/>
        </p:nvSpPr>
        <p:spPr bwMode="auto">
          <a:xfrm>
            <a:off x="4610100" y="60483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72" name="Line 76"/>
          <p:cNvSpPr>
            <a:spLocks noChangeShapeType="1"/>
          </p:cNvSpPr>
          <p:nvPr/>
        </p:nvSpPr>
        <p:spPr bwMode="auto">
          <a:xfrm flipH="1" flipV="1">
            <a:off x="2914650" y="6191250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73" name="Line 77"/>
          <p:cNvSpPr>
            <a:spLocks noChangeShapeType="1"/>
          </p:cNvSpPr>
          <p:nvPr/>
        </p:nvSpPr>
        <p:spPr bwMode="auto">
          <a:xfrm flipH="1" flipV="1">
            <a:off x="4619625" y="6162675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74" name="Text Box 78"/>
          <p:cNvSpPr txBox="1">
            <a:spLocks noChangeArrowheads="1"/>
          </p:cNvSpPr>
          <p:nvPr/>
        </p:nvSpPr>
        <p:spPr bwMode="auto">
          <a:xfrm>
            <a:off x="4518025" y="5191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u="none">
                <a:latin typeface="Times New Roman" charset="0"/>
              </a:rPr>
              <a:t>Q</a:t>
            </a:r>
          </a:p>
        </p:txBody>
      </p:sp>
      <p:sp>
        <p:nvSpPr>
          <p:cNvPr id="1028175" name="Line 79"/>
          <p:cNvSpPr>
            <a:spLocks noChangeShapeType="1"/>
          </p:cNvSpPr>
          <p:nvPr/>
        </p:nvSpPr>
        <p:spPr bwMode="auto">
          <a:xfrm>
            <a:off x="4095750" y="3124200"/>
            <a:ext cx="876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76" name="Line 80"/>
          <p:cNvSpPr>
            <a:spLocks noChangeShapeType="1"/>
          </p:cNvSpPr>
          <p:nvPr/>
        </p:nvSpPr>
        <p:spPr bwMode="auto">
          <a:xfrm>
            <a:off x="6934200" y="3505200"/>
            <a:ext cx="876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4"/>
          <p:cNvSpPr>
            <a:spLocks noChangeShapeType="1"/>
          </p:cNvSpPr>
          <p:nvPr/>
        </p:nvSpPr>
        <p:spPr bwMode="auto">
          <a:xfrm>
            <a:off x="2895600" y="2971800"/>
            <a:ext cx="3810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 flipV="1">
            <a:off x="2895598" y="3200400"/>
            <a:ext cx="38100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Text Box 65"/>
          <p:cNvSpPr txBox="1">
            <a:spLocks noChangeArrowheads="1"/>
          </p:cNvSpPr>
          <p:nvPr/>
        </p:nvSpPr>
        <p:spPr bwMode="auto">
          <a:xfrm>
            <a:off x="6858000" y="2209800"/>
            <a:ext cx="1262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none" dirty="0" smtClean="0">
                <a:solidFill>
                  <a:schemeClr val="accent1"/>
                </a:solidFill>
              </a:rPr>
              <a:t>compound</a:t>
            </a:r>
            <a:endParaRPr lang="en-US" sz="1800" u="none" dirty="0">
              <a:solidFill>
                <a:schemeClr val="accent1"/>
              </a:solidFill>
            </a:endParaRPr>
          </a:p>
        </p:txBody>
      </p:sp>
      <p:sp>
        <p:nvSpPr>
          <p:cNvPr id="81" name="Text Box 65"/>
          <p:cNvSpPr txBox="1">
            <a:spLocks noChangeArrowheads="1"/>
          </p:cNvSpPr>
          <p:nvPr/>
        </p:nvSpPr>
        <p:spPr bwMode="auto">
          <a:xfrm>
            <a:off x="4038600" y="2133600"/>
            <a:ext cx="105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none" dirty="0" smtClean="0">
                <a:solidFill>
                  <a:schemeClr val="accent1"/>
                </a:solidFill>
              </a:rPr>
              <a:t>doorway</a:t>
            </a:r>
            <a:endParaRPr lang="en-US" sz="1800" u="none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err="1" smtClean="0"/>
              <a:t>Feshbach’s</a:t>
            </a:r>
            <a:r>
              <a:rPr lang="en-US" dirty="0" smtClean="0"/>
              <a:t> projection operators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22066"/>
              </p:ext>
            </p:extLst>
          </p:nvPr>
        </p:nvGraphicFramePr>
        <p:xfrm>
          <a:off x="2819400" y="762000"/>
          <a:ext cx="17033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672840" imgH="164880" progId="Equation.3">
                  <p:embed/>
                </p:oleObj>
              </mc:Choice>
              <mc:Fallback>
                <p:oleObj name="Equation" r:id="rId3" imgW="6728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762000"/>
                        <a:ext cx="1703388" cy="417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958250"/>
              </p:ext>
            </p:extLst>
          </p:nvPr>
        </p:nvGraphicFramePr>
        <p:xfrm>
          <a:off x="3276600" y="2057400"/>
          <a:ext cx="2506662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1409700" imgH="711200" progId="Equation.3">
                  <p:embed/>
                </p:oleObj>
              </mc:Choice>
              <mc:Fallback>
                <p:oleObj name="Equation" r:id="rId5" imgW="14097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2506662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46475"/>
              </p:ext>
            </p:extLst>
          </p:nvPr>
        </p:nvGraphicFramePr>
        <p:xfrm>
          <a:off x="2438400" y="1447800"/>
          <a:ext cx="5638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7" imgW="2869920" imgH="253800" progId="Equation.3">
                  <p:embed/>
                </p:oleObj>
              </mc:Choice>
              <mc:Fallback>
                <p:oleObj name="Equation" r:id="rId7" imgW="2869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5638800" cy="412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24200" y="2057400"/>
            <a:ext cx="29718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24200" y="3657600"/>
            <a:ext cx="4114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Two-potential </a:t>
            </a:r>
            <a:r>
              <a:rPr lang="en-GB" sz="1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formula yields</a:t>
            </a:r>
            <a:endParaRPr lang="en-GB" sz="1800" b="1" dirty="0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7015905"/>
              </p:ext>
            </p:extLst>
          </p:nvPr>
        </p:nvGraphicFramePr>
        <p:xfrm>
          <a:off x="1546225" y="4343400"/>
          <a:ext cx="64944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9" imgW="3721100" imgH="698500" progId="Equation.3">
                  <p:embed/>
                </p:oleObj>
              </mc:Choice>
              <mc:Fallback>
                <p:oleObj name="Equation" r:id="rId9" imgW="37211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343400"/>
                        <a:ext cx="64944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63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KKM subtraction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06004"/>
              </p:ext>
            </p:extLst>
          </p:nvPr>
        </p:nvGraphicFramePr>
        <p:xfrm>
          <a:off x="1676400" y="914400"/>
          <a:ext cx="6419850" cy="56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3" imgW="4127500" imgH="3619500" progId="Equation.3">
                  <p:embed/>
                </p:oleObj>
              </mc:Choice>
              <mc:Fallback>
                <p:oleObj name="Equation" r:id="rId3" imgW="4127500" imgH="3619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4400"/>
                        <a:ext cx="6419850" cy="562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5325" y="914400"/>
            <a:ext cx="48656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flipH="1">
            <a:off x="5791200" y="2667000"/>
            <a:ext cx="304800" cy="838200"/>
          </a:xfrm>
          <a:prstGeom prst="curvedRightArrow">
            <a:avLst>
              <a:gd name="adj1" fmla="val 55000"/>
              <a:gd name="adj2" fmla="val 110000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696200" y="4267200"/>
            <a:ext cx="99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Use </a:t>
            </a:r>
            <a:r>
              <a:rPr lang="en-GB" sz="1600" b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</a:t>
            </a:r>
            <a:r>
              <a:rPr lang="en-GB" sz="1600" b="1" baseline="-250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opt</a:t>
            </a: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to</a:t>
            </a:r>
          </a:p>
          <a:p>
            <a:pPr>
              <a:lnSpc>
                <a:spcPct val="116000"/>
              </a:lnSpc>
            </a:pPr>
            <a:r>
              <a:rPr lang="en-GB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</a:t>
            </a: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ewrite Eq. (</a:t>
            </a:r>
            <a:r>
              <a:rPr lang="en-GB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3)</a:t>
            </a:r>
          </a:p>
          <a:p>
            <a:pPr>
              <a:lnSpc>
                <a:spcPct val="116000"/>
              </a:lnSpc>
            </a:pPr>
            <a:endParaRPr lang="en-GB" sz="1600" b="1" dirty="0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V="1">
            <a:off x="1752600" y="4800600"/>
            <a:ext cx="304800" cy="4572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2362200" y="5334000"/>
            <a:ext cx="609600" cy="762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3048000" y="5029200"/>
            <a:ext cx="914400" cy="38100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943600" y="228600"/>
            <a:ext cx="281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latin typeface="Comic Sans MS" charset="0"/>
              </a:rPr>
              <a:t>Kawai, Kerman, and McVoy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latin typeface="Comic Sans MS" charset="0"/>
              </a:rPr>
              <a:t>Ann. of Phys. 75, 156 (1973)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477000" y="2667000"/>
            <a:ext cx="137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Energy averaging of </a:t>
            </a:r>
          </a:p>
          <a:p>
            <a:pPr>
              <a:lnSpc>
                <a:spcPct val="116000"/>
              </a:lnSpc>
            </a:pP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the T-matrix yields this </a:t>
            </a:r>
          </a:p>
          <a:p>
            <a:pPr>
              <a:lnSpc>
                <a:spcPct val="116000"/>
              </a:lnSpc>
            </a:pPr>
            <a:r>
              <a:rPr lang="en-GB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</a:t>
            </a: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xpression for optical</a:t>
            </a:r>
          </a:p>
          <a:p>
            <a:pPr>
              <a:lnSpc>
                <a:spcPct val="116000"/>
              </a:lnSpc>
            </a:pP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potential and </a:t>
            </a:r>
            <a:r>
              <a:rPr lang="en-GB" sz="1600" b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opt.wave</a:t>
            </a: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-f.</a:t>
            </a:r>
          </a:p>
          <a:p>
            <a:pPr>
              <a:lnSpc>
                <a:spcPct val="116000"/>
              </a:lnSpc>
            </a:pP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(for </a:t>
            </a:r>
            <a:r>
              <a:rPr lang="en-GB" sz="1600" b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Lorentzian</a:t>
            </a:r>
            <a:r>
              <a:rPr lang="en-GB" sz="1600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GB" sz="16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averaging)</a:t>
            </a:r>
            <a:endParaRPr lang="en-GB" sz="1600" b="1" dirty="0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lnSpc>
                <a:spcPct val="116000"/>
              </a:lnSpc>
            </a:pPr>
            <a:endParaRPr lang="en-GB" sz="1600" b="1" dirty="0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124200" y="5029200"/>
            <a:ext cx="1828800" cy="762000"/>
          </a:xfrm>
          <a:prstGeom prst="rect">
            <a:avLst/>
          </a:prstGeom>
          <a:solidFill>
            <a:srgbClr val="00B8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867400" y="5029200"/>
            <a:ext cx="1752600" cy="762000"/>
          </a:xfrm>
          <a:prstGeom prst="rect">
            <a:avLst/>
          </a:prstGeom>
          <a:solidFill>
            <a:srgbClr val="00B8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89510"/>
            <a:ext cx="8229600" cy="496290"/>
          </a:xfrm>
        </p:spPr>
        <p:txBody>
          <a:bodyPr/>
          <a:lstStyle/>
          <a:p>
            <a:r>
              <a:rPr lang="en-US" dirty="0" smtClean="0"/>
              <a:t>KKM Fluctuation T-matrix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58089"/>
              </p:ext>
            </p:extLst>
          </p:nvPr>
        </p:nvGraphicFramePr>
        <p:xfrm>
          <a:off x="3048000" y="1109663"/>
          <a:ext cx="2416175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3" imgW="1358900" imgH="749300" progId="Equation.3">
                  <p:embed/>
                </p:oleObj>
              </mc:Choice>
              <mc:Fallback>
                <p:oleObj name="Equation" r:id="rId3" imgW="13589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09663"/>
                        <a:ext cx="2416175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51150" y="1143000"/>
            <a:ext cx="29718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51150" y="2743200"/>
            <a:ext cx="4114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1800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Two-potential </a:t>
            </a:r>
            <a:r>
              <a:rPr lang="en-GB" sz="18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formula yields</a:t>
            </a:r>
            <a:endParaRPr lang="en-GB" sz="1800" b="1" dirty="0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1760005"/>
              </p:ext>
            </p:extLst>
          </p:nvPr>
        </p:nvGraphicFramePr>
        <p:xfrm>
          <a:off x="1387475" y="3429000"/>
          <a:ext cx="66627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Equation" r:id="rId5" imgW="3657600" imgH="711200" progId="Equation.3">
                  <p:embed/>
                </p:oleObj>
              </mc:Choice>
              <mc:Fallback>
                <p:oleObj name="Equation" r:id="rId5" imgW="36576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3429000"/>
                        <a:ext cx="66627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02658"/>
              </p:ext>
            </p:extLst>
          </p:nvPr>
        </p:nvGraphicFramePr>
        <p:xfrm>
          <a:off x="1371600" y="4876800"/>
          <a:ext cx="223416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Equation" r:id="rId7" imgW="1117600" imgH="228600" progId="Equation.3">
                  <p:embed/>
                </p:oleObj>
              </mc:Choice>
              <mc:Fallback>
                <p:oleObj name="Equation" r:id="rId7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223416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55264"/>
              </p:ext>
            </p:extLst>
          </p:nvPr>
        </p:nvGraphicFramePr>
        <p:xfrm>
          <a:off x="1231900" y="5562600"/>
          <a:ext cx="389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Equation" r:id="rId9" imgW="1765300" imgH="241300" progId="Equation.3">
                  <p:embed/>
                </p:oleObj>
              </mc:Choice>
              <mc:Fallback>
                <p:oleObj name="Equation" r:id="rId9" imgW="176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5562600"/>
                        <a:ext cx="3894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8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9629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xpand the T-matrix</a:t>
            </a:r>
            <a:r>
              <a:rPr lang="en-US" dirty="0" smtClean="0"/>
              <a:t> by </a:t>
            </a:r>
            <a:r>
              <a:rPr lang="en-US" dirty="0" err="1" smtClean="0"/>
              <a:t>eigenfunctions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09800" y="38862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4724400" y="3989388"/>
          <a:ext cx="32702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3" imgW="152400" imgH="127000" progId="Equation.3">
                  <p:embed/>
                </p:oleObj>
              </mc:Choice>
              <mc:Fallback>
                <p:oleObj name="Equation" r:id="rId3" imgW="152400" imgH="127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89388"/>
                        <a:ext cx="327025" cy="271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3352800" y="3962400"/>
          <a:ext cx="3270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5" imgW="152400" imgH="152400" progId="Equation.3">
                  <p:embed/>
                </p:oleObj>
              </mc:Choice>
              <mc:Fallback>
                <p:oleObj name="Equation" r:id="rId5" imgW="152400" imgH="152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62400"/>
                        <a:ext cx="327025" cy="3254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>
            <a:off x="3429000" y="3886200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2590800" y="2971800"/>
            <a:ext cx="914400" cy="8382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>
            <a:off x="3505200" y="2971800"/>
            <a:ext cx="914400" cy="8382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48000" y="33528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3421063" y="3048000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7" imgW="88900" imgH="127000" progId="Equation.3">
                  <p:embed/>
                </p:oleObj>
              </mc:Choice>
              <mc:Fallback>
                <p:oleObj name="Equation" r:id="rId7" imgW="88900" imgH="127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3048000"/>
                        <a:ext cx="190500" cy="2714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181600" y="3276600"/>
            <a:ext cx="372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Lorentzian</a:t>
            </a:r>
            <a:r>
              <a:rPr lang="en-US" dirty="0" smtClean="0"/>
              <a:t> weight function width   . </a:t>
            </a:r>
            <a:endParaRPr lang="en-US" dirty="0"/>
          </a:p>
        </p:txBody>
      </p:sp>
      <p:graphicFrame>
        <p:nvGraphicFramePr>
          <p:cNvPr id="31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02834"/>
              </p:ext>
            </p:extLst>
          </p:nvPr>
        </p:nvGraphicFramePr>
        <p:xfrm>
          <a:off x="914400" y="914400"/>
          <a:ext cx="463867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quation" r:id="rId9" imgW="2463800" imgH="863600" progId="Equation.3">
                  <p:embed/>
                </p:oleObj>
              </mc:Choice>
              <mc:Fallback>
                <p:oleObj name="Equation" r:id="rId9" imgW="2463800" imgH="863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4638675" cy="1624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8572500" y="3309937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Equation" r:id="rId11" imgW="88900" imgH="127000" progId="Equation.3">
                  <p:embed/>
                </p:oleObj>
              </mc:Choice>
              <mc:Fallback>
                <p:oleObj name="Equation" r:id="rId11" imgW="88900" imgH="1270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3309937"/>
                        <a:ext cx="190500" cy="2714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Arrow Connector 1"/>
          <p:cNvCxnSpPr/>
          <p:nvPr/>
        </p:nvCxnSpPr>
        <p:spPr>
          <a:xfrm flipH="1">
            <a:off x="4267200" y="1524000"/>
            <a:ext cx="17582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257800" y="15240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19801" y="137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</a:t>
            </a:r>
            <a:r>
              <a:rPr lang="en-US" dirty="0" smtClean="0"/>
              <a:t>E-dependence now</a:t>
            </a:r>
          </a:p>
          <a:p>
            <a:r>
              <a:rPr lang="en-US" dirty="0"/>
              <a:t>t</a:t>
            </a:r>
            <a:r>
              <a:rPr lang="en-US" dirty="0" smtClean="0"/>
              <a:t>reated explicitly.</a:t>
            </a:r>
            <a:endParaRPr lang="en-US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70429"/>
              </p:ext>
            </p:extLst>
          </p:nvPr>
        </p:nvGraphicFramePr>
        <p:xfrm>
          <a:off x="947738" y="4746625"/>
          <a:ext cx="48768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" name="Equation" r:id="rId13" imgW="2590800" imgH="596900" progId="Equation.3">
                  <p:embed/>
                </p:oleObj>
              </mc:Choice>
              <mc:Fallback>
                <p:oleObj name="Equation" r:id="rId13" imgW="25908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4746625"/>
                        <a:ext cx="4876800" cy="1122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44C3F2D595B419415B4147FCF5D34" ma:contentTypeVersion="0" ma:contentTypeDescription="Create a new document." ma:contentTypeScope="" ma:versionID="a07af1bbdcdcd591a36e88f96273017c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0FBABDB-CD2C-4192-82AA-E6FC22D6207A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787DA00-104B-4BC2-B5EC-99D3BB2F5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B0510-2990-4D55-A1AD-830584FCD3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2182</TotalTime>
  <Words>467</Words>
  <Application>Microsoft Macintosh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Default Theme</vt:lpstr>
      <vt:lpstr>Equation</vt:lpstr>
      <vt:lpstr>Microsoft Equation</vt:lpstr>
      <vt:lpstr>Microsoft Equation 3.0</vt:lpstr>
      <vt:lpstr>Statistical Theory of Nuclear Reactions</vt:lpstr>
      <vt:lpstr>PowerPoint Presentation</vt:lpstr>
      <vt:lpstr>Year 5 Progress Report</vt:lpstr>
      <vt:lpstr>Why KKM?</vt:lpstr>
      <vt:lpstr>Physical picture</vt:lpstr>
      <vt:lpstr>Feshbach’s projection operators</vt:lpstr>
      <vt:lpstr>KKM subtraction</vt:lpstr>
      <vt:lpstr>KKM Fluctuation T-matrix</vt:lpstr>
      <vt:lpstr>Expand the T-matrix by eigenfunctions</vt:lpstr>
      <vt:lpstr>Preliminary Results:</vt:lpstr>
      <vt:lpstr>Test approximations in KKM derivation</vt:lpstr>
      <vt:lpstr>HPC progress report (by K. Roche)</vt:lpstr>
      <vt:lpstr>Year 5 plan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Goran Arbanas</cp:lastModifiedBy>
  <cp:revision>75</cp:revision>
  <dcterms:created xsi:type="dcterms:W3CDTF">2010-06-24T04:17:31Z</dcterms:created>
  <dcterms:modified xsi:type="dcterms:W3CDTF">2011-06-23T06:15:48Z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0x0101001CD44C3F2D595B419415B4147FCF5D34</vt:lpwstr>
  </property>
</Properties>
</file>