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9"/>
  </p:notesMasterIdLst>
  <p:sldIdLst>
    <p:sldId id="256" r:id="rId2"/>
    <p:sldId id="288" r:id="rId3"/>
    <p:sldId id="258" r:id="rId4"/>
    <p:sldId id="289" r:id="rId5"/>
    <p:sldId id="309" r:id="rId6"/>
    <p:sldId id="284" r:id="rId7"/>
    <p:sldId id="290" r:id="rId8"/>
    <p:sldId id="295" r:id="rId9"/>
    <p:sldId id="300" r:id="rId10"/>
    <p:sldId id="301" r:id="rId11"/>
    <p:sldId id="302" r:id="rId12"/>
    <p:sldId id="304" r:id="rId13"/>
    <p:sldId id="305" r:id="rId14"/>
    <p:sldId id="306" r:id="rId15"/>
    <p:sldId id="307" r:id="rId16"/>
    <p:sldId id="308" r:id="rId17"/>
    <p:sldId id="310" r:id="rId1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B1D"/>
    <a:srgbClr val="A70915"/>
    <a:srgbClr val="840912"/>
    <a:srgbClr val="280D7D"/>
    <a:srgbClr val="842204"/>
    <a:srgbClr val="0248DA"/>
    <a:srgbClr val="339933"/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90833" autoAdjust="0"/>
  </p:normalViewPr>
  <p:slideViewPr>
    <p:cSldViewPr>
      <p:cViewPr varScale="1">
        <p:scale>
          <a:sx n="76" d="100"/>
          <a:sy n="76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B3456F-4F89-AF45-8694-382264943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38EFD-90BF-2244-8FC2-2BAAF91C77FD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B72B8-F4EB-B048-913A-59FA9815D14B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59005-EFF4-C34A-A095-0FC5F5AF2494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7B13F-76B9-B245-B37E-AE363BFECFF8}" type="slidenum">
              <a:rPr lang="en-US"/>
              <a:pPr/>
              <a:t>10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0467" name="Rectangle 3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Helvetica" pitchFamily="-106" charset="0"/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1676400" y="609600"/>
            <a:ext cx="5856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24A91"/>
                </a:solidFill>
                <a:latin typeface="Arial Narrow" pitchFamily="-106" charset="0"/>
              </a:rPr>
              <a:t>Lawrence Livermore National Laboratory</a:t>
            </a:r>
          </a:p>
        </p:txBody>
      </p:sp>
      <p:grpSp>
        <p:nvGrpSpPr>
          <p:cNvPr id="190476" name="Group 12"/>
          <p:cNvGrpSpPr>
            <a:grpSpLocks/>
          </p:cNvGrpSpPr>
          <p:nvPr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0477" name="Rectangle 13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78" name="Rectangle 14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0480" name="Rectangle 16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481" name="Rectangle 17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0482" name="Picture 18" descr="lab_icon_no_box_blue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91000"/>
            <a:ext cx="1295400" cy="1247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PLS Directorate - Physics Division - NPS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89445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3505200" y="6477000"/>
            <a:ext cx="4572000" cy="0"/>
          </a:xfrm>
          <a:prstGeom prst="line">
            <a:avLst/>
          </a:prstGeom>
          <a:noFill/>
          <a:ln w="6350">
            <a:solidFill>
              <a:srgbClr val="00448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19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</a:pPr>
            <a:fld id="{486A50EB-1A7B-214C-B414-4367D1752828}" type="slidenum">
              <a:rPr lang="en-US" sz="900">
                <a:latin typeface="Arial Narrow" pitchFamily="-106" charset="0"/>
              </a:rPr>
              <a:pPr algn="r">
                <a:lnSpc>
                  <a:spcPct val="75000"/>
                </a:lnSpc>
              </a:pPr>
              <a:t>‹#›</a:t>
            </a:fld>
            <a:endParaRPr lang="en-US" sz="900">
              <a:latin typeface="Arial Narrow" pitchFamily="-106" charset="0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457200" y="6629400"/>
            <a:ext cx="10871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i="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LLNL-</a:t>
            </a:r>
            <a:r>
              <a:rPr lang="en-US" sz="800" b="0" i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PRES-488272</a:t>
            </a:r>
            <a:endParaRPr lang="en-US" sz="600" b="1" dirty="0">
              <a:latin typeface="Helvetica" pitchFamily="-106" charset="0"/>
            </a:endParaRPr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8464550" y="6378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6884988" y="6629400"/>
            <a:ext cx="117242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" b="1" dirty="0" smtClean="0">
                <a:latin typeface="Helvetica" pitchFamily="-106" charset="0"/>
              </a:rPr>
              <a:t>UNEDF</a:t>
            </a:r>
            <a:r>
              <a:rPr lang="en-US" sz="600" b="1" baseline="0" dirty="0" smtClean="0">
                <a:latin typeface="Helvetica" pitchFamily="-106" charset="0"/>
              </a:rPr>
              <a:t> Meeting, June 2011</a:t>
            </a:r>
            <a:endParaRPr lang="en-US" sz="600" b="1" dirty="0">
              <a:latin typeface="Helvetica" pitchFamily="-106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990600" y="63246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990600" y="6324600"/>
            <a:ext cx="306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solidFill>
                <a:srgbClr val="0039A6"/>
              </a:solidFill>
              <a:latin typeface="Impact" pitchFamily="-106" charset="0"/>
            </a:endParaRP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457200" y="632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124A91"/>
                </a:solidFill>
                <a:latin typeface="Arial Narrow" pitchFamily="-106" charset="0"/>
              </a:rPr>
              <a:t>Lawrence Livermore National Laboratory</a:t>
            </a:r>
          </a:p>
        </p:txBody>
      </p:sp>
      <p:pic>
        <p:nvPicPr>
          <p:cNvPr id="189456" name="Picture 16" descr="lab_icon_no_box_blue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248400"/>
            <a:ext cx="533400" cy="5127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106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106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106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106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err="1" smtClean="0"/>
              <a:t>SciDAC</a:t>
            </a:r>
            <a:r>
              <a:rPr lang="en-US" sz="3600" dirty="0" smtClean="0"/>
              <a:t> Reaction Theory</a:t>
            </a:r>
            <a:endParaRPr lang="en-US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96200" y="6586538"/>
            <a:ext cx="13127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 smtClean="0">
                <a:solidFill>
                  <a:srgbClr val="000000"/>
                </a:solidFill>
                <a:latin typeface="Consolas"/>
                <a:ea typeface="Consolas"/>
                <a:cs typeface="Consolas"/>
              </a:rPr>
              <a:t>LLNL-PRES-488272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38400" y="6321425"/>
            <a:ext cx="43957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>
                <a:latin typeface="Helvetica" pitchFamily="-106" charset="0"/>
              </a:rPr>
              <a:t>Lawrence Livermore National Laboratory, P. O. Box 808, Livermore, CA 94551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55800" y="6489700"/>
            <a:ext cx="5359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 b="1">
                <a:solidFill>
                  <a:srgbClr val="0039A6"/>
                </a:solidFill>
              </a:rPr>
              <a:t>This work performed under the auspices of the U.S. Department of Energy by </a:t>
            </a:r>
            <a:br>
              <a:rPr lang="en-US" sz="900" b="1">
                <a:solidFill>
                  <a:srgbClr val="0039A6"/>
                </a:solidFill>
              </a:rPr>
            </a:br>
            <a:r>
              <a:rPr lang="en-US" sz="900" b="1">
                <a:solidFill>
                  <a:srgbClr val="0039A6"/>
                </a:solidFill>
              </a:rPr>
              <a:t>Lawrence Livermore National Laboratory under Contract DE-AC52-07NA27344</a:t>
            </a:r>
            <a:endParaRPr lang="en-US" sz="900" b="1">
              <a:solidFill>
                <a:srgbClr val="000000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334000"/>
            <a:ext cx="6477000" cy="914400"/>
          </a:xfrm>
          <a:noFill/>
          <a:ln/>
        </p:spPr>
        <p:txBody>
          <a:bodyPr/>
          <a:lstStyle/>
          <a:p>
            <a:r>
              <a:rPr lang="en-US" b="1" dirty="0"/>
              <a:t>Ian </a:t>
            </a:r>
            <a:r>
              <a:rPr lang="en-US" b="1" dirty="0" smtClean="0"/>
              <a:t>Thompson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Coupling Between Excited States</a:t>
            </a:r>
          </a:p>
        </p:txBody>
      </p:sp>
      <p:sp>
        <p:nvSpPr>
          <p:cNvPr id="496668" name="Rectangle 28"/>
          <p:cNvSpPr>
            <a:spLocks noGrp="1" noChangeArrowheads="1"/>
          </p:cNvSpPr>
          <p:nvPr>
            <p:ph type="body" sz="half" idx="2"/>
          </p:nvPr>
        </p:nvSpPr>
        <p:spPr>
          <a:xfrm>
            <a:off x="415925" y="1304754"/>
            <a:ext cx="4364038" cy="963035"/>
          </a:xfrm>
        </p:spPr>
        <p:txBody>
          <a:bodyPr/>
          <a:lstStyle/>
          <a:p>
            <a:r>
              <a:rPr lang="en-US" sz="1800" dirty="0"/>
              <a:t>Coupled</a:t>
            </a:r>
            <a:r>
              <a:rPr lang="en-US" sz="1800" dirty="0" smtClean="0"/>
              <a:t>-channel </a:t>
            </a:r>
            <a:r>
              <a:rPr lang="en-US" sz="1800" dirty="0"/>
              <a:t>should (in principle) consider explicitly all possible </a:t>
            </a:r>
            <a:r>
              <a:rPr lang="en-US" sz="1800" dirty="0" smtClean="0"/>
              <a:t>couplings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16613" y="1474788"/>
            <a:ext cx="1687512" cy="2557462"/>
            <a:chOff x="606" y="1942"/>
            <a:chExt cx="705" cy="954"/>
          </a:xfrm>
        </p:grpSpPr>
        <p:sp>
          <p:nvSpPr>
            <p:cNvPr id="496643" name="Line 3"/>
            <p:cNvSpPr>
              <a:spLocks noChangeShapeType="1"/>
            </p:cNvSpPr>
            <p:nvPr/>
          </p:nvSpPr>
          <p:spPr bwMode="auto">
            <a:xfrm>
              <a:off x="612" y="2896"/>
              <a:ext cx="6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5" name="Line 5"/>
            <p:cNvSpPr>
              <a:spLocks noChangeShapeType="1"/>
            </p:cNvSpPr>
            <p:nvPr/>
          </p:nvSpPr>
          <p:spPr bwMode="auto">
            <a:xfrm>
              <a:off x="612" y="254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6" name="Line 6"/>
            <p:cNvSpPr>
              <a:spLocks noChangeShapeType="1"/>
            </p:cNvSpPr>
            <p:nvPr/>
          </p:nvSpPr>
          <p:spPr bwMode="auto">
            <a:xfrm>
              <a:off x="606" y="2398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7" name="Line 7"/>
            <p:cNvSpPr>
              <a:spLocks noChangeShapeType="1"/>
            </p:cNvSpPr>
            <p:nvPr/>
          </p:nvSpPr>
          <p:spPr bwMode="auto">
            <a:xfrm>
              <a:off x="606" y="2274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8" name="Line 8"/>
            <p:cNvSpPr>
              <a:spLocks noChangeShapeType="1"/>
            </p:cNvSpPr>
            <p:nvPr/>
          </p:nvSpPr>
          <p:spPr bwMode="auto">
            <a:xfrm>
              <a:off x="606" y="2179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49" name="Line 9"/>
            <p:cNvSpPr>
              <a:spLocks noChangeShapeType="1"/>
            </p:cNvSpPr>
            <p:nvPr/>
          </p:nvSpPr>
          <p:spPr bwMode="auto">
            <a:xfrm>
              <a:off x="607" y="2315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51" name="Line 11"/>
            <p:cNvSpPr>
              <a:spLocks noChangeShapeType="1"/>
            </p:cNvSpPr>
            <p:nvPr/>
          </p:nvSpPr>
          <p:spPr bwMode="auto">
            <a:xfrm>
              <a:off x="606" y="222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52" name="Line 12"/>
            <p:cNvSpPr>
              <a:spLocks noChangeShapeType="1"/>
            </p:cNvSpPr>
            <p:nvPr/>
          </p:nvSpPr>
          <p:spPr bwMode="auto">
            <a:xfrm>
              <a:off x="612" y="206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653" name="Line 13"/>
            <p:cNvSpPr>
              <a:spLocks noChangeShapeType="1"/>
            </p:cNvSpPr>
            <p:nvPr/>
          </p:nvSpPr>
          <p:spPr bwMode="auto">
            <a:xfrm>
              <a:off x="607" y="1942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6657" name="Line 17"/>
          <p:cNvSpPr>
            <a:spLocks noChangeShapeType="1"/>
          </p:cNvSpPr>
          <p:nvPr/>
        </p:nvSpPr>
        <p:spPr bwMode="auto">
          <a:xfrm flipV="1">
            <a:off x="6276062" y="3075607"/>
            <a:ext cx="2501" cy="94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58" name="Line 18"/>
          <p:cNvSpPr>
            <a:spLocks noChangeShapeType="1"/>
          </p:cNvSpPr>
          <p:nvPr/>
        </p:nvSpPr>
        <p:spPr bwMode="auto">
          <a:xfrm flipV="1">
            <a:off x="7051675" y="2105025"/>
            <a:ext cx="0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5" name="Freeform 25"/>
          <p:cNvSpPr>
            <a:spLocks/>
          </p:cNvSpPr>
          <p:nvPr/>
        </p:nvSpPr>
        <p:spPr bwMode="auto">
          <a:xfrm>
            <a:off x="6275388" y="2092325"/>
            <a:ext cx="765175" cy="987425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77" y="332"/>
              </a:cxn>
              <a:cxn ang="0">
                <a:pos x="177" y="237"/>
              </a:cxn>
              <a:cxn ang="0">
                <a:pos x="243" y="101"/>
              </a:cxn>
              <a:cxn ang="0">
                <a:pos x="266" y="0"/>
              </a:cxn>
            </a:cxnLst>
            <a:rect l="0" t="0" r="r" b="b"/>
            <a:pathLst>
              <a:path w="266" h="368">
                <a:moveTo>
                  <a:pt x="0" y="368"/>
                </a:moveTo>
                <a:cubicBezTo>
                  <a:pt x="24" y="361"/>
                  <a:pt x="48" y="354"/>
                  <a:pt x="77" y="332"/>
                </a:cubicBezTo>
                <a:cubicBezTo>
                  <a:pt x="106" y="310"/>
                  <a:pt x="149" y="275"/>
                  <a:pt x="177" y="237"/>
                </a:cubicBezTo>
                <a:cubicBezTo>
                  <a:pt x="205" y="199"/>
                  <a:pt x="228" y="140"/>
                  <a:pt x="243" y="101"/>
                </a:cubicBezTo>
                <a:cubicBezTo>
                  <a:pt x="258" y="62"/>
                  <a:pt x="262" y="31"/>
                  <a:pt x="266" y="0"/>
                </a:cubicBezTo>
              </a:path>
            </a:pathLst>
          </a:custGeom>
          <a:noFill/>
          <a:ln w="19050" cmpd="sng">
            <a:solidFill>
              <a:srgbClr val="E70B0B"/>
            </a:solidFill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66" name="Freeform 26"/>
          <p:cNvSpPr>
            <a:spLocks/>
          </p:cNvSpPr>
          <p:nvPr/>
        </p:nvSpPr>
        <p:spPr bwMode="auto">
          <a:xfrm flipH="1" flipV="1">
            <a:off x="6281738" y="2119313"/>
            <a:ext cx="766762" cy="9890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77" y="332"/>
              </a:cxn>
              <a:cxn ang="0">
                <a:pos x="177" y="237"/>
              </a:cxn>
              <a:cxn ang="0">
                <a:pos x="243" y="101"/>
              </a:cxn>
              <a:cxn ang="0">
                <a:pos x="266" y="0"/>
              </a:cxn>
            </a:cxnLst>
            <a:rect l="0" t="0" r="r" b="b"/>
            <a:pathLst>
              <a:path w="266" h="368">
                <a:moveTo>
                  <a:pt x="0" y="368"/>
                </a:moveTo>
                <a:cubicBezTo>
                  <a:pt x="24" y="361"/>
                  <a:pt x="48" y="354"/>
                  <a:pt x="77" y="332"/>
                </a:cubicBezTo>
                <a:cubicBezTo>
                  <a:pt x="106" y="310"/>
                  <a:pt x="149" y="275"/>
                  <a:pt x="177" y="237"/>
                </a:cubicBezTo>
                <a:cubicBezTo>
                  <a:pt x="205" y="199"/>
                  <a:pt x="228" y="140"/>
                  <a:pt x="243" y="101"/>
                </a:cubicBezTo>
                <a:cubicBezTo>
                  <a:pt x="258" y="62"/>
                  <a:pt x="262" y="31"/>
                  <a:pt x="266" y="0"/>
                </a:cubicBezTo>
              </a:path>
            </a:pathLst>
          </a:custGeom>
          <a:noFill/>
          <a:ln w="19050" cmpd="sng">
            <a:solidFill>
              <a:srgbClr val="E70B0B"/>
            </a:solidFill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70" name="Text Box 30"/>
          <p:cNvSpPr txBox="1">
            <a:spLocks noChangeArrowheads="1"/>
          </p:cNvSpPr>
          <p:nvPr/>
        </p:nvSpPr>
        <p:spPr bwMode="auto">
          <a:xfrm>
            <a:off x="7608888" y="3881438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g.s.</a:t>
            </a:r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893614" y="4579727"/>
          <a:ext cx="7131613" cy="16316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  <a:tableStyleId>{21E4AEA4-8DFA-4A89-87EB-49C32662AFE0}</a:tableStyleId>
              </a:tblPr>
              <a:tblGrid>
                <a:gridCol w="1420805"/>
                <a:gridCol w="644688"/>
                <a:gridCol w="726894"/>
                <a:gridCol w="643362"/>
                <a:gridCol w="836357"/>
                <a:gridCol w="648020"/>
                <a:gridCol w="794213"/>
                <a:gridCol w="717662"/>
                <a:gridCol w="699612"/>
              </a:tblGrid>
              <a:tr h="4916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Transitions</a:t>
                      </a:r>
                    </a:p>
                    <a:p>
                      <a:pPr algn="ctr"/>
                      <a:r>
                        <a:rPr lang="en-US" sz="1200" dirty="0" smtClean="0"/>
                        <a:t>(CPU time)</a:t>
                      </a:r>
                      <a:endParaRPr lang="en-US" sz="1200" dirty="0"/>
                    </a:p>
                  </a:txBody>
                  <a:tcPr>
                    <a:solidFill>
                      <a:srgbClr val="124A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E* &lt; 10 </a:t>
                      </a:r>
                      <a:r>
                        <a:rPr lang="en-US" sz="1200" dirty="0" err="1" smtClean="0"/>
                        <a:t>MeV</a:t>
                      </a:r>
                      <a:endParaRPr lang="en-US" sz="1200" dirty="0"/>
                    </a:p>
                  </a:txBody>
                  <a:tcPr>
                    <a:solidFill>
                      <a:srgbClr val="124A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E* &lt; 20 </a:t>
                      </a:r>
                      <a:r>
                        <a:rPr lang="en-US" sz="1200" dirty="0" err="1" smtClean="0"/>
                        <a:t>MeV</a:t>
                      </a:r>
                      <a:endParaRPr lang="en-US" sz="1200" dirty="0"/>
                    </a:p>
                  </a:txBody>
                  <a:tcPr>
                    <a:solidFill>
                      <a:srgbClr val="124A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E* &lt; 30 </a:t>
                      </a:r>
                      <a:r>
                        <a:rPr lang="en-US" sz="1200" dirty="0" err="1" smtClean="0"/>
                        <a:t>MeV</a:t>
                      </a:r>
                      <a:endParaRPr lang="en-US" sz="1200" dirty="0"/>
                    </a:p>
                  </a:txBody>
                  <a:tcPr>
                    <a:solidFill>
                      <a:srgbClr val="124A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E* &lt; 40 </a:t>
                      </a:r>
                      <a:r>
                        <a:rPr lang="en-US" sz="1200" dirty="0" err="1" smtClean="0"/>
                        <a:t>MeV</a:t>
                      </a:r>
                      <a:endParaRPr lang="en-US" sz="1200" dirty="0" smtClean="0"/>
                    </a:p>
                  </a:txBody>
                  <a:tcPr>
                    <a:solidFill>
                      <a:srgbClr val="124A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</a:rPr>
                        <a:t>g.s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. only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4A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(13.9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(26.1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(49.7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1037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(83.0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3799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sz="1200" b="1" baseline="-25000" dirty="0" err="1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= 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4A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(29.5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(9</a:t>
                      </a:r>
                      <a:r>
                        <a:rPr lang="en-US" sz="1200" baseline="0" dirty="0" smtClean="0"/>
                        <a:t> min)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28597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(53</a:t>
                      </a:r>
                      <a:r>
                        <a:rPr lang="en-US" sz="1200" baseline="0" dirty="0" smtClean="0"/>
                        <a:t> min)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95371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(3 </a:t>
                      </a:r>
                      <a:r>
                        <a:rPr lang="en-US" sz="1200" dirty="0" err="1" smtClean="0"/>
                        <a:t>h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37999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</a:rPr>
                        <a:t>L</a:t>
                      </a:r>
                      <a:r>
                        <a:rPr lang="en-US" sz="1200" b="1" baseline="-25000" dirty="0" err="1" smtClean="0">
                          <a:solidFill>
                            <a:schemeClr val="bg1"/>
                          </a:solidFill>
                        </a:rPr>
                        <a:t>max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 = 4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24A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(55.0 </a:t>
                      </a:r>
                      <a:r>
                        <a:rPr lang="en-US" sz="1200" dirty="0" err="1" smtClean="0"/>
                        <a:t>s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9774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(23</a:t>
                      </a:r>
                      <a:r>
                        <a:rPr lang="en-US" sz="1200" baseline="0" dirty="0" smtClean="0"/>
                        <a:t> min)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60479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(2.26 </a:t>
                      </a:r>
                      <a:r>
                        <a:rPr lang="en-US" sz="1200" dirty="0" err="1" smtClean="0"/>
                        <a:t>h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205292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(~ 8h)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398284" y="2170632"/>
            <a:ext cx="4389924" cy="2477069"/>
            <a:chOff x="398284" y="2170632"/>
            <a:chExt cx="4389924" cy="2477069"/>
          </a:xfrm>
        </p:grpSpPr>
        <p:sp>
          <p:nvSpPr>
            <p:cNvPr id="23" name="TextBox 22"/>
            <p:cNvSpPr txBox="1"/>
            <p:nvPr/>
          </p:nvSpPr>
          <p:spPr>
            <a:xfrm>
              <a:off x="1584594" y="3132529"/>
              <a:ext cx="176529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b="0" kern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|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J</a:t>
              </a:r>
              <a:r>
                <a:rPr lang="en-US" sz="1800" b="0" kern="0" baseline="-2500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i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-J</a:t>
              </a:r>
              <a:r>
                <a:rPr lang="en-US" sz="1800" b="0" kern="0" baseline="-2500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f</a:t>
              </a:r>
              <a:r>
                <a:rPr lang="en-US" sz="1800" b="0" kern="0" dirty="0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| ≤ L ≤ 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J</a:t>
              </a:r>
              <a:r>
                <a:rPr lang="en-US" sz="1800" b="0" kern="0" baseline="-2500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i</a:t>
              </a:r>
              <a:r>
                <a:rPr lang="en-US" sz="1800" b="0" kern="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+J</a:t>
              </a:r>
              <a:r>
                <a:rPr lang="en-US" sz="1800" b="0" kern="0" baseline="-25000" dirty="0" err="1" smtClean="0">
                  <a:solidFill>
                    <a:srgbClr val="000000"/>
                  </a:solidFill>
                  <a:latin typeface="Arial"/>
                  <a:ea typeface="ＭＳ Ｐゴシック"/>
                  <a:cs typeface="ＭＳ Ｐゴシック"/>
                </a:rPr>
                <a:t>f</a:t>
              </a:r>
              <a:endParaRPr lang="en-US" baseline="-25000" dirty="0"/>
            </a:p>
          </p:txBody>
        </p:sp>
        <p:sp>
          <p:nvSpPr>
            <p:cNvPr id="25" name="Rectangle 28"/>
            <p:cNvSpPr txBox="1">
              <a:spLocks noChangeArrowheads="1"/>
            </p:cNvSpPr>
            <p:nvPr/>
          </p:nvSpPr>
          <p:spPr bwMode="auto">
            <a:xfrm>
              <a:off x="398284" y="3580103"/>
              <a:ext cx="4364038" cy="106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24A91"/>
                </a:buClr>
                <a:buSzTx/>
                <a:buFont typeface="Wingdings" pitchFamily="34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Expressions for transition densities are much more complex and time consuming</a:t>
              </a:r>
            </a:p>
          </p:txBody>
        </p:sp>
        <p:sp>
          <p:nvSpPr>
            <p:cNvPr id="24" name="Rectangle 28"/>
            <p:cNvSpPr txBox="1">
              <a:spLocks noChangeArrowheads="1"/>
            </p:cNvSpPr>
            <p:nvPr/>
          </p:nvSpPr>
          <p:spPr bwMode="auto">
            <a:xfrm>
              <a:off x="424170" y="2170632"/>
              <a:ext cx="4364038" cy="1086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24A91"/>
                </a:buClr>
                <a:buSzTx/>
                <a:buFont typeface="Wingdings" pitchFamily="34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Different transferred angular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momenta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are possible for the same pair of states: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124A91"/>
                </a:buClr>
                <a:buSzTx/>
                <a:buFont typeface="Wingdings" pitchFamily="34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push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5" grpId="0" animBg="1"/>
      <p:bldP spid="4966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Between Excited States</a:t>
            </a:r>
            <a:endParaRPr lang="en-US" dirty="0"/>
          </a:p>
        </p:txBody>
      </p:sp>
      <p:pic>
        <p:nvPicPr>
          <p:cNvPr id="5" name="Content Placeholder 4" descr="neutron.nc.l2.l4.Elab10.pdf"/>
          <p:cNvPicPr>
            <a:picLocks noGrp="1" noChangeAspect="1"/>
          </p:cNvPicPr>
          <p:nvPr>
            <p:ph idx="1"/>
          </p:nvPr>
        </p:nvPicPr>
        <p:blipFill>
          <a:blip r:embed="rId2"/>
          <a:srcRect l="7414" t="4488" r="13724" b="8664"/>
          <a:stretch>
            <a:fillRect/>
          </a:stretch>
        </p:blipFill>
        <p:spPr>
          <a:xfrm>
            <a:off x="483945" y="3228979"/>
            <a:ext cx="3735187" cy="3177798"/>
          </a:xfrm>
        </p:spPr>
      </p:pic>
      <p:pic>
        <p:nvPicPr>
          <p:cNvPr id="6" name="Picture 5" descr="neutron.nc.l2.l4.Elab20.pdf"/>
          <p:cNvPicPr>
            <a:picLocks noChangeAspect="1"/>
          </p:cNvPicPr>
          <p:nvPr/>
        </p:nvPicPr>
        <p:blipFill>
          <a:blip r:embed="rId3"/>
          <a:srcRect l="7214" t="4468" r="13943" b="8525"/>
          <a:stretch>
            <a:fillRect/>
          </a:stretch>
        </p:blipFill>
        <p:spPr bwMode="auto">
          <a:xfrm>
            <a:off x="4253679" y="3238840"/>
            <a:ext cx="3714543" cy="316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28136" y="1269968"/>
            <a:ext cx="1196709" cy="1769526"/>
            <a:chOff x="606" y="1942"/>
            <a:chExt cx="705" cy="954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612" y="2896"/>
              <a:ext cx="6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12" y="254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606" y="2398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606" y="2274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06" y="2179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07" y="2315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06" y="222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12" y="2060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07" y="1942"/>
              <a:ext cx="6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083041" y="2377586"/>
            <a:ext cx="1774" cy="6564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1633072" y="1706034"/>
            <a:ext cx="0" cy="1327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5"/>
          <p:cNvSpPr>
            <a:spLocks/>
          </p:cNvSpPr>
          <p:nvPr/>
        </p:nvSpPr>
        <p:spPr bwMode="auto">
          <a:xfrm>
            <a:off x="1082563" y="1697246"/>
            <a:ext cx="542628" cy="683206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77" y="332"/>
              </a:cxn>
              <a:cxn ang="0">
                <a:pos x="177" y="237"/>
              </a:cxn>
              <a:cxn ang="0">
                <a:pos x="243" y="101"/>
              </a:cxn>
              <a:cxn ang="0">
                <a:pos x="266" y="0"/>
              </a:cxn>
            </a:cxnLst>
            <a:rect l="0" t="0" r="r" b="b"/>
            <a:pathLst>
              <a:path w="266" h="368">
                <a:moveTo>
                  <a:pt x="0" y="368"/>
                </a:moveTo>
                <a:cubicBezTo>
                  <a:pt x="24" y="361"/>
                  <a:pt x="48" y="354"/>
                  <a:pt x="77" y="332"/>
                </a:cubicBezTo>
                <a:cubicBezTo>
                  <a:pt x="106" y="310"/>
                  <a:pt x="149" y="275"/>
                  <a:pt x="177" y="237"/>
                </a:cubicBezTo>
                <a:cubicBezTo>
                  <a:pt x="205" y="199"/>
                  <a:pt x="228" y="140"/>
                  <a:pt x="243" y="101"/>
                </a:cubicBezTo>
                <a:cubicBezTo>
                  <a:pt x="258" y="62"/>
                  <a:pt x="262" y="31"/>
                  <a:pt x="266" y="0"/>
                </a:cubicBezTo>
              </a:path>
            </a:pathLst>
          </a:custGeom>
          <a:noFill/>
          <a:ln w="19050" cmpd="sng">
            <a:solidFill>
              <a:srgbClr val="E70B0B"/>
            </a:solidFill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6"/>
          <p:cNvSpPr>
            <a:spLocks/>
          </p:cNvSpPr>
          <p:nvPr/>
        </p:nvSpPr>
        <p:spPr bwMode="auto">
          <a:xfrm flipH="1" flipV="1">
            <a:off x="1087067" y="1715919"/>
            <a:ext cx="543754" cy="684305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77" y="332"/>
              </a:cxn>
              <a:cxn ang="0">
                <a:pos x="177" y="237"/>
              </a:cxn>
              <a:cxn ang="0">
                <a:pos x="243" y="101"/>
              </a:cxn>
              <a:cxn ang="0">
                <a:pos x="266" y="0"/>
              </a:cxn>
            </a:cxnLst>
            <a:rect l="0" t="0" r="r" b="b"/>
            <a:pathLst>
              <a:path w="266" h="368">
                <a:moveTo>
                  <a:pt x="0" y="368"/>
                </a:moveTo>
                <a:cubicBezTo>
                  <a:pt x="24" y="361"/>
                  <a:pt x="48" y="354"/>
                  <a:pt x="77" y="332"/>
                </a:cubicBezTo>
                <a:cubicBezTo>
                  <a:pt x="106" y="310"/>
                  <a:pt x="149" y="275"/>
                  <a:pt x="177" y="237"/>
                </a:cubicBezTo>
                <a:cubicBezTo>
                  <a:pt x="205" y="199"/>
                  <a:pt x="228" y="140"/>
                  <a:pt x="243" y="101"/>
                </a:cubicBezTo>
                <a:cubicBezTo>
                  <a:pt x="258" y="62"/>
                  <a:pt x="262" y="31"/>
                  <a:pt x="266" y="0"/>
                </a:cubicBezTo>
              </a:path>
            </a:pathLst>
          </a:custGeom>
          <a:noFill/>
          <a:ln w="19050" cmpd="sng">
            <a:solidFill>
              <a:srgbClr val="E70B0B"/>
            </a:solidFill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028223" y="2935147"/>
            <a:ext cx="544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g.s</a:t>
            </a:r>
            <a:r>
              <a:rPr lang="en-US" sz="1200" dirty="0"/>
              <a:t>.</a:t>
            </a:r>
            <a:endParaRPr lang="en-US" dirty="0"/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520392" y="1436540"/>
            <a:ext cx="6058791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indent="182563" algn="l">
              <a:spcBef>
                <a:spcPts val="600"/>
              </a:spcBef>
              <a:spcAft>
                <a:spcPts val="600"/>
              </a:spcAft>
              <a:buSzPct val="125000"/>
            </a:pPr>
            <a:r>
              <a:rPr lang="en-US" sz="1400" b="0" dirty="0" smtClean="0"/>
              <a:t>At </a:t>
            </a:r>
            <a:r>
              <a:rPr lang="en-US" sz="1400" dirty="0" smtClean="0">
                <a:solidFill>
                  <a:srgbClr val="FF0000"/>
                </a:solidFill>
              </a:rPr>
              <a:t>not too low</a:t>
            </a:r>
            <a:r>
              <a:rPr lang="en-US" sz="1400" b="0" dirty="0" smtClean="0"/>
              <a:t> energies:</a:t>
            </a:r>
          </a:p>
          <a:p>
            <a:pPr lvl="1" indent="182563" algn="l">
              <a:spcBef>
                <a:spcPts val="600"/>
              </a:spcBef>
              <a:buSzPct val="125000"/>
              <a:buFont typeface="Wingdings" pitchFamily="34" charset="2"/>
              <a:buChar char="§"/>
            </a:pPr>
            <a:r>
              <a:rPr lang="en-US" sz="1400" b="0" dirty="0" smtClean="0"/>
              <a:t> </a:t>
            </a:r>
            <a:r>
              <a:rPr lang="en-US" sz="1400" b="0" dirty="0"/>
              <a:t>Individual cross-sections change very little, except for some few states: up to 20%</a:t>
            </a:r>
          </a:p>
          <a:p>
            <a:pPr lvl="1" indent="182563" algn="l">
              <a:spcBef>
                <a:spcPts val="600"/>
              </a:spcBef>
              <a:buSzPct val="125000"/>
              <a:buFont typeface="Wingdings" pitchFamily="34" charset="2"/>
              <a:buChar char="§"/>
            </a:pPr>
            <a:r>
              <a:rPr lang="en-US" sz="1400" b="0" dirty="0"/>
              <a:t> Overall sum of reaction over states </a:t>
            </a:r>
            <a:r>
              <a:rPr lang="en-US" sz="1400" dirty="0"/>
              <a:t>remains the same</a:t>
            </a:r>
          </a:p>
          <a:p>
            <a:pPr lvl="1" indent="182563" algn="l">
              <a:spcBef>
                <a:spcPts val="600"/>
              </a:spcBef>
              <a:buSzPct val="125000"/>
              <a:buFont typeface="Wingdings" pitchFamily="34" charset="2"/>
              <a:buChar char="§"/>
            </a:pPr>
            <a:r>
              <a:rPr lang="en-US" sz="1400" b="0" dirty="0"/>
              <a:t> Supports the concept of “</a:t>
            </a:r>
            <a:r>
              <a:rPr lang="en-US" sz="1400" i="1" u="sng" dirty="0"/>
              <a:t>doorway states</a:t>
            </a:r>
            <a:r>
              <a:rPr lang="en-US" sz="1400" b="0" dirty="0"/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3350" y="4658619"/>
            <a:ext cx="169386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G. P. A. Nobre </a:t>
            </a:r>
            <a:r>
              <a:rPr lang="en-US" sz="1200" b="0" i="1" dirty="0" smtClean="0"/>
              <a:t>et al. </a:t>
            </a:r>
            <a:r>
              <a:rPr lang="en-US" sz="1200" b="0" dirty="0" smtClean="0"/>
              <a:t>Proceedings of the International Nuclear Physics Conference (INPC) 2010, </a:t>
            </a:r>
          </a:p>
          <a:p>
            <a:pPr algn="ctr"/>
            <a:r>
              <a:rPr lang="en-US" sz="1200" dirty="0" smtClean="0"/>
              <a:t>arXiv:1007.5031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Nonelastic</a:t>
            </a:r>
            <a:r>
              <a:rPr lang="en-US" dirty="0" smtClean="0"/>
              <a:t> Cross Sections for Different Reactions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lab</a:t>
            </a:r>
            <a:r>
              <a:rPr lang="en-US" dirty="0" smtClean="0"/>
              <a:t> = 30 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1308455" y="5249446"/>
            <a:ext cx="3804786" cy="1048037"/>
            <a:chOff x="832210" y="5260786"/>
            <a:chExt cx="3804786" cy="1048037"/>
          </a:xfrm>
        </p:grpSpPr>
        <p:grpSp>
          <p:nvGrpSpPr>
            <p:cNvPr id="5" name="Group 19"/>
            <p:cNvGrpSpPr/>
            <p:nvPr/>
          </p:nvGrpSpPr>
          <p:grpSpPr>
            <a:xfrm>
              <a:off x="832210" y="6031824"/>
              <a:ext cx="3804786" cy="276999"/>
              <a:chOff x="4689929" y="2177148"/>
              <a:chExt cx="3804786" cy="276999"/>
            </a:xfrm>
          </p:grpSpPr>
          <p:cxnSp>
            <p:nvCxnSpPr>
              <p:cNvPr id="17" name="Straight Connector 6"/>
              <p:cNvCxnSpPr/>
              <p:nvPr/>
            </p:nvCxnSpPr>
            <p:spPr bwMode="auto">
              <a:xfrm>
                <a:off x="4689929" y="2331357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5152577" y="2177148"/>
                <a:ext cx="33421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+ Transfer with non-</a:t>
                </a:r>
                <a:r>
                  <a:rPr lang="en-US" sz="1200" dirty="0" err="1" smtClean="0"/>
                  <a:t>orthogonality</a:t>
                </a:r>
                <a:endParaRPr lang="en-US" sz="1200" dirty="0"/>
              </a:p>
            </p:txBody>
          </p:sp>
        </p:grpSp>
        <p:grpSp>
          <p:nvGrpSpPr>
            <p:cNvPr id="6" name="Group 18"/>
            <p:cNvGrpSpPr/>
            <p:nvPr/>
          </p:nvGrpSpPr>
          <p:grpSpPr>
            <a:xfrm>
              <a:off x="832211" y="5505677"/>
              <a:ext cx="2509153" cy="276999"/>
              <a:chOff x="4689929" y="2485580"/>
              <a:chExt cx="2509153" cy="276999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4689929" y="2630754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8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5152577" y="2485580"/>
                <a:ext cx="20465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couplings only</a:t>
                </a:r>
                <a:endParaRPr lang="en-US" sz="1200" dirty="0"/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832210" y="5768755"/>
              <a:ext cx="2125579" cy="276999"/>
              <a:chOff x="4689929" y="2748651"/>
              <a:chExt cx="2125579" cy="276999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4689929" y="2893786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52577" y="2748651"/>
                <a:ext cx="16629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+ Transfer</a:t>
                </a:r>
                <a:endParaRPr lang="en-US" sz="1200" dirty="0"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832211" y="5260786"/>
              <a:ext cx="3284827" cy="276999"/>
              <a:chOff x="4689929" y="3020790"/>
              <a:chExt cx="3284827" cy="276999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4689929" y="3165929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5143506" y="3020790"/>
                <a:ext cx="28312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Phenomenological Optical Model</a:t>
                </a:r>
                <a:endParaRPr lang="en-US" sz="1200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5375274" y="5343534"/>
            <a:ext cx="259229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+mn-lt"/>
              </a:rPr>
              <a:t>Inelastic and pick-up channels account for all reaction cross sections</a:t>
            </a:r>
            <a:endParaRPr lang="en-US" sz="1600" b="0" dirty="0">
              <a:latin typeface="+mn-lt"/>
            </a:endParaRPr>
          </a:p>
        </p:txBody>
      </p:sp>
      <p:pic>
        <p:nvPicPr>
          <p:cNvPr id="23" name="Picture 22" descr="fig6lan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0508" y="-1317923"/>
            <a:ext cx="3890167" cy="89636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Experimental Data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620331" y="2197060"/>
            <a:ext cx="2247900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Good description of experimental data!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4311" y="4853616"/>
            <a:ext cx="230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Inelastic convergence when coupling up to all open channels</a:t>
            </a:r>
            <a:endParaRPr lang="en-US" sz="1600" b="0" dirty="0"/>
          </a:p>
        </p:txBody>
      </p:sp>
      <p:pic>
        <p:nvPicPr>
          <p:cNvPr id="9" name="Picture 8" descr="proton.totalreacxsec.Elab.pdf"/>
          <p:cNvPicPr>
            <a:picLocks noChangeAspect="1"/>
          </p:cNvPicPr>
          <p:nvPr/>
        </p:nvPicPr>
        <p:blipFill>
          <a:blip r:embed="rId2"/>
          <a:srcRect l="6337" t="5291" r="14857" b="9127"/>
          <a:stretch>
            <a:fillRect/>
          </a:stretch>
        </p:blipFill>
        <p:spPr>
          <a:xfrm>
            <a:off x="249302" y="1179288"/>
            <a:ext cx="6103192" cy="51216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45154" y="3490669"/>
            <a:ext cx="259229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+mn-lt"/>
              </a:rPr>
              <a:t>Inelastic and pick-up channels account for all reaction cross sections</a:t>
            </a:r>
            <a:endParaRPr lang="en-US" sz="1600" b="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Experimental Data</a:t>
            </a:r>
            <a:endParaRPr lang="en-US" dirty="0"/>
          </a:p>
        </p:txBody>
      </p:sp>
      <p:pic>
        <p:nvPicPr>
          <p:cNvPr id="5" name="Picture 4" descr="fig7b.pdf"/>
          <p:cNvPicPr>
            <a:picLocks noChangeAspect="1"/>
          </p:cNvPicPr>
          <p:nvPr/>
        </p:nvPicPr>
        <p:blipFill>
          <a:blip r:embed="rId2"/>
          <a:srcRect l="-785" t="-1741" r="-988"/>
          <a:stretch>
            <a:fillRect/>
          </a:stretch>
        </p:blipFill>
        <p:spPr>
          <a:xfrm>
            <a:off x="208639" y="1242783"/>
            <a:ext cx="6132286" cy="5007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397" y="2097275"/>
            <a:ext cx="2247900" cy="5857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Good description of experimental data!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7340" y="5029200"/>
            <a:ext cx="2514600" cy="9079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0" dirty="0" smtClean="0"/>
              <a:t>G. P. A. Nobre, F.S. Dietrich, J. E. Escher, I. J. Thompson, M. Dupuis, J. </a:t>
            </a:r>
            <a:r>
              <a:rPr lang="en-US" sz="1050" b="0" dirty="0" err="1" smtClean="0"/>
              <a:t>Terasaki</a:t>
            </a:r>
            <a:r>
              <a:rPr lang="en-US" sz="1050" b="0" dirty="0" smtClean="0"/>
              <a:t> and J. Engel</a:t>
            </a:r>
          </a:p>
          <a:p>
            <a:pPr algn="ctr"/>
            <a:endParaRPr lang="en-US" sz="1050" b="0" dirty="0" smtClean="0"/>
          </a:p>
          <a:p>
            <a:pPr algn="ctr"/>
            <a:r>
              <a:rPr lang="en-US" sz="1100" dirty="0" smtClean="0"/>
              <a:t>Phys. Rev. </a:t>
            </a:r>
            <a:r>
              <a:rPr lang="en-US" sz="1100" dirty="0" err="1" smtClean="0"/>
              <a:t>Lett</a:t>
            </a:r>
            <a:r>
              <a:rPr lang="en-US" sz="1100" dirty="0" smtClean="0"/>
              <a:t>. 105, 202502 (2010)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581400"/>
            <a:ext cx="259229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b="0" dirty="0" smtClean="0">
                <a:latin typeface="+mn-lt"/>
              </a:rPr>
              <a:t>Inelastic and pick-up channels account for all reaction cross sections</a:t>
            </a:r>
            <a:endParaRPr lang="en-US" sz="1600" b="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 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lab</a:t>
            </a:r>
            <a:r>
              <a:rPr lang="en-US" dirty="0" smtClean="0"/>
              <a:t> = 30 </a:t>
            </a:r>
            <a:r>
              <a:rPr lang="en-US" dirty="0" err="1" smtClean="0"/>
              <a:t>MeV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4812406" y="3172596"/>
            <a:ext cx="4136577" cy="1048037"/>
            <a:chOff x="4608286" y="3746546"/>
            <a:chExt cx="4136577" cy="1048037"/>
          </a:xfrm>
        </p:grpSpPr>
        <p:grpSp>
          <p:nvGrpSpPr>
            <p:cNvPr id="5" name="Group 19"/>
            <p:cNvGrpSpPr/>
            <p:nvPr/>
          </p:nvGrpSpPr>
          <p:grpSpPr>
            <a:xfrm>
              <a:off x="4608286" y="4517584"/>
              <a:ext cx="4136574" cy="276999"/>
              <a:chOff x="4689929" y="2177148"/>
              <a:chExt cx="4136574" cy="276999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>
                <a:off x="4689929" y="2331357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152575" y="2177148"/>
                <a:ext cx="36739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+ Transfer with non-</a:t>
                </a:r>
                <a:r>
                  <a:rPr lang="en-US" sz="1200" dirty="0" err="1" smtClean="0"/>
                  <a:t>orthogonality</a:t>
                </a:r>
                <a:endParaRPr lang="en-US" sz="1200" dirty="0"/>
              </a:p>
            </p:txBody>
          </p:sp>
        </p:grpSp>
        <p:grpSp>
          <p:nvGrpSpPr>
            <p:cNvPr id="6" name="Group 18"/>
            <p:cNvGrpSpPr/>
            <p:nvPr/>
          </p:nvGrpSpPr>
          <p:grpSpPr>
            <a:xfrm>
              <a:off x="4608287" y="3991437"/>
              <a:ext cx="4136576" cy="276999"/>
              <a:chOff x="4689929" y="2485580"/>
              <a:chExt cx="4136576" cy="276999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4689929" y="2630754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8000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5152577" y="2485580"/>
                <a:ext cx="36739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couplings only</a:t>
                </a:r>
                <a:endParaRPr lang="en-US" sz="1200" dirty="0"/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4608286" y="4254515"/>
              <a:ext cx="4136576" cy="276999"/>
              <a:chOff x="4689929" y="2748651"/>
              <a:chExt cx="4136576" cy="276999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4689929" y="2893786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5152577" y="2748651"/>
                <a:ext cx="36739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Inelastic + Transfer</a:t>
                </a:r>
                <a:endParaRPr lang="en-US" sz="1200" dirty="0"/>
              </a:p>
            </p:txBody>
          </p:sp>
        </p:grpSp>
        <p:grpSp>
          <p:nvGrpSpPr>
            <p:cNvPr id="12" name="Group 16"/>
            <p:cNvGrpSpPr/>
            <p:nvPr/>
          </p:nvGrpSpPr>
          <p:grpSpPr>
            <a:xfrm>
              <a:off x="4608287" y="3746546"/>
              <a:ext cx="4127505" cy="276999"/>
              <a:chOff x="4689929" y="3020790"/>
              <a:chExt cx="4127505" cy="276999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4689929" y="3165929"/>
                <a:ext cx="408214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5143506" y="3020790"/>
                <a:ext cx="36739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Phenomenological Optical Model</a:t>
                </a:r>
                <a:endParaRPr lang="en-US" sz="1200" dirty="0"/>
              </a:p>
            </p:txBody>
          </p:sp>
        </p:grpSp>
      </p:grpSp>
      <p:grpSp>
        <p:nvGrpSpPr>
          <p:cNvPr id="17" name="Group 27"/>
          <p:cNvGrpSpPr/>
          <p:nvPr/>
        </p:nvGrpSpPr>
        <p:grpSpPr>
          <a:xfrm>
            <a:off x="5393992" y="1696357"/>
            <a:ext cx="2716478" cy="997858"/>
            <a:chOff x="5175662" y="1696357"/>
            <a:chExt cx="2716478" cy="997858"/>
          </a:xfrm>
        </p:grpSpPr>
        <p:grpSp>
          <p:nvGrpSpPr>
            <p:cNvPr id="18" name="Group 26"/>
            <p:cNvGrpSpPr/>
            <p:nvPr/>
          </p:nvGrpSpPr>
          <p:grpSpPr>
            <a:xfrm>
              <a:off x="5175662" y="1696357"/>
              <a:ext cx="2603500" cy="997858"/>
              <a:chOff x="5175662" y="1696357"/>
              <a:chExt cx="2603500" cy="997858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5175662" y="1696357"/>
                <a:ext cx="2603500" cy="997858"/>
              </a:xfrm>
              <a:prstGeom prst="roundRect">
                <a:avLst/>
              </a:prstGeom>
              <a:solidFill>
                <a:srgbClr val="FCFF68">
                  <a:alpha val="8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05291" y="1814293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sng" dirty="0" smtClean="0"/>
                  <a:t>Targets</a:t>
                </a:r>
                <a:endParaRPr lang="en-US" sz="1600" b="0" u="sng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288641" y="2231584"/>
              <a:ext cx="2603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40</a:t>
              </a:r>
              <a:r>
                <a:rPr lang="en-US" sz="1400" dirty="0" smtClean="0"/>
                <a:t>Ca, </a:t>
              </a:r>
              <a:r>
                <a:rPr lang="en-US" sz="1400" baseline="30000" dirty="0" smtClean="0"/>
                <a:t>48</a:t>
              </a:r>
              <a:r>
                <a:rPr lang="en-US" sz="1400" dirty="0" smtClean="0"/>
                <a:t>Ca, </a:t>
              </a:r>
              <a:r>
                <a:rPr lang="en-US" sz="1400" baseline="30000" dirty="0" smtClean="0"/>
                <a:t>58</a:t>
              </a:r>
              <a:r>
                <a:rPr lang="en-US" sz="1400" dirty="0" smtClean="0"/>
                <a:t>Ni, </a:t>
              </a:r>
              <a:r>
                <a:rPr lang="en-US" sz="1400" baseline="30000" dirty="0" smtClean="0"/>
                <a:t>90</a:t>
              </a:r>
              <a:r>
                <a:rPr lang="en-US" sz="1400" dirty="0" smtClean="0"/>
                <a:t>Zr, </a:t>
              </a:r>
              <a:r>
                <a:rPr lang="en-US" sz="1400" baseline="30000" dirty="0" smtClean="0"/>
                <a:t>144</a:t>
              </a:r>
              <a:r>
                <a:rPr lang="en-US" sz="1400" dirty="0" smtClean="0"/>
                <a:t>Sm</a:t>
              </a:r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31365" y="4394069"/>
            <a:ext cx="366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With all couplings, calculations agree with experimental data</a:t>
            </a:r>
            <a:endParaRPr lang="en-US" sz="2000" b="0" dirty="0"/>
          </a:p>
        </p:txBody>
      </p:sp>
      <p:pic>
        <p:nvPicPr>
          <p:cNvPr id="29" name="Picture 28" descr="fig4.pdf"/>
          <p:cNvPicPr>
            <a:picLocks noChangeAspect="1"/>
          </p:cNvPicPr>
          <p:nvPr/>
        </p:nvPicPr>
        <p:blipFill>
          <a:blip r:embed="rId2"/>
          <a:srcRect l="466" t="8237" r="8541" b="5173"/>
          <a:stretch>
            <a:fillRect/>
          </a:stretch>
        </p:blipFill>
        <p:spPr>
          <a:xfrm>
            <a:off x="211873" y="1190724"/>
            <a:ext cx="4051830" cy="49897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166592" y="5403427"/>
            <a:ext cx="3031974" cy="761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0" dirty="0" smtClean="0"/>
              <a:t>G. P. A. Nobre, F.S. Dietrich, J. E. Escher, I. J. Thompson, M. Dupuis, J. </a:t>
            </a:r>
            <a:r>
              <a:rPr lang="en-US" sz="1050" b="0" dirty="0" err="1" smtClean="0"/>
              <a:t>Terasaki</a:t>
            </a:r>
            <a:r>
              <a:rPr lang="en-US" sz="1050" b="0" dirty="0" smtClean="0"/>
              <a:t> and J. Engel</a:t>
            </a:r>
          </a:p>
          <a:p>
            <a:pPr algn="ctr"/>
            <a:endParaRPr lang="en-US" sz="1050" b="0" dirty="0" smtClean="0"/>
          </a:p>
          <a:p>
            <a:pPr algn="ctr"/>
            <a:r>
              <a:rPr lang="en-US" sz="1200" dirty="0" smtClean="0"/>
              <a:t>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105, 202502 (2010)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Angular Distributions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648" y="1174336"/>
            <a:ext cx="63227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algn="just"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Provide complementary information on reaction mechanisms</a:t>
            </a:r>
          </a:p>
          <a:p>
            <a:pPr marL="115888" indent="-115888" algn="just"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Are sensitive to the effective interaction used</a:t>
            </a:r>
            <a:endParaRPr lang="en-US" sz="1600" b="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906" y="5095480"/>
            <a:ext cx="446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latin typeface="+mn-lt"/>
              </a:rPr>
              <a:t>Density-dependent effective interaction</a:t>
            </a:r>
            <a:r>
              <a:rPr lang="en-US" sz="1800" b="0" dirty="0" smtClean="0">
                <a:latin typeface="+mn-lt"/>
              </a:rPr>
              <a:t>:</a:t>
            </a:r>
          </a:p>
          <a:p>
            <a:pPr algn="just"/>
            <a:endParaRPr lang="en-US" sz="600" b="0" dirty="0" smtClean="0">
              <a:latin typeface="+mn-lt"/>
            </a:endParaRPr>
          </a:p>
          <a:p>
            <a:pPr marL="115888" indent="-115888" algn="just">
              <a:buFont typeface="Arial"/>
              <a:buChar char="•"/>
            </a:pPr>
            <a:r>
              <a:rPr lang="en-US" sz="1200" b="0" dirty="0" smtClean="0">
                <a:latin typeface="+mn-lt"/>
              </a:rPr>
              <a:t>Resulting coupling potentials improve large-angle behavior, still need improvements for small angles.</a:t>
            </a:r>
          </a:p>
          <a:p>
            <a:pPr marL="115888" indent="-115888" algn="just">
              <a:buFont typeface="Arial"/>
              <a:buChar char="•"/>
            </a:pPr>
            <a:r>
              <a:rPr lang="en-US" sz="1200" b="0" dirty="0" smtClean="0">
                <a:latin typeface="+mn-lt"/>
              </a:rPr>
              <a:t>Work in progress to treat and then test UNEDF </a:t>
            </a:r>
            <a:r>
              <a:rPr lang="en-US" sz="1200" b="0" dirty="0" err="1" smtClean="0">
                <a:latin typeface="+mn-lt"/>
              </a:rPr>
              <a:t>Skyrme</a:t>
            </a:r>
            <a:r>
              <a:rPr lang="en-US" sz="1200" b="0" dirty="0" smtClean="0">
                <a:latin typeface="+mn-lt"/>
              </a:rPr>
              <a:t> </a:t>
            </a:r>
            <a:r>
              <a:rPr lang="en-US" sz="1200" b="0" dirty="0" err="1" smtClean="0">
                <a:latin typeface="+mn-lt"/>
              </a:rPr>
              <a:t>functionals</a:t>
            </a:r>
            <a:r>
              <a:rPr lang="en-US" sz="1200" b="0" dirty="0" smtClean="0">
                <a:latin typeface="+mn-lt"/>
              </a:rPr>
              <a:t>.</a:t>
            </a:r>
            <a:endParaRPr lang="en-US" b="0" dirty="0" smtClean="0">
              <a:latin typeface="+mn-lt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93550" y="5144551"/>
            <a:ext cx="3382818" cy="1015663"/>
            <a:chOff x="854364" y="4843321"/>
            <a:chExt cx="3302000" cy="1067543"/>
          </a:xfrm>
        </p:grpSpPr>
        <p:sp>
          <p:nvSpPr>
            <p:cNvPr id="9" name="TextBox 8"/>
            <p:cNvSpPr txBox="1"/>
            <p:nvPr/>
          </p:nvSpPr>
          <p:spPr>
            <a:xfrm>
              <a:off x="854364" y="4843321"/>
              <a:ext cx="3302000" cy="106754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Our approach predicts a variety of reaction observables.</a:t>
              </a:r>
            </a:p>
            <a:p>
              <a:pPr algn="ctr"/>
              <a:r>
                <a:rPr lang="en-US" sz="1200" dirty="0" smtClean="0"/>
                <a:t> 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/>
                <a:t>Data provide constraints on the ingredients.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5400000">
              <a:off x="2316945" y="5450072"/>
              <a:ext cx="296691" cy="4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14" name="TextBox 13"/>
          <p:cNvSpPr txBox="1"/>
          <p:nvPr/>
        </p:nvSpPr>
        <p:spPr>
          <a:xfrm>
            <a:off x="6553200" y="1219200"/>
            <a:ext cx="229754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0" dirty="0" smtClean="0"/>
              <a:t>Results will be shown in paper being prepared for submission to </a:t>
            </a:r>
            <a:r>
              <a:rPr lang="en-US" sz="1000" dirty="0" smtClean="0"/>
              <a:t>PRC</a:t>
            </a:r>
            <a:endParaRPr lang="en-US" sz="1000" dirty="0"/>
          </a:p>
        </p:txBody>
      </p:sp>
      <p:pic>
        <p:nvPicPr>
          <p:cNvPr id="15" name="Content Placeholder 4" descr="angdist-pZr90-Elab40.pdf"/>
          <p:cNvPicPr>
            <a:picLocks noGrp="1" noChangeAspect="1"/>
          </p:cNvPicPr>
          <p:nvPr>
            <p:ph idx="1"/>
          </p:nvPr>
        </p:nvPicPr>
        <p:blipFill>
          <a:blip r:embed="rId2"/>
          <a:srcRect l="-686" t="260" r="-213" b="185"/>
          <a:stretch>
            <a:fillRect/>
          </a:stretch>
        </p:blipFill>
        <p:spPr>
          <a:xfrm>
            <a:off x="430908" y="1684746"/>
            <a:ext cx="4120993" cy="3452375"/>
          </a:xfrm>
        </p:spPr>
      </p:pic>
      <p:pic>
        <p:nvPicPr>
          <p:cNvPr id="18" name="Picture 17" descr="angdist-pZr90.pdf"/>
          <p:cNvPicPr>
            <a:picLocks noChangeAspect="1"/>
          </p:cNvPicPr>
          <p:nvPr/>
        </p:nvPicPr>
        <p:blipFill>
          <a:blip r:embed="rId3"/>
          <a:srcRect l="4711"/>
          <a:stretch>
            <a:fillRect/>
          </a:stretch>
        </p:blipFill>
        <p:spPr>
          <a:xfrm>
            <a:off x="4569886" y="1677557"/>
            <a:ext cx="3968863" cy="34709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 Year-5-End Deliverables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 smtClean="0"/>
              <a:t>Investigate reactions in light nuclei using NCSM with RGM. Some of: </a:t>
            </a:r>
          </a:p>
          <a:p>
            <a:pPr lvl="1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Benchmark n-</a:t>
            </a:r>
            <a:r>
              <a:rPr lang="en-US" sz="1600" baseline="300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He, and n-</a:t>
            </a:r>
            <a:r>
              <a:rPr lang="en-US" sz="1600" baseline="300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Li scattering.</a:t>
            </a:r>
          </a:p>
          <a:p>
            <a:pPr lvl="1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Investigate </a:t>
            </a:r>
            <a:r>
              <a:rPr lang="en-US" sz="1600" baseline="30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H+</a:t>
            </a:r>
            <a:r>
              <a:rPr lang="en-US" sz="1600" baseline="300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He scattering and capture reactions. </a:t>
            </a:r>
          </a:p>
          <a:p>
            <a:pPr lvl="1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Use two-, three-, and four-body transition densities for A=3,4 nuclei.</a:t>
            </a:r>
          </a:p>
          <a:p>
            <a:pPr lvl="1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Development of three-body transition density calculation for A&gt;4.</a:t>
            </a:r>
          </a:p>
          <a:p>
            <a:pPr>
              <a:buNone/>
            </a:pPr>
            <a:r>
              <a:rPr lang="en-US" sz="1600" b="1" dirty="0" smtClean="0"/>
              <a:t>LLNL nucleon-nucleus calculations:</a:t>
            </a:r>
          </a:p>
          <a:p>
            <a:pPr lvl="0"/>
            <a:r>
              <a:rPr lang="en-US" sz="1600" dirty="0" smtClean="0"/>
              <a:t>Determine deuteron optical potentials, including deuteron breakup</a:t>
            </a:r>
          </a:p>
          <a:p>
            <a:pPr lvl="0"/>
            <a:r>
              <a:rPr lang="en-US" sz="1600" dirty="0" smtClean="0"/>
              <a:t>Folding of density-dependent, spin-orbit and charge-exchange forces</a:t>
            </a:r>
          </a:p>
          <a:p>
            <a:pPr lvl="0"/>
            <a:r>
              <a:rPr lang="en-US" sz="1600" dirty="0" smtClean="0"/>
              <a:t>Effects of </a:t>
            </a:r>
            <a:r>
              <a:rPr lang="en-US" sz="1600" dirty="0" err="1" smtClean="0"/>
              <a:t>Skyrmian</a:t>
            </a:r>
            <a:r>
              <a:rPr lang="en-US" sz="1600" dirty="0" smtClean="0"/>
              <a:t> effective masses in scattering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u="sng" dirty="0" smtClean="0"/>
              <a:t>UNC collaboration</a:t>
            </a:r>
            <a:r>
              <a:rPr lang="en-US" sz="1600" dirty="0" smtClean="0"/>
              <a:t>: generate &amp; compare deformed-QRPA transition densities (?)</a:t>
            </a:r>
          </a:p>
          <a:p>
            <a:pPr lvl="0"/>
            <a:r>
              <a:rPr lang="en-US" sz="1600" u="sng" dirty="0" smtClean="0"/>
              <a:t>Support MSU student</a:t>
            </a:r>
            <a:r>
              <a:rPr lang="en-US" sz="1600" dirty="0" smtClean="0"/>
              <a:t> on optical-potential L-dependences &amp; non-localities in direct reaction calculations.</a:t>
            </a:r>
          </a:p>
          <a:p>
            <a:pPr lvl="0">
              <a:buNone/>
            </a:pPr>
            <a:r>
              <a:rPr lang="en-US" sz="1600" b="1" dirty="0" err="1" smtClean="0"/>
              <a:t>Arbanas</a:t>
            </a:r>
            <a:r>
              <a:rPr lang="en-US" sz="1600" b="1" dirty="0" smtClean="0"/>
              <a:t>:</a:t>
            </a:r>
          </a:p>
          <a:p>
            <a:pPr lvl="0"/>
            <a:r>
              <a:rPr lang="en-US" sz="1600" dirty="0" smtClean="0"/>
              <a:t>Examine energy-dependence of </a:t>
            </a:r>
            <a:r>
              <a:rPr lang="en-US" sz="1600" dirty="0" err="1" smtClean="0"/>
              <a:t>eigensolutions</a:t>
            </a:r>
            <a:r>
              <a:rPr lang="en-US" sz="1600" dirty="0" smtClean="0"/>
              <a:t> in the expansion for the KKM theory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the UNEDF Strategy</a:t>
            </a:r>
            <a:endParaRPr lang="en-US" dirty="0"/>
          </a:p>
        </p:txBody>
      </p:sp>
      <p:pic>
        <p:nvPicPr>
          <p:cNvPr id="4" name="Content Placeholder 3" descr="UNEDF-strategy-rea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551" r="-9551"/>
          <a:stretch>
            <a:fillRect/>
          </a:stretch>
        </p:blipFill>
        <p:spPr>
          <a:xfrm>
            <a:off x="-609600" y="1524000"/>
            <a:ext cx="8077200" cy="4724400"/>
          </a:xfrm>
        </p:spPr>
      </p:pic>
      <p:sp>
        <p:nvSpPr>
          <p:cNvPr id="5" name="TextBox 4"/>
          <p:cNvSpPr txBox="1"/>
          <p:nvPr/>
        </p:nvSpPr>
        <p:spPr>
          <a:xfrm>
            <a:off x="1371600" y="2743200"/>
            <a:ext cx="1025742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Excited</a:t>
            </a:r>
          </a:p>
          <a:p>
            <a:pPr algn="l"/>
            <a:r>
              <a:rPr lang="en-US" sz="2000" dirty="0" smtClean="0"/>
              <a:t>States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447800"/>
            <a:ext cx="1382284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Effective</a:t>
            </a:r>
          </a:p>
          <a:p>
            <a:pPr algn="l"/>
            <a:r>
              <a:rPr lang="en-US" sz="2000" dirty="0" smtClean="0"/>
              <a:t>Interaction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143000"/>
            <a:ext cx="1040144" cy="707886"/>
          </a:xfrm>
          <a:prstGeom prst="rect">
            <a:avLst/>
          </a:prstGeom>
          <a:solidFill>
            <a:srgbClr val="FFC70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Ground</a:t>
            </a:r>
          </a:p>
          <a:p>
            <a:pPr algn="l"/>
            <a:r>
              <a:rPr lang="en-US" sz="2000" dirty="0" smtClean="0"/>
              <a:t>State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1: UNEDF project: </a:t>
            </a:r>
            <a:r>
              <a:rPr lang="en-US" sz="2400" dirty="0" smtClean="0"/>
              <a:t>a national 5-year </a:t>
            </a:r>
            <a:r>
              <a:rPr lang="en-US" sz="2400" dirty="0" err="1" smtClean="0"/>
              <a:t>SciDAC</a:t>
            </a:r>
            <a:r>
              <a:rPr lang="en-US" sz="2400" dirty="0" smtClean="0"/>
              <a:t> collaboration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3213" y="1143000"/>
            <a:ext cx="8612187" cy="5465763"/>
            <a:chOff x="303213" y="381000"/>
            <a:chExt cx="8612187" cy="546576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04800" y="381000"/>
              <a:ext cx="806450" cy="45719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200" dirty="0"/>
                <a:t>Target</a:t>
              </a:r>
            </a:p>
            <a:p>
              <a:pPr algn="ctr" eaLnBrk="1" hangingPunct="1"/>
              <a:r>
                <a:rPr lang="en-US" sz="1200" dirty="0"/>
                <a:t>A = (N,Z)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03213" y="1027113"/>
              <a:ext cx="992187" cy="45719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E70000"/>
                  </a:solidFill>
                </a:rPr>
                <a:t>UNEDF:</a:t>
              </a:r>
            </a:p>
            <a:p>
              <a:pPr eaLnBrk="1" hangingPunct="1"/>
              <a:r>
                <a:rPr lang="en-US" sz="1200">
                  <a:solidFill>
                    <a:srgbClr val="E70000"/>
                  </a:solidFill>
                </a:rPr>
                <a:t>V</a:t>
              </a:r>
              <a:r>
                <a:rPr lang="en-US" sz="1200" baseline="-25000">
                  <a:solidFill>
                    <a:srgbClr val="E70000"/>
                  </a:solidFill>
                </a:rPr>
                <a:t>NN</a:t>
              </a:r>
              <a:r>
                <a:rPr lang="en-US" sz="1200">
                  <a:solidFill>
                    <a:srgbClr val="E70000"/>
                  </a:solidFill>
                </a:rPr>
                <a:t>, V</a:t>
              </a:r>
              <a:r>
                <a:rPr lang="en-US" sz="1200" baseline="-25000">
                  <a:solidFill>
                    <a:srgbClr val="E70000"/>
                  </a:solidFill>
                </a:rPr>
                <a:t>NNN</a:t>
              </a:r>
              <a:r>
                <a:rPr lang="en-US" sz="1200">
                  <a:solidFill>
                    <a:srgbClr val="E70000"/>
                  </a:solidFill>
                </a:rPr>
                <a:t>…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4800" y="1600200"/>
              <a:ext cx="844550" cy="45719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E70000"/>
                  </a:solidFill>
                </a:rPr>
                <a:t>V</a:t>
              </a:r>
              <a:r>
                <a:rPr lang="en-US" sz="1200" baseline="-25000">
                  <a:solidFill>
                    <a:srgbClr val="E70000"/>
                  </a:solidFill>
                </a:rPr>
                <a:t>eff </a:t>
              </a:r>
              <a:r>
                <a:rPr lang="en-US" sz="1200">
                  <a:solidFill>
                    <a:srgbClr val="E70000"/>
                  </a:solidFill>
                </a:rPr>
                <a:t>for</a:t>
              </a:r>
            </a:p>
            <a:p>
              <a:pPr eaLnBrk="1" hangingPunct="1"/>
              <a:r>
                <a:rPr lang="en-US" sz="1200">
                  <a:solidFill>
                    <a:srgbClr val="E70000"/>
                  </a:solidFill>
                </a:rPr>
                <a:t>scattering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27213" y="814388"/>
              <a:ext cx="1646237" cy="70961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E7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/>
                <a:t>Structure Models</a:t>
              </a:r>
              <a:r>
                <a:rPr lang="en-US" sz="1400"/>
                <a:t/>
              </a:r>
              <a:br>
                <a:rPr lang="en-US" sz="1400"/>
              </a:br>
              <a:r>
                <a:rPr lang="en-US" sz="1400"/>
                <a:t>Methods: </a:t>
              </a:r>
              <a:r>
                <a:rPr lang="en-US" sz="1200"/>
                <a:t>HF, DFT, </a:t>
              </a:r>
            </a:p>
            <a:p>
              <a:pPr algn="ctr" eaLnBrk="1" hangingPunct="1"/>
              <a:r>
                <a:rPr lang="en-US" sz="1200"/>
                <a:t>RPA, CI, CC, …</a:t>
              </a:r>
              <a:endParaRPr lang="en-US" sz="1200" i="1"/>
            </a:p>
          </p:txBody>
        </p:sp>
        <p:cxnSp>
          <p:nvCxnSpPr>
            <p:cNvPr id="9" name="AutoShape 7"/>
            <p:cNvCxnSpPr>
              <a:cxnSpLocks noChangeShapeType="1"/>
              <a:stCxn id="5" idx="3"/>
              <a:endCxn id="8" idx="1"/>
            </p:cNvCxnSpPr>
            <p:nvPr/>
          </p:nvCxnSpPr>
          <p:spPr bwMode="auto">
            <a:xfrm>
              <a:off x="1111250" y="609600"/>
              <a:ext cx="715963" cy="560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8"/>
            <p:cNvCxnSpPr>
              <a:cxnSpLocks noChangeShapeType="1"/>
              <a:stCxn id="6" idx="3"/>
              <a:endCxn id="8" idx="1"/>
            </p:cNvCxnSpPr>
            <p:nvPr/>
          </p:nvCxnSpPr>
          <p:spPr bwMode="auto">
            <a:xfrm flipV="1">
              <a:off x="1295400" y="1169988"/>
              <a:ext cx="531813" cy="85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76800" y="838199"/>
              <a:ext cx="1671389" cy="6463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 dirty="0" smtClean="0"/>
                <a:t>Transition</a:t>
              </a:r>
            </a:p>
            <a:p>
              <a:pPr algn="ctr" eaLnBrk="1" hangingPunct="1"/>
              <a:r>
                <a:rPr lang="en-US" sz="1800" b="1" dirty="0" smtClean="0"/>
                <a:t>Density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Nobre</a:t>
              </a:r>
              <a:r>
                <a:rPr lang="en-US" sz="1400" dirty="0" smtClean="0"/>
                <a:t>]</a:t>
              </a:r>
              <a:endParaRPr lang="en-US" sz="160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505200" y="533399"/>
              <a:ext cx="1370013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200" dirty="0">
                  <a:solidFill>
                    <a:srgbClr val="561BFF"/>
                  </a:solidFill>
                </a:rPr>
                <a:t>Ground state </a:t>
              </a:r>
              <a:br>
                <a:rPr lang="en-US" sz="1200" dirty="0">
                  <a:solidFill>
                    <a:srgbClr val="561BFF"/>
                  </a:solidFill>
                </a:rPr>
              </a:br>
              <a:r>
                <a:rPr lang="en-US" sz="1200" dirty="0">
                  <a:solidFill>
                    <a:srgbClr val="561BFF"/>
                  </a:solidFill>
                </a:rPr>
                <a:t>Excited states </a:t>
              </a:r>
              <a:br>
                <a:rPr lang="en-US" sz="1200" dirty="0">
                  <a:solidFill>
                    <a:srgbClr val="561BFF"/>
                  </a:solidFill>
                </a:rPr>
              </a:br>
              <a:r>
                <a:rPr lang="en-US" sz="1200" dirty="0">
                  <a:solidFill>
                    <a:srgbClr val="561BFF"/>
                  </a:solidFill>
                </a:rPr>
                <a:t>Continuum states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105400" y="1899048"/>
              <a:ext cx="1600200" cy="58477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 dirty="0"/>
                <a:t>Folding</a:t>
              </a:r>
              <a:endParaRPr lang="en-US" sz="1800" b="1" dirty="0" smtClean="0"/>
            </a:p>
            <a:p>
              <a:pPr algn="ctr" eaLnBrk="1" hangingPunct="1"/>
              <a:r>
                <a:rPr lang="en-US" sz="1400" dirty="0" smtClean="0"/>
                <a:t>[Escher, </a:t>
              </a:r>
              <a:r>
                <a:rPr lang="en-US" sz="1400" dirty="0" err="1" smtClean="0"/>
                <a:t>Nobre</a:t>
              </a:r>
              <a:r>
                <a:rPr lang="en-US" sz="1400" dirty="0" smtClean="0"/>
                <a:t>]</a:t>
              </a:r>
              <a:endParaRPr lang="en-US" sz="1400" dirty="0"/>
            </a:p>
          </p:txBody>
        </p:sp>
        <p:cxnSp>
          <p:nvCxnSpPr>
            <p:cNvPr id="14" name="AutoShape 12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 flipV="1">
              <a:off x="3473450" y="1161366"/>
              <a:ext cx="1403350" cy="78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114800" y="1524000"/>
              <a:ext cx="15224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sym typeface="Symbol" charset="2"/>
                </a:rPr>
                <a:t>Transition Densities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080250" y="838199"/>
              <a:ext cx="168996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200" b="1" dirty="0"/>
                <a:t>KEY:</a:t>
              </a:r>
            </a:p>
            <a:p>
              <a:pPr algn="ctr" eaLnBrk="1" hangingPunct="1"/>
              <a:r>
                <a:rPr lang="en-US" sz="1200" dirty="0">
                  <a:solidFill>
                    <a:srgbClr val="E70000"/>
                  </a:solidFill>
                </a:rPr>
                <a:t>UNEDF </a:t>
              </a:r>
              <a:r>
                <a:rPr lang="en-US" sz="1200" dirty="0" err="1">
                  <a:solidFill>
                    <a:srgbClr val="E70000"/>
                  </a:solidFill>
                </a:rPr>
                <a:t>Ab</a:t>
              </a:r>
              <a:r>
                <a:rPr lang="en-US" sz="1200" dirty="0">
                  <a:solidFill>
                    <a:srgbClr val="E70000"/>
                  </a:solidFill>
                </a:rPr>
                <a:t>-initio Input</a:t>
              </a:r>
            </a:p>
            <a:p>
              <a:pPr algn="ctr" eaLnBrk="1" hangingPunct="1"/>
              <a:r>
                <a:rPr lang="en-US" sz="1200" dirty="0"/>
                <a:t>User Inputs/Outputs</a:t>
              </a:r>
            </a:p>
            <a:p>
              <a:pPr algn="ctr" eaLnBrk="1" hangingPunct="1"/>
              <a:r>
                <a:rPr lang="en-US" sz="1200" dirty="0">
                  <a:solidFill>
                    <a:srgbClr val="0000FF"/>
                  </a:solidFill>
                </a:rPr>
                <a:t>Exchanged Data</a:t>
              </a:r>
              <a:endParaRPr lang="en-US" sz="1200" dirty="0" smtClean="0">
                <a:solidFill>
                  <a:srgbClr val="0000FF"/>
                </a:solidFill>
              </a:endParaRPr>
            </a:p>
            <a:p>
              <a:pPr algn="ctr" eaLnBrk="1" hangingPunct="1"/>
              <a:r>
                <a:rPr lang="en-US" sz="1200" b="1" dirty="0" smtClean="0">
                  <a:solidFill>
                    <a:schemeClr val="accent2"/>
                  </a:solidFill>
                </a:rPr>
                <a:t>Related </a:t>
              </a:r>
              <a:r>
                <a:rPr lang="en-US" sz="1200" b="1" dirty="0">
                  <a:solidFill>
                    <a:schemeClr val="accent2"/>
                  </a:solidFill>
                </a:rPr>
                <a:t>research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04800" y="2133600"/>
              <a:ext cx="946150" cy="36671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/>
                <a:t>E</a:t>
              </a:r>
              <a:r>
                <a:rPr lang="en-US" sz="1800" baseline="-25000"/>
                <a:t>projectile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725988" y="2590800"/>
              <a:ext cx="1565274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200">
                  <a:solidFill>
                    <a:srgbClr val="561BFF"/>
                  </a:solidFill>
                </a:rPr>
                <a:t>Transition Potentials</a:t>
              </a:r>
              <a:endParaRPr lang="en-US" sz="1200">
                <a:solidFill>
                  <a:srgbClr val="561BFF"/>
                </a:solidFill>
                <a:sym typeface="Symbol" charset="2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5719293" y="2895600"/>
              <a:ext cx="2000543" cy="86177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 dirty="0"/>
                <a:t>Coupled</a:t>
              </a:r>
              <a:r>
                <a:rPr lang="en-US" sz="1800" b="1" dirty="0" smtClean="0"/>
                <a:t> </a:t>
              </a:r>
            </a:p>
            <a:p>
              <a:pPr algn="ctr" eaLnBrk="1" hangingPunct="1"/>
              <a:r>
                <a:rPr lang="en-US" sz="1800" b="1" dirty="0" smtClean="0"/>
                <a:t>Channels</a:t>
              </a:r>
              <a:br>
                <a:rPr lang="en-US" sz="1800" b="1" dirty="0" smtClean="0"/>
              </a:br>
              <a:r>
                <a:rPr lang="en-US" sz="1400" dirty="0" smtClean="0"/>
                <a:t>[Thompson, Summers]</a:t>
              </a:r>
              <a:endParaRPr lang="en-US" sz="1600" dirty="0"/>
            </a:p>
          </p:txBody>
        </p:sp>
        <p:cxnSp>
          <p:nvCxnSpPr>
            <p:cNvPr id="20" name="AutoShape 20"/>
            <p:cNvCxnSpPr>
              <a:cxnSpLocks noChangeShapeType="1"/>
              <a:stCxn id="13" idx="2"/>
              <a:endCxn id="19" idx="0"/>
            </p:cNvCxnSpPr>
            <p:nvPr/>
          </p:nvCxnSpPr>
          <p:spPr bwMode="auto">
            <a:xfrm rot="16200000" flipH="1">
              <a:off x="6106644" y="2282679"/>
              <a:ext cx="411776" cy="8140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724400" y="5257800"/>
              <a:ext cx="2514600" cy="58896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1" smtClean="0"/>
                <a:t>Optical Potentials</a:t>
              </a:r>
              <a:endParaRPr lang="en-US" sz="1800" b="1" baseline="-25000" smtClean="0"/>
            </a:p>
            <a:p>
              <a:pPr algn="ctr" eaLnBrk="1" hangingPunct="1"/>
              <a:r>
                <a:rPr lang="en-US" sz="1400" dirty="0" smtClean="0"/>
                <a:t>[</a:t>
              </a:r>
              <a:r>
                <a:rPr lang="en-US" sz="1400" dirty="0" err="1" smtClean="0"/>
                <a:t>Arbanas</a:t>
              </a:r>
              <a:r>
                <a:rPr lang="en-US" sz="1400" dirty="0" smtClean="0"/>
                <a:t>]</a:t>
              </a:r>
              <a:endParaRPr lang="en-US" sz="1200" dirty="0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81000" y="4335462"/>
              <a:ext cx="1320800" cy="5175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dirty="0" err="1">
                  <a:sym typeface="Symbol" charset="2"/>
                </a:rPr>
                <a:t>Preequilibrium</a:t>
              </a:r>
              <a:endParaRPr lang="en-US" sz="1400" dirty="0">
                <a:sym typeface="Symbol" charset="2"/>
              </a:endParaRPr>
            </a:p>
            <a:p>
              <a:pPr algn="ctr" eaLnBrk="1" hangingPunct="1"/>
              <a:r>
                <a:rPr lang="en-US" sz="1400" dirty="0">
                  <a:sym typeface="Symbol" charset="2"/>
                </a:rPr>
                <a:t>emission</a:t>
              </a:r>
              <a:endParaRPr lang="en-US" sz="1200" dirty="0">
                <a:sym typeface="Symbol" charset="2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925429" cy="70788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000" b="1" dirty="0">
                  <a:solidFill>
                    <a:srgbClr val="000000"/>
                  </a:solidFill>
                </a:rPr>
                <a:t>Partial</a:t>
              </a:r>
            </a:p>
            <a:p>
              <a:pPr algn="ctr" eaLnBrk="1" hangingPunct="1"/>
              <a:r>
                <a:rPr lang="en-US" sz="1000" b="1" dirty="0">
                  <a:solidFill>
                    <a:srgbClr val="000000"/>
                  </a:solidFill>
                </a:rPr>
                <a:t>Fusion</a:t>
              </a:r>
            </a:p>
            <a:p>
              <a:pPr algn="ctr" eaLnBrk="1" hangingPunct="1"/>
              <a:r>
                <a:rPr lang="en-US" sz="1000" b="1" dirty="0" smtClean="0">
                  <a:solidFill>
                    <a:srgbClr val="000000"/>
                  </a:solidFill>
                </a:rPr>
                <a:t>Theory</a:t>
              </a:r>
            </a:p>
            <a:p>
              <a:pPr algn="ctr" eaLnBrk="1" hangingPunct="1"/>
              <a:r>
                <a:rPr lang="en-US" sz="1000" b="1" dirty="0" smtClean="0">
                  <a:solidFill>
                    <a:srgbClr val="000000"/>
                  </a:solidFill>
                  <a:sym typeface="Symbol" charset="2"/>
                </a:rPr>
                <a:t>[Thompson]</a:t>
              </a:r>
              <a:endParaRPr lang="en-US" sz="900" dirty="0">
                <a:solidFill>
                  <a:srgbClr val="000000"/>
                </a:solidFill>
                <a:sym typeface="Symbol" charset="2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906588" y="2971800"/>
              <a:ext cx="990175" cy="70788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000" b="1" dirty="0"/>
                <a:t>Hauser-</a:t>
              </a:r>
            </a:p>
            <a:p>
              <a:pPr algn="ctr" eaLnBrk="1" hangingPunct="1"/>
              <a:r>
                <a:rPr lang="en-US" sz="1000" b="1" dirty="0" err="1"/>
                <a:t>Feshbach</a:t>
              </a:r>
              <a:endParaRPr lang="en-US" sz="1000" b="1" dirty="0"/>
            </a:p>
            <a:p>
              <a:pPr algn="ctr" eaLnBrk="1" hangingPunct="1"/>
              <a:r>
                <a:rPr lang="en-US" sz="1000" b="1" dirty="0"/>
                <a:t>decay </a:t>
              </a:r>
              <a:r>
                <a:rPr lang="en-US" sz="1000" b="1" dirty="0" smtClean="0"/>
                <a:t>chains</a:t>
              </a:r>
            </a:p>
            <a:p>
              <a:pPr algn="ctr" eaLnBrk="1" hangingPunct="1"/>
              <a:r>
                <a:rPr lang="en-US" sz="1000" b="1" dirty="0" smtClean="0"/>
                <a:t>[</a:t>
              </a:r>
              <a:r>
                <a:rPr lang="en-US" sz="1000" b="1" dirty="0" err="1" smtClean="0"/>
                <a:t>Ormand</a:t>
              </a:r>
              <a:r>
                <a:rPr lang="en-US" sz="1000" b="1" dirty="0" smtClean="0"/>
                <a:t>]</a:t>
              </a:r>
              <a:endParaRPr lang="en-US" sz="900" dirty="0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81000" y="3733800"/>
              <a:ext cx="1054100" cy="5175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>
                  <a:sym typeface="Symbol" charset="2"/>
                </a:rPr>
                <a:t>Compound</a:t>
              </a:r>
            </a:p>
            <a:p>
              <a:pPr algn="ctr" eaLnBrk="1" hangingPunct="1"/>
              <a:r>
                <a:rPr lang="en-US" sz="1400">
                  <a:sym typeface="Symbol" charset="2"/>
                </a:rPr>
                <a:t>emission</a:t>
              </a:r>
              <a:endParaRPr lang="en-US" sz="1400">
                <a:solidFill>
                  <a:srgbClr val="2ABC30"/>
                </a:solidFill>
                <a:sym typeface="Symbol" charset="2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974725" cy="5175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/>
                <a:t>Residues </a:t>
              </a:r>
            </a:p>
            <a:p>
              <a:pPr algn="ctr" eaLnBrk="1" hangingPunct="1"/>
              <a:r>
                <a:rPr lang="en-US" sz="1400"/>
                <a:t>(N’,Z’)</a:t>
              </a:r>
              <a:endParaRPr lang="en-US" sz="1200">
                <a:solidFill>
                  <a:srgbClr val="561BFF"/>
                </a:solidFill>
              </a:endParaRPr>
            </a:p>
          </p:txBody>
        </p:sp>
        <p:cxnSp>
          <p:nvCxnSpPr>
            <p:cNvPr id="27" name="AutoShape 27"/>
            <p:cNvCxnSpPr>
              <a:cxnSpLocks noChangeShapeType="1"/>
              <a:stCxn id="19" idx="1"/>
              <a:endCxn id="23" idx="3"/>
            </p:cNvCxnSpPr>
            <p:nvPr/>
          </p:nvCxnSpPr>
          <p:spPr bwMode="auto">
            <a:xfrm rot="10800000">
              <a:off x="4278229" y="3325743"/>
              <a:ext cx="1441064" cy="7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28"/>
            <p:cNvCxnSpPr>
              <a:cxnSpLocks noChangeShapeType="1"/>
              <a:stCxn id="23" idx="1"/>
              <a:endCxn id="24" idx="3"/>
            </p:cNvCxnSpPr>
            <p:nvPr/>
          </p:nvCxnSpPr>
          <p:spPr bwMode="auto">
            <a:xfrm rot="10800000">
              <a:off x="2896764" y="3325743"/>
              <a:ext cx="456037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29"/>
            <p:cNvCxnSpPr>
              <a:cxnSpLocks noChangeShapeType="1"/>
              <a:stCxn id="24" idx="1"/>
              <a:endCxn id="26" idx="3"/>
            </p:cNvCxnSpPr>
            <p:nvPr/>
          </p:nvCxnSpPr>
          <p:spPr bwMode="auto">
            <a:xfrm rot="10800000" flipV="1">
              <a:off x="1355726" y="3325743"/>
              <a:ext cx="550863" cy="572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30"/>
            <p:cNvCxnSpPr>
              <a:cxnSpLocks noChangeShapeType="1"/>
              <a:stCxn id="24" idx="2"/>
              <a:endCxn id="25" idx="3"/>
            </p:cNvCxnSpPr>
            <p:nvPr/>
          </p:nvCxnSpPr>
          <p:spPr bwMode="auto">
            <a:xfrm rot="5400000">
              <a:off x="1761950" y="3352836"/>
              <a:ext cx="312877" cy="966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1"/>
            <p:cNvCxnSpPr>
              <a:cxnSpLocks noChangeShapeType="1"/>
              <a:stCxn id="50" idx="1"/>
              <a:endCxn id="22" idx="3"/>
            </p:cNvCxnSpPr>
            <p:nvPr/>
          </p:nvCxnSpPr>
          <p:spPr bwMode="auto">
            <a:xfrm rot="10800000">
              <a:off x="1701801" y="4594227"/>
              <a:ext cx="504219" cy="5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2"/>
            <p:cNvCxnSpPr>
              <a:cxnSpLocks noChangeShapeType="1"/>
              <a:stCxn id="21" idx="1"/>
              <a:endCxn id="23" idx="3"/>
            </p:cNvCxnSpPr>
            <p:nvPr/>
          </p:nvCxnSpPr>
          <p:spPr bwMode="auto">
            <a:xfrm rot="10800000">
              <a:off x="4278230" y="3325744"/>
              <a:ext cx="446171" cy="2226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4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 rot="5400000">
              <a:off x="5600420" y="4138655"/>
              <a:ext cx="1500426" cy="7378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477000" y="4038600"/>
              <a:ext cx="731033" cy="57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50" dirty="0">
                  <a:solidFill>
                    <a:srgbClr val="561BFF"/>
                  </a:solidFill>
                </a:rPr>
                <a:t>Elastic</a:t>
              </a:r>
            </a:p>
            <a:p>
              <a:pPr eaLnBrk="1" hangingPunct="1"/>
              <a:r>
                <a:rPr lang="en-US" sz="1050" dirty="0">
                  <a:solidFill>
                    <a:srgbClr val="561BFF"/>
                  </a:solidFill>
                </a:rPr>
                <a:t>S-matrix</a:t>
              </a:r>
            </a:p>
            <a:p>
              <a:pPr eaLnBrk="1" hangingPunct="1"/>
              <a:r>
                <a:rPr lang="en-US" sz="1050" dirty="0">
                  <a:solidFill>
                    <a:srgbClr val="561BFF"/>
                  </a:solidFill>
                </a:rPr>
                <a:t>elements</a:t>
              </a: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251200" y="23082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>
                <a:latin typeface="Symbol" charset="2"/>
                <a:sym typeface="Symbol" charset="2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4419600" y="3276600"/>
              <a:ext cx="895350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rgbClr val="561BFF"/>
                  </a:solidFill>
                </a:rPr>
                <a:t>Inelastic</a:t>
              </a:r>
              <a:endParaRPr lang="en-US" sz="1200" dirty="0">
                <a:solidFill>
                  <a:srgbClr val="561BFF"/>
                </a:solidFill>
                <a:sym typeface="Symbol" charset="2"/>
              </a:endParaRPr>
            </a:p>
            <a:p>
              <a:pPr eaLnBrk="1" hangingPunct="1"/>
              <a:r>
                <a:rPr lang="en-US" sz="1200" dirty="0">
                  <a:solidFill>
                    <a:srgbClr val="561BFF"/>
                  </a:solidFill>
                  <a:sym typeface="Symbol" charset="2"/>
                </a:rPr>
                <a:t>production</a:t>
              </a:r>
              <a:endParaRPr lang="en-US" sz="1400" b="1" dirty="0">
                <a:sym typeface="Symbol" charset="2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4495800" y="4343400"/>
              <a:ext cx="6334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561BFF"/>
                  </a:solidFill>
                </a:rPr>
                <a:t>V</a:t>
              </a:r>
              <a:r>
                <a:rPr lang="en-US" sz="1400" baseline="-25000" dirty="0" err="1">
                  <a:solidFill>
                    <a:srgbClr val="561BFF"/>
                  </a:solidFill>
                </a:rPr>
                <a:t>optical</a:t>
              </a:r>
              <a:endParaRPr lang="en-US" sz="1400" b="1" baseline="-25000" dirty="0">
                <a:solidFill>
                  <a:srgbClr val="561BFF"/>
                </a:solidFill>
              </a:endParaRPr>
            </a:p>
          </p:txBody>
        </p:sp>
        <p:cxnSp>
          <p:nvCxnSpPr>
            <p:cNvPr id="38" name="AutoShape 39"/>
            <p:cNvCxnSpPr>
              <a:cxnSpLocks noChangeShapeType="1"/>
              <a:stCxn id="7" idx="3"/>
              <a:endCxn id="13" idx="1"/>
            </p:cNvCxnSpPr>
            <p:nvPr/>
          </p:nvCxnSpPr>
          <p:spPr bwMode="auto">
            <a:xfrm>
              <a:off x="1149350" y="1828800"/>
              <a:ext cx="3956050" cy="3626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381000" y="4968875"/>
              <a:ext cx="1262063" cy="51752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/>
                <a:t>Global optical</a:t>
              </a:r>
            </a:p>
            <a:p>
              <a:pPr eaLnBrk="1" hangingPunct="1"/>
              <a:r>
                <a:rPr lang="en-US" sz="1400"/>
                <a:t>potentials</a:t>
              </a:r>
              <a:endParaRPr lang="en-US"/>
            </a:p>
          </p:txBody>
        </p:sp>
        <p:cxnSp>
          <p:nvCxnSpPr>
            <p:cNvPr id="40" name="AutoShape 41"/>
            <p:cNvCxnSpPr>
              <a:cxnSpLocks noChangeShapeType="1"/>
              <a:stCxn id="21" idx="1"/>
              <a:endCxn id="39" idx="3"/>
            </p:cNvCxnSpPr>
            <p:nvPr/>
          </p:nvCxnSpPr>
          <p:spPr bwMode="auto">
            <a:xfrm rot="10800000">
              <a:off x="1643064" y="5227638"/>
              <a:ext cx="3081337" cy="3246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1" name="AutoShape 45"/>
            <p:cNvCxnSpPr>
              <a:cxnSpLocks noChangeShapeType="1"/>
              <a:stCxn id="21" idx="1"/>
              <a:endCxn id="24" idx="3"/>
            </p:cNvCxnSpPr>
            <p:nvPr/>
          </p:nvCxnSpPr>
          <p:spPr bwMode="auto">
            <a:xfrm rot="10800000">
              <a:off x="2896764" y="3325744"/>
              <a:ext cx="1827637" cy="22265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42" name="Rectangle 46"/>
            <p:cNvSpPr>
              <a:spLocks noChangeArrowheads="1"/>
            </p:cNvSpPr>
            <p:nvPr/>
          </p:nvSpPr>
          <p:spPr bwMode="auto">
            <a:xfrm>
              <a:off x="304800" y="2787650"/>
              <a:ext cx="1301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/>
                <a:t>Deliverables</a:t>
              </a: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7162800" y="1828800"/>
              <a:ext cx="1752600" cy="244475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 dirty="0"/>
                <a:t>UNEDF Reaction Work</a:t>
              </a:r>
              <a:endParaRPr lang="en-US" b="1" dirty="0"/>
            </a:p>
          </p:txBody>
        </p:sp>
        <p:cxnSp>
          <p:nvCxnSpPr>
            <p:cNvPr id="44" name="AutoShape 55"/>
            <p:cNvCxnSpPr>
              <a:cxnSpLocks noChangeShapeType="1"/>
              <a:stCxn id="17" idx="3"/>
              <a:endCxn id="13" idx="1"/>
            </p:cNvCxnSpPr>
            <p:nvPr/>
          </p:nvCxnSpPr>
          <p:spPr bwMode="auto">
            <a:xfrm flipV="1">
              <a:off x="1250950" y="2191435"/>
              <a:ext cx="3854450" cy="1255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6472238" y="391160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" name="Text Box 57"/>
            <p:cNvSpPr txBox="1">
              <a:spLocks noChangeArrowheads="1"/>
            </p:cNvSpPr>
            <p:nvPr/>
          </p:nvSpPr>
          <p:spPr bwMode="auto">
            <a:xfrm>
              <a:off x="7239000" y="4191001"/>
              <a:ext cx="1146468" cy="73866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1" dirty="0"/>
                <a:t>Resonance</a:t>
              </a:r>
              <a:endParaRPr lang="en-US" sz="1400" b="1" dirty="0" smtClean="0"/>
            </a:p>
            <a:p>
              <a:pPr algn="ctr" eaLnBrk="1" hangingPunct="1"/>
              <a:r>
                <a:rPr lang="en-US" sz="1400" b="1" dirty="0" smtClean="0"/>
                <a:t>Averaging</a:t>
              </a:r>
            </a:p>
            <a:p>
              <a:pPr algn="ctr" eaLnBrk="1" hangingPunct="1"/>
              <a:r>
                <a:rPr lang="en-US" sz="1400" dirty="0" smtClean="0">
                  <a:sym typeface="Symbol" charset="2"/>
                </a:rPr>
                <a:t>[</a:t>
              </a:r>
              <a:r>
                <a:rPr lang="en-US" sz="1400" dirty="0" err="1" smtClean="0">
                  <a:sym typeface="Symbol" charset="2"/>
                </a:rPr>
                <a:t>Arbanas</a:t>
              </a:r>
              <a:r>
                <a:rPr lang="en-US" sz="1400" dirty="0" smtClean="0">
                  <a:sym typeface="Symbol" charset="2"/>
                </a:rPr>
                <a:t>]</a:t>
              </a:r>
              <a:endParaRPr lang="en-US" sz="900" dirty="0">
                <a:sym typeface="Symbol" charset="2"/>
              </a:endParaRPr>
            </a:p>
          </p:txBody>
        </p:sp>
        <p:cxnSp>
          <p:nvCxnSpPr>
            <p:cNvPr id="47" name="AutoShape 58"/>
            <p:cNvCxnSpPr>
              <a:cxnSpLocks noChangeShapeType="1"/>
              <a:stCxn id="19" idx="2"/>
              <a:endCxn id="46" idx="0"/>
            </p:cNvCxnSpPr>
            <p:nvPr/>
          </p:nvCxnSpPr>
          <p:spPr bwMode="auto">
            <a:xfrm rot="16200000" flipH="1">
              <a:off x="7049086" y="3427852"/>
              <a:ext cx="433627" cy="10926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8" name="AutoShape 59"/>
            <p:cNvCxnSpPr>
              <a:cxnSpLocks noChangeShapeType="1"/>
              <a:stCxn id="46" idx="2"/>
              <a:endCxn id="21" idx="0"/>
            </p:cNvCxnSpPr>
            <p:nvPr/>
          </p:nvCxnSpPr>
          <p:spPr bwMode="auto">
            <a:xfrm rot="5400000">
              <a:off x="6732899" y="4178465"/>
              <a:ext cx="328136" cy="18305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60"/>
            <p:cNvCxnSpPr>
              <a:cxnSpLocks noChangeShapeType="1"/>
              <a:stCxn id="11" idx="2"/>
              <a:endCxn id="13" idx="0"/>
            </p:cNvCxnSpPr>
            <p:nvPr/>
          </p:nvCxnSpPr>
          <p:spPr bwMode="auto">
            <a:xfrm rot="16200000" flipH="1">
              <a:off x="5601739" y="1595286"/>
              <a:ext cx="414516" cy="1930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2206019" y="4322802"/>
              <a:ext cx="1146781" cy="55399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000" b="1" dirty="0" smtClean="0">
                  <a:solidFill>
                    <a:srgbClr val="000000"/>
                  </a:solidFill>
                </a:rPr>
                <a:t>Neutron escape</a:t>
              </a:r>
            </a:p>
            <a:p>
              <a:pPr algn="ctr" eaLnBrk="1" hangingPunct="1"/>
              <a:r>
                <a:rPr lang="en-US" sz="1000" b="1" dirty="0" smtClean="0">
                  <a:solidFill>
                    <a:srgbClr val="000000"/>
                  </a:solidFill>
                  <a:sym typeface="Symbol" charset="2"/>
                </a:rPr>
                <a:t>[Summers, </a:t>
              </a:r>
            </a:p>
            <a:p>
              <a:pPr algn="ctr" eaLnBrk="1" hangingPunct="1"/>
              <a:r>
                <a:rPr lang="en-US" sz="1000" b="1" dirty="0" smtClean="0">
                  <a:solidFill>
                    <a:srgbClr val="000000"/>
                  </a:solidFill>
                  <a:sym typeface="Symbol" charset="2"/>
                </a:rPr>
                <a:t>Thompson]</a:t>
              </a:r>
              <a:endParaRPr lang="en-US" sz="900" dirty="0">
                <a:solidFill>
                  <a:srgbClr val="000000"/>
                </a:solidFill>
                <a:sym typeface="Symbol" charset="2"/>
              </a:endParaRPr>
            </a:p>
          </p:txBody>
        </p:sp>
        <p:cxnSp>
          <p:nvCxnSpPr>
            <p:cNvPr id="51" name="Straight Arrow Connector 50"/>
            <p:cNvCxnSpPr>
              <a:stCxn id="23" idx="2"/>
              <a:endCxn id="50" idx="0"/>
            </p:cNvCxnSpPr>
            <p:nvPr/>
          </p:nvCxnSpPr>
          <p:spPr bwMode="auto">
            <a:xfrm rot="5400000">
              <a:off x="2975905" y="3483192"/>
              <a:ext cx="643116" cy="10361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AutoShape 34"/>
            <p:cNvCxnSpPr>
              <a:cxnSpLocks noChangeShapeType="1"/>
            </p:cNvCxnSpPr>
            <p:nvPr/>
          </p:nvCxnSpPr>
          <p:spPr bwMode="auto">
            <a:xfrm rot="5400000">
              <a:off x="5204792" y="4208190"/>
              <a:ext cx="1469647" cy="609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6019800" y="4267200"/>
              <a:ext cx="3100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100" dirty="0" smtClean="0">
                  <a:solidFill>
                    <a:srgbClr val="561BFF"/>
                  </a:solidFill>
                </a:rPr>
                <a:t>or</a:t>
              </a:r>
              <a:endParaRPr lang="en-US" sz="1100" dirty="0">
                <a:solidFill>
                  <a:srgbClr val="561BFF"/>
                </a:solidFill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5262173" y="3962315"/>
              <a:ext cx="730967" cy="57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50" dirty="0" smtClean="0">
                  <a:solidFill>
                    <a:srgbClr val="561BFF"/>
                  </a:solidFill>
                </a:rPr>
                <a:t>Two-step</a:t>
              </a:r>
            </a:p>
            <a:p>
              <a:pPr eaLnBrk="1" hangingPunct="1"/>
              <a:r>
                <a:rPr lang="en-US" sz="1050" dirty="0" smtClean="0">
                  <a:solidFill>
                    <a:srgbClr val="561BFF"/>
                  </a:solidFill>
                </a:rPr>
                <a:t>Optical</a:t>
              </a:r>
            </a:p>
            <a:p>
              <a:pPr eaLnBrk="1" hangingPunct="1"/>
              <a:r>
                <a:rPr lang="en-US" sz="1050" dirty="0" smtClean="0">
                  <a:solidFill>
                    <a:srgbClr val="561BFF"/>
                  </a:solidFill>
                </a:rPr>
                <a:t>Potential</a:t>
              </a:r>
              <a:endParaRPr lang="en-US" sz="1050" dirty="0">
                <a:solidFill>
                  <a:srgbClr val="561BFF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Promised Year-5 Deliverables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 smtClean="0"/>
              <a:t>Investigate reactions in light nuclei using NCSM with RGM: </a:t>
            </a:r>
          </a:p>
          <a:p>
            <a:pPr lvl="1"/>
            <a:r>
              <a:rPr lang="en-US" sz="1600" dirty="0" smtClean="0"/>
              <a:t>Benchmark n-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He, and n-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Li scattering.</a:t>
            </a:r>
          </a:p>
          <a:p>
            <a:pPr lvl="1"/>
            <a:r>
              <a:rPr lang="en-US" sz="1600" dirty="0" smtClean="0"/>
              <a:t>Investigate p-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Be and 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H+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He scattering and capture reactions. </a:t>
            </a:r>
          </a:p>
          <a:p>
            <a:pPr lvl="1"/>
            <a:r>
              <a:rPr lang="en-US" sz="1600" dirty="0" smtClean="0"/>
              <a:t>Use two-, three-, and four-body transition densities for A=3,4 nuclei.</a:t>
            </a:r>
          </a:p>
          <a:p>
            <a:pPr lvl="1"/>
            <a:r>
              <a:rPr lang="en-US" sz="1600" dirty="0" smtClean="0"/>
              <a:t>Development of three-body transition density calculation for A&gt;4.</a:t>
            </a:r>
          </a:p>
          <a:p>
            <a:pPr lvl="0"/>
            <a:r>
              <a:rPr lang="en-US" sz="1600" dirty="0" smtClean="0"/>
              <a:t>Consistent nucleon-nucleus optical potentials within elastic and all inelastic and transfer.</a:t>
            </a:r>
          </a:p>
          <a:p>
            <a:pPr lvl="0"/>
            <a:r>
              <a:rPr lang="en-US" sz="1600" dirty="0" smtClean="0"/>
              <a:t>Fold QRPA transition densities with density-dependent and spin-orbit forces. Include effective masses, and direct charge-exchange.</a:t>
            </a:r>
          </a:p>
          <a:p>
            <a:pPr lvl="0"/>
            <a:r>
              <a:rPr lang="en-US" sz="1600" dirty="0" smtClean="0"/>
              <a:t>Calculate and investigate effects of exchange </a:t>
            </a:r>
            <a:r>
              <a:rPr lang="en-US" sz="1600" dirty="0" err="1" smtClean="0"/>
              <a:t>nonlocalities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dirty="0" smtClean="0"/>
              <a:t>Systematic generation of optical potentials for a wide range of near-spherical nuclei. </a:t>
            </a:r>
          </a:p>
          <a:p>
            <a:pPr lvl="0"/>
            <a:r>
              <a:rPr lang="en-US" sz="1600" dirty="0" smtClean="0"/>
              <a:t>First nucleon-nucleus calculations with deformed QRPA transition densities.</a:t>
            </a:r>
          </a:p>
          <a:p>
            <a:pPr lvl="0"/>
            <a:r>
              <a:rPr lang="en-US" sz="1600" dirty="0" smtClean="0"/>
              <a:t>Examine role of optical-potential L-dependences &amp; non-localities in direct reaction calculations.</a:t>
            </a:r>
          </a:p>
          <a:p>
            <a:pPr lvl="0"/>
            <a:r>
              <a:rPr lang="en-US" sz="1600" dirty="0" smtClean="0"/>
              <a:t>Examine energy-dependence of </a:t>
            </a:r>
            <a:r>
              <a:rPr lang="en-US" sz="1600" dirty="0" err="1" smtClean="0"/>
              <a:t>eigensolutions</a:t>
            </a:r>
            <a:r>
              <a:rPr lang="en-US" sz="1600" dirty="0" smtClean="0"/>
              <a:t> in the expansion for the KKM theory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in Year-5 up to Q2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1100" dirty="0" smtClean="0"/>
              <a:t>Funding Delays: </a:t>
            </a:r>
          </a:p>
          <a:p>
            <a:pPr lvl="1"/>
            <a:r>
              <a:rPr lang="en-US" sz="1100" dirty="0" smtClean="0"/>
              <a:t>LLNL reaction funding cut to 50% for Year-5, but not even that 50% all arrived.</a:t>
            </a:r>
          </a:p>
          <a:p>
            <a:pPr lvl="1"/>
            <a:r>
              <a:rPr lang="en-US" sz="1100" dirty="0" smtClean="0"/>
              <a:t>All received funding used for </a:t>
            </a:r>
            <a:r>
              <a:rPr lang="en-US" sz="1100" dirty="0" err="1" smtClean="0"/>
              <a:t>postdoc</a:t>
            </a:r>
            <a:r>
              <a:rPr lang="en-US" sz="1100" dirty="0" smtClean="0"/>
              <a:t> (</a:t>
            </a:r>
            <a:r>
              <a:rPr lang="en-US" sz="1100" dirty="0" err="1" smtClean="0"/>
              <a:t>Nobre</a:t>
            </a:r>
            <a:r>
              <a:rPr lang="en-US" sz="1100" dirty="0" smtClean="0"/>
              <a:t>) up to April 2011 + this meeting.</a:t>
            </a:r>
          </a:p>
          <a:p>
            <a:pPr lvl="0">
              <a:buNone/>
            </a:pPr>
            <a:endParaRPr lang="en-US" sz="1600" b="1" dirty="0" smtClean="0"/>
          </a:p>
          <a:p>
            <a:pPr lvl="0">
              <a:buNone/>
            </a:pPr>
            <a:r>
              <a:rPr lang="en-US" sz="1600" b="1" dirty="0" smtClean="0"/>
              <a:t>Deliverables:</a:t>
            </a:r>
          </a:p>
          <a:p>
            <a:pPr lvl="0">
              <a:buNone/>
            </a:pPr>
            <a:r>
              <a:rPr lang="en-US" sz="1400" u="sng" dirty="0" smtClean="0"/>
              <a:t>Erich </a:t>
            </a:r>
            <a:r>
              <a:rPr lang="en-US" sz="1400" u="sng" dirty="0" err="1" smtClean="0"/>
              <a:t>Ormand</a:t>
            </a:r>
            <a:r>
              <a:rPr lang="en-US" sz="1400" u="sng" dirty="0" smtClean="0"/>
              <a:t>: </a:t>
            </a:r>
          </a:p>
          <a:p>
            <a:pPr lvl="0"/>
            <a:r>
              <a:rPr lang="en-US" sz="1400" dirty="0" smtClean="0"/>
              <a:t>Reactions in light nuclei using NCSM with RGM</a:t>
            </a:r>
          </a:p>
          <a:p>
            <a:pPr lvl="0">
              <a:buNone/>
            </a:pPr>
            <a:r>
              <a:rPr lang="en-US" sz="1400" u="sng" dirty="0" smtClean="0"/>
              <a:t>Implemented but not fully researched</a:t>
            </a:r>
          </a:p>
          <a:p>
            <a:pPr lvl="0"/>
            <a:r>
              <a:rPr lang="en-US" sz="1400" dirty="0" smtClean="0"/>
              <a:t>Effective masses for scattering</a:t>
            </a:r>
          </a:p>
          <a:p>
            <a:pPr lvl="0"/>
            <a:r>
              <a:rPr lang="en-US" sz="1400" dirty="0" smtClean="0"/>
              <a:t>Systematic generation of optical potentials for a wide range of near-spherical nuclei. </a:t>
            </a:r>
          </a:p>
          <a:p>
            <a:pPr lvl="0">
              <a:buNone/>
            </a:pPr>
            <a:r>
              <a:rPr lang="en-US" sz="1400" u="sng" dirty="0" smtClean="0"/>
              <a:t>Spin-off for PhD topic at MSU:</a:t>
            </a:r>
          </a:p>
          <a:p>
            <a:pPr lvl="0"/>
            <a:r>
              <a:rPr lang="en-US" sz="1400" dirty="0" smtClean="0"/>
              <a:t>Examine role of optical-potential L-dependences &amp; non-localities in direct reaction calculations.</a:t>
            </a:r>
          </a:p>
          <a:p>
            <a:pPr lvl="0">
              <a:buNone/>
            </a:pPr>
            <a:r>
              <a:rPr lang="en-US" sz="1400" u="sng" dirty="0" err="1" smtClean="0"/>
              <a:t>Goran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Arbanas</a:t>
            </a:r>
            <a:r>
              <a:rPr lang="en-US" sz="1400" u="sng" dirty="0" smtClean="0"/>
              <a:t>:</a:t>
            </a:r>
          </a:p>
          <a:p>
            <a:pPr lvl="0"/>
            <a:r>
              <a:rPr lang="en-US" sz="1400" dirty="0" smtClean="0"/>
              <a:t>Examine energy-dependence of </a:t>
            </a:r>
            <a:r>
              <a:rPr lang="en-US" sz="1400" dirty="0" err="1" smtClean="0"/>
              <a:t>eigensolutions</a:t>
            </a:r>
            <a:r>
              <a:rPr lang="en-US" sz="1400" dirty="0" smtClean="0"/>
              <a:t> in the expansion for the KKM theory</a:t>
            </a:r>
          </a:p>
          <a:p>
            <a:pPr lvl="0">
              <a:buNone/>
            </a:pPr>
            <a:r>
              <a:rPr lang="en-US" sz="1400" u="sng" dirty="0" smtClean="0"/>
              <a:t>Not Implemented</a:t>
            </a:r>
          </a:p>
          <a:p>
            <a:pPr lvl="0"/>
            <a:r>
              <a:rPr lang="en-US" sz="1400" dirty="0" smtClean="0"/>
              <a:t>Consistent nucleon-nucleus optical potentials</a:t>
            </a:r>
          </a:p>
          <a:p>
            <a:pPr lvl="0"/>
            <a:r>
              <a:rPr lang="en-US" sz="1400" dirty="0" smtClean="0"/>
              <a:t>Fold QRPA transition densities with density-dependent, spin-orbit forces &amp; charge exchange.</a:t>
            </a:r>
          </a:p>
          <a:p>
            <a:r>
              <a:rPr lang="en-US" sz="1400" dirty="0" smtClean="0"/>
              <a:t>First nucleon-nucleus calculations with deformed QRPA transition densities.</a:t>
            </a:r>
          </a:p>
          <a:p>
            <a:r>
              <a:rPr lang="en-US" sz="1400" dirty="0" smtClean="0"/>
              <a:t>Calculate and investigate effects of exchange </a:t>
            </a:r>
            <a:r>
              <a:rPr lang="en-US" sz="1400" dirty="0" err="1" smtClean="0"/>
              <a:t>nonlocalities</a:t>
            </a:r>
            <a:r>
              <a:rPr lang="en-US" sz="14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Talks on Reaction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Ian Thompson &amp; Gustavo </a:t>
            </a:r>
            <a:r>
              <a:rPr lang="en-US" b="1" dirty="0" err="1" smtClean="0"/>
              <a:t>Nobre</a:t>
            </a:r>
            <a:endParaRPr lang="en-US" b="1" dirty="0" smtClean="0"/>
          </a:p>
          <a:p>
            <a:r>
              <a:rPr lang="en-US" dirty="0" smtClean="0"/>
              <a:t>A Microscopic Reaction Model using Energy Density </a:t>
            </a:r>
            <a:r>
              <a:rPr lang="en-US" dirty="0" err="1" smtClean="0"/>
              <a:t>Functionals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err="1" smtClean="0"/>
              <a:t>Goran</a:t>
            </a:r>
            <a:r>
              <a:rPr lang="en-US" b="1" dirty="0" smtClean="0"/>
              <a:t> </a:t>
            </a:r>
            <a:r>
              <a:rPr lang="en-US" b="1" dirty="0" err="1" smtClean="0"/>
              <a:t>Arbanas</a:t>
            </a:r>
            <a:endParaRPr lang="en-US" b="1" dirty="0" smtClean="0"/>
          </a:p>
          <a:p>
            <a:r>
              <a:rPr lang="en-US" dirty="0" smtClean="0"/>
              <a:t>Local Equivalent Potentials</a:t>
            </a:r>
          </a:p>
          <a:p>
            <a:r>
              <a:rPr lang="en-US" dirty="0" smtClean="0"/>
              <a:t>Statistical Models of Nuclear Reactions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Erich </a:t>
            </a:r>
            <a:r>
              <a:rPr lang="en-US" b="1" dirty="0" err="1" smtClean="0"/>
              <a:t>Ormand</a:t>
            </a:r>
            <a:r>
              <a:rPr lang="en-US" b="1" dirty="0" smtClean="0"/>
              <a:t> (for </a:t>
            </a:r>
            <a:r>
              <a:rPr lang="en-US" b="1" dirty="0" err="1" smtClean="0"/>
              <a:t>Petr</a:t>
            </a:r>
            <a:r>
              <a:rPr lang="en-US" b="1" dirty="0" smtClean="0"/>
              <a:t> </a:t>
            </a:r>
            <a:r>
              <a:rPr lang="en-US" b="1" dirty="0" err="1" smtClean="0"/>
              <a:t>Navratil</a:t>
            </a:r>
            <a:r>
              <a:rPr lang="en-US" b="1" dirty="0" smtClean="0"/>
              <a:t> &amp; Sofia </a:t>
            </a:r>
            <a:r>
              <a:rPr lang="en-US" b="1" dirty="0" err="1" smtClean="0"/>
              <a:t>Quaglioni</a:t>
            </a:r>
            <a:r>
              <a:rPr lang="en-US" b="1" dirty="0" smtClean="0"/>
              <a:t>)</a:t>
            </a:r>
          </a:p>
          <a:p>
            <a:r>
              <a:rPr lang="en-US" dirty="0" err="1" smtClean="0"/>
              <a:t>Ab</a:t>
            </a:r>
            <a:r>
              <a:rPr lang="en-US" dirty="0" smtClean="0"/>
              <a:t>-initio Calculations of Light Ion Reactions:</a:t>
            </a:r>
          </a:p>
          <a:p>
            <a:pPr lvl="1"/>
            <a:r>
              <a:rPr lang="en-US" dirty="0" smtClean="0"/>
              <a:t>Investigation of  p-</a:t>
            </a:r>
            <a:r>
              <a:rPr lang="en-US" baseline="30000" dirty="0" smtClean="0"/>
              <a:t>7</a:t>
            </a:r>
            <a:r>
              <a:rPr lang="en-US" dirty="0" smtClean="0"/>
              <a:t>Be scattering &amp; </a:t>
            </a:r>
            <a:r>
              <a:rPr lang="en-US" smtClean="0"/>
              <a:t>capture reactions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590800" y="5867400"/>
            <a:ext cx="3974904" cy="253916"/>
          </a:xfrm>
          <a:prstGeom prst="rect">
            <a:avLst/>
          </a:prstGeom>
          <a:noFill/>
        </p:spPr>
        <p:txBody>
          <a:bodyPr anchor="ctr"/>
          <a:lstStyle/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US" sz="1050" dirty="0" smtClean="0"/>
              <a:t>PLS Directorate, Physics Division, Nuclear Physics Section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0628" y="1722212"/>
            <a:ext cx="7139215" cy="1828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b="1" dirty="0" smtClean="0"/>
              <a:t>A Microscopic Reaction Model using </a:t>
            </a:r>
            <a:br>
              <a:rPr lang="en-US" b="1" dirty="0" smtClean="0"/>
            </a:br>
            <a:r>
              <a:rPr lang="en-US" b="1" dirty="0" smtClean="0"/>
              <a:t>Energy Density </a:t>
            </a:r>
            <a:r>
              <a:rPr lang="en-US" b="1" dirty="0" err="1" smtClean="0"/>
              <a:t>Functionals</a:t>
            </a:r>
            <a:r>
              <a:rPr lang="en-US" b="1" dirty="0" smtClean="0"/>
              <a:t> </a:t>
            </a:r>
            <a:endParaRPr lang="en-US" sz="2800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280494" cy="532704"/>
          </a:xfrm>
          <a:noFill/>
        </p:spPr>
        <p:txBody>
          <a:bodyPr/>
          <a:lstStyle/>
          <a:p>
            <a:pPr eaLnBrk="1" hangingPunct="1"/>
            <a:r>
              <a:rPr lang="en-US" sz="1600" dirty="0" smtClean="0"/>
              <a:t>Ian Thompson &amp; Gustavo </a:t>
            </a:r>
            <a:r>
              <a:rPr lang="en-US" sz="1600" dirty="0" err="1" smtClean="0"/>
              <a:t>Nobre</a:t>
            </a:r>
            <a:endParaRPr lang="en-US" sz="1600" baseline="30000" dirty="0" smtClean="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375072" y="6397625"/>
            <a:ext cx="43672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0" dirty="0">
                <a:solidFill>
                  <a:srgbClr val="9A1515"/>
                </a:solidFill>
                <a:ea typeface="ＭＳ 明朝" pitchFamily="34" charset="-128"/>
                <a:cs typeface="ＭＳ 明朝" pitchFamily="34" charset="-128"/>
              </a:rPr>
              <a:t>Prepared by LLNL under Contract DE-AC52-</a:t>
            </a:r>
            <a:r>
              <a:rPr lang="en-US" sz="800" b="0" dirty="0" smtClean="0">
                <a:solidFill>
                  <a:srgbClr val="9A1515"/>
                </a:solidFill>
                <a:ea typeface="ＭＳ 明朝" pitchFamily="34" charset="-128"/>
                <a:cs typeface="ＭＳ 明朝" pitchFamily="34" charset="-128"/>
              </a:rPr>
              <a:t>07NA27344</a:t>
            </a:r>
            <a:endParaRPr lang="en-US" sz="800" dirty="0">
              <a:solidFill>
                <a:srgbClr val="9A1515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867400" y="1524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Performance Measures x.x, x.x, and x.x</a:t>
            </a:r>
          </a:p>
        </p:txBody>
      </p:sp>
    </p:spTree>
  </p:cSld>
  <p:clrMapOvr>
    <a:masterClrMapping/>
  </p:clrMapOvr>
  <p:transition xmlns:p14="http://schemas.microsoft.com/office/powerpoint/2010/main" spd="med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 of Coupled-Channels Calculations</a:t>
            </a:r>
            <a:endParaRPr lang="en-US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4" y="1256845"/>
            <a:ext cx="8483147" cy="3120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Mean-field HFB calculations using SLy4 </a:t>
            </a:r>
            <a:r>
              <a:rPr lang="en-US" sz="2000" dirty="0" err="1" smtClean="0"/>
              <a:t>Skryme</a:t>
            </a:r>
            <a:r>
              <a:rPr lang="en-US" sz="2000" dirty="0" smtClean="0"/>
              <a:t> functional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Use (Q)RPA to find all levels E*, with transition densities from the </a:t>
            </a:r>
            <a:r>
              <a:rPr lang="en-US" sz="2000" dirty="0" err="1" smtClean="0"/>
              <a:t>g.s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Structure calculations for </a:t>
            </a:r>
            <a:r>
              <a:rPr lang="en-US" sz="2000" dirty="0" err="1" smtClean="0"/>
              <a:t>n,p</a:t>
            </a:r>
            <a:r>
              <a:rPr lang="en-US" sz="2000" dirty="0" smtClean="0"/>
              <a:t> + </a:t>
            </a:r>
            <a:r>
              <a:rPr lang="en-US" sz="2000" baseline="30000" dirty="0" smtClean="0"/>
              <a:t>40,48</a:t>
            </a:r>
            <a:r>
              <a:rPr lang="en-US" sz="2000" dirty="0" smtClean="0"/>
              <a:t>Ca, </a:t>
            </a:r>
            <a:r>
              <a:rPr lang="en-US" sz="2000" baseline="30000" dirty="0" smtClean="0"/>
              <a:t>58</a:t>
            </a:r>
            <a:r>
              <a:rPr lang="en-US" sz="2000" dirty="0" smtClean="0"/>
              <a:t>Ni, </a:t>
            </a:r>
            <a:r>
              <a:rPr lang="en-US" sz="2000" baseline="30000" dirty="0" smtClean="0"/>
              <a:t>90</a:t>
            </a:r>
            <a:r>
              <a:rPr lang="en-US" sz="2000" dirty="0" smtClean="0"/>
              <a:t>Zr and </a:t>
            </a:r>
            <a:r>
              <a:rPr lang="en-US" sz="2000" baseline="30000" dirty="0" smtClean="0"/>
              <a:t>144 </a:t>
            </a:r>
            <a:r>
              <a:rPr lang="en-US" sz="2000" dirty="0" err="1" smtClean="0"/>
              <a:t>Sm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Fold transition densities with effective </a:t>
            </a:r>
            <a:r>
              <a:rPr lang="en-US" sz="2000" dirty="0" err="1" smtClean="0"/>
              <a:t>n-n</a:t>
            </a:r>
            <a:r>
              <a:rPr lang="en-US" sz="2000" dirty="0" smtClean="0"/>
              <a:t> interaction: Transition Potentials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Couple to all excited states, E* &lt; 10, 20, 30, 40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Find what fraction of σ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corresponds to inelastic couplings: </a:t>
            </a:r>
            <a:r>
              <a:rPr lang="en-US" sz="2000" dirty="0" smtClean="0">
                <a:solidFill>
                  <a:srgbClr val="102AFF"/>
                </a:solidFill>
              </a:rPr>
              <a:t>more states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102AFF"/>
                </a:solidFill>
              </a:rPr>
              <a:t>larger σ</a:t>
            </a:r>
            <a:r>
              <a:rPr lang="en-US" sz="2000" baseline="-25000" dirty="0" smtClean="0">
                <a:solidFill>
                  <a:srgbClr val="102AFF"/>
                </a:solidFill>
              </a:rPr>
              <a:t>R</a:t>
            </a:r>
            <a:r>
              <a:rPr lang="en-US" sz="2000" dirty="0" smtClean="0"/>
              <a:t>, until </a:t>
            </a:r>
            <a:r>
              <a:rPr lang="en-US" sz="2000" u="sng" dirty="0" smtClean="0">
                <a:solidFill>
                  <a:srgbClr val="FF0000"/>
                </a:solidFill>
              </a:rPr>
              <a:t>all open channels</a:t>
            </a:r>
            <a:r>
              <a:rPr lang="en-US" sz="2000" dirty="0" smtClean="0"/>
              <a:t> are coupled</a:t>
            </a:r>
          </a:p>
          <a:p>
            <a:pPr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sz="2000" dirty="0" smtClean="0"/>
              <a:t>Couple to all pickup channels leading to deuteron formation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807139" y="4520062"/>
            <a:ext cx="7520632" cy="1537167"/>
            <a:chOff x="705079" y="4429342"/>
            <a:chExt cx="7520632" cy="1537167"/>
          </a:xfrm>
        </p:grpSpPr>
        <p:sp>
          <p:nvSpPr>
            <p:cNvPr id="10" name="Oval 9"/>
            <p:cNvSpPr/>
            <p:nvPr/>
          </p:nvSpPr>
          <p:spPr bwMode="auto">
            <a:xfrm>
              <a:off x="705079" y="5133602"/>
              <a:ext cx="127000" cy="127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940942" y="5172370"/>
              <a:ext cx="813957" cy="156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Notched Right Arrow 11"/>
            <p:cNvSpPr/>
            <p:nvPr/>
          </p:nvSpPr>
          <p:spPr bwMode="auto">
            <a:xfrm>
              <a:off x="2990259" y="4981871"/>
              <a:ext cx="1360714" cy="408215"/>
            </a:xfrm>
            <a:prstGeom prst="notched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52831" y="4849097"/>
              <a:ext cx="707560" cy="6712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Notched Right Arrow 13"/>
            <p:cNvSpPr/>
            <p:nvPr/>
          </p:nvSpPr>
          <p:spPr bwMode="auto">
            <a:xfrm>
              <a:off x="6086508" y="5103097"/>
              <a:ext cx="759939" cy="15834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3" name="Group 39"/>
            <p:cNvGrpSpPr/>
            <p:nvPr/>
          </p:nvGrpSpPr>
          <p:grpSpPr>
            <a:xfrm>
              <a:off x="7311571" y="4727447"/>
              <a:ext cx="914140" cy="1149165"/>
              <a:chOff x="5545126" y="5073812"/>
              <a:chExt cx="914140" cy="1149165"/>
            </a:xfrm>
          </p:grpSpPr>
          <p:grpSp>
            <p:nvGrpSpPr>
              <p:cNvPr id="4" name="Group 37"/>
              <p:cNvGrpSpPr/>
              <p:nvPr/>
            </p:nvGrpSpPr>
            <p:grpSpPr>
              <a:xfrm>
                <a:off x="5545126" y="5551689"/>
                <a:ext cx="707560" cy="671288"/>
                <a:chOff x="5545126" y="5551689"/>
                <a:chExt cx="707560" cy="671288"/>
              </a:xfrm>
            </p:grpSpPr>
            <p:sp>
              <p:nvSpPr>
                <p:cNvPr id="29" name="Oval 28"/>
                <p:cNvSpPr/>
                <p:nvPr/>
              </p:nvSpPr>
              <p:spPr bwMode="auto">
                <a:xfrm>
                  <a:off x="5545126" y="5551689"/>
                  <a:ext cx="707560" cy="67128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5672107" y="5669621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5" name="Group 38"/>
              <p:cNvGrpSpPr/>
              <p:nvPr/>
            </p:nvGrpSpPr>
            <p:grpSpPr>
              <a:xfrm>
                <a:off x="5695198" y="5073812"/>
                <a:ext cx="764068" cy="167806"/>
                <a:chOff x="5695198" y="5073812"/>
                <a:chExt cx="764068" cy="167806"/>
              </a:xfrm>
            </p:grpSpPr>
            <p:sp>
              <p:nvSpPr>
                <p:cNvPr id="27" name="Oval 26"/>
                <p:cNvSpPr/>
                <p:nvPr/>
              </p:nvSpPr>
              <p:spPr bwMode="auto">
                <a:xfrm>
                  <a:off x="5695198" y="5114618"/>
                  <a:ext cx="127000" cy="127000"/>
                </a:xfrm>
                <a:prstGeom prst="ellipse">
                  <a:avLst/>
                </a:prstGeom>
                <a:solidFill>
                  <a:srgbClr val="8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 bwMode="auto">
                <a:xfrm rot="10800000" flipH="1">
                  <a:off x="5969415" y="5073812"/>
                  <a:ext cx="489851" cy="99787"/>
                </a:xfrm>
                <a:custGeom>
                  <a:avLst/>
                  <a:gdLst>
                    <a:gd name="connsiteX0" fmla="*/ 0 w 1638905"/>
                    <a:gd name="connsiteY0" fmla="*/ 0 h 580572"/>
                    <a:gd name="connsiteX1" fmla="*/ 417286 w 1638905"/>
                    <a:gd name="connsiteY1" fmla="*/ 18143 h 580572"/>
                    <a:gd name="connsiteX2" fmla="*/ 889000 w 1638905"/>
                    <a:gd name="connsiteY2" fmla="*/ 99786 h 580572"/>
                    <a:gd name="connsiteX3" fmla="*/ 1270000 w 1638905"/>
                    <a:gd name="connsiteY3" fmla="*/ 290286 h 580572"/>
                    <a:gd name="connsiteX4" fmla="*/ 1578429 w 1638905"/>
                    <a:gd name="connsiteY4" fmla="*/ 517072 h 580572"/>
                    <a:gd name="connsiteX5" fmla="*/ 1632857 w 1638905"/>
                    <a:gd name="connsiteY5" fmla="*/ 580572 h 58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8905" h="580572">
                      <a:moveTo>
                        <a:pt x="0" y="0"/>
                      </a:moveTo>
                      <a:cubicBezTo>
                        <a:pt x="134559" y="756"/>
                        <a:pt x="269119" y="1512"/>
                        <a:pt x="417286" y="18143"/>
                      </a:cubicBezTo>
                      <a:cubicBezTo>
                        <a:pt x="565453" y="34774"/>
                        <a:pt x="746881" y="54429"/>
                        <a:pt x="889000" y="99786"/>
                      </a:cubicBezTo>
                      <a:cubicBezTo>
                        <a:pt x="1031119" y="145143"/>
                        <a:pt x="1155095" y="220738"/>
                        <a:pt x="1270000" y="290286"/>
                      </a:cubicBezTo>
                      <a:cubicBezTo>
                        <a:pt x="1384905" y="359834"/>
                        <a:pt x="1517953" y="468691"/>
                        <a:pt x="1578429" y="517072"/>
                      </a:cubicBezTo>
                      <a:cubicBezTo>
                        <a:pt x="1638905" y="565453"/>
                        <a:pt x="1632857" y="580572"/>
                        <a:pt x="1632857" y="58057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6" name="Group 43"/>
            <p:cNvGrpSpPr/>
            <p:nvPr/>
          </p:nvGrpSpPr>
          <p:grpSpPr>
            <a:xfrm>
              <a:off x="4730319" y="4429342"/>
              <a:ext cx="768600" cy="1537167"/>
              <a:chOff x="4730319" y="4429342"/>
              <a:chExt cx="768600" cy="1537167"/>
            </a:xfrm>
          </p:grpSpPr>
          <p:grpSp>
            <p:nvGrpSpPr>
              <p:cNvPr id="7" name="Group 195"/>
              <p:cNvGrpSpPr/>
              <p:nvPr/>
            </p:nvGrpSpPr>
            <p:grpSpPr>
              <a:xfrm>
                <a:off x="4791359" y="5295221"/>
                <a:ext cx="707560" cy="671288"/>
                <a:chOff x="3927940" y="3419914"/>
                <a:chExt cx="707560" cy="671288"/>
              </a:xfrm>
            </p:grpSpPr>
            <p:sp>
              <p:nvSpPr>
                <p:cNvPr id="23" name="Oval 22"/>
                <p:cNvSpPr/>
                <p:nvPr/>
              </p:nvSpPr>
              <p:spPr bwMode="auto">
                <a:xfrm>
                  <a:off x="3927940" y="3419914"/>
                  <a:ext cx="707560" cy="67128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4054921" y="3537846"/>
                  <a:ext cx="127000" cy="12700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grpSp>
            <p:nvGrpSpPr>
              <p:cNvPr id="8" name="Group 41"/>
              <p:cNvGrpSpPr/>
              <p:nvPr/>
            </p:nvGrpSpPr>
            <p:grpSpPr>
              <a:xfrm>
                <a:off x="4924945" y="4731159"/>
                <a:ext cx="408216" cy="290286"/>
                <a:chOff x="4567050" y="4881244"/>
                <a:chExt cx="408216" cy="290286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4811970" y="4962877"/>
                  <a:ext cx="127000" cy="127000"/>
                </a:xfrm>
                <a:prstGeom prst="ellipse">
                  <a:avLst/>
                </a:prstGeom>
                <a:solidFill>
                  <a:srgbClr val="008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4612399" y="4962878"/>
                  <a:ext cx="127000" cy="127000"/>
                </a:xfrm>
                <a:prstGeom prst="ellipse">
                  <a:avLst/>
                </a:prstGeom>
                <a:solidFill>
                  <a:srgbClr val="80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4567050" y="4881244"/>
                  <a:ext cx="408216" cy="29028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4730319" y="4429342"/>
                <a:ext cx="2943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</a:t>
                </a:r>
                <a:endParaRPr lang="en-US" dirty="0"/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Inelastic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856" y="1192618"/>
            <a:ext cx="4056743" cy="1577436"/>
          </a:xfrm>
        </p:spPr>
        <p:txBody>
          <a:bodyPr/>
          <a:lstStyle/>
          <a:p>
            <a:r>
              <a:rPr lang="en-US" sz="1800" dirty="0" smtClean="0"/>
              <a:t>Coupling to more states gives larger effect</a:t>
            </a:r>
          </a:p>
          <a:p>
            <a:r>
              <a:rPr lang="en-US" sz="1800" dirty="0" smtClean="0"/>
              <a:t>Convergence appears when all open channels are coupled</a:t>
            </a:r>
          </a:p>
          <a:p>
            <a:endParaRPr lang="en-US" sz="1800" dirty="0"/>
          </a:p>
        </p:txBody>
      </p:sp>
      <p:pic>
        <p:nvPicPr>
          <p:cNvPr id="10" name="Picture 9" descr="fig2.pdf"/>
          <p:cNvPicPr>
            <a:picLocks noChangeAspect="1"/>
          </p:cNvPicPr>
          <p:nvPr/>
        </p:nvPicPr>
        <p:blipFill>
          <a:blip r:embed="rId2"/>
          <a:srcRect l="-1051" t="-819" r="-1335"/>
          <a:stretch>
            <a:fillRect/>
          </a:stretch>
        </p:blipFill>
        <p:spPr>
          <a:xfrm>
            <a:off x="272764" y="1316550"/>
            <a:ext cx="4003563" cy="48520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5" name="Group 16"/>
          <p:cNvGrpSpPr/>
          <p:nvPr/>
        </p:nvGrpSpPr>
        <p:grpSpPr>
          <a:xfrm>
            <a:off x="4671090" y="2608107"/>
            <a:ext cx="4099992" cy="3767265"/>
            <a:chOff x="4628470" y="2608107"/>
            <a:chExt cx="4099992" cy="376726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628470" y="2608107"/>
              <a:ext cx="4099992" cy="3767265"/>
            </a:xfrm>
            <a:prstGeom prst="roundRect">
              <a:avLst>
                <a:gd name="adj" fmla="val 6762"/>
              </a:avLst>
            </a:prstGeom>
            <a:solidFill>
              <a:srgbClr val="CCFFCC">
                <a:alpha val="7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6" name="Group 13"/>
            <p:cNvGrpSpPr/>
            <p:nvPr/>
          </p:nvGrpSpPr>
          <p:grpSpPr>
            <a:xfrm>
              <a:off x="4707918" y="2635070"/>
              <a:ext cx="3969398" cy="1028121"/>
              <a:chOff x="4650509" y="3734022"/>
              <a:chExt cx="3969398" cy="102812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650509" y="4023479"/>
                <a:ext cx="39693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b="0" dirty="0" smtClean="0"/>
                  <a:t>For reactions with protons as projectile, inelastic convergence is achieved with less couplings due to the Coulomb barrier.</a:t>
                </a:r>
                <a:endParaRPr lang="en-US" sz="1400" b="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39962" y="3734022"/>
                <a:ext cx="2278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Protons as projectile</a:t>
                </a:r>
                <a:endParaRPr lang="en-US" sz="1600" dirty="0"/>
              </a:p>
            </p:txBody>
          </p:sp>
        </p:grpSp>
        <p:pic>
          <p:nvPicPr>
            <p:cNvPr id="16" name="Picture 15" descr="pNi58.pdf"/>
            <p:cNvPicPr>
              <a:picLocks noChangeAspect="1"/>
            </p:cNvPicPr>
            <p:nvPr/>
          </p:nvPicPr>
          <p:blipFill>
            <a:blip r:embed="rId3"/>
            <a:srcRect l="-713" t="-1156" r="-1012"/>
            <a:stretch>
              <a:fillRect/>
            </a:stretch>
          </p:blipFill>
          <p:spPr>
            <a:xfrm>
              <a:off x="4807471" y="3767267"/>
              <a:ext cx="3765177" cy="2469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grpSp>
        <p:nvGrpSpPr>
          <p:cNvPr id="7" name="Group 18"/>
          <p:cNvGrpSpPr/>
          <p:nvPr/>
        </p:nvGrpSpPr>
        <p:grpSpPr>
          <a:xfrm>
            <a:off x="3258099" y="1452512"/>
            <a:ext cx="5602060" cy="2734593"/>
            <a:chOff x="3258099" y="1452512"/>
            <a:chExt cx="5602060" cy="2734593"/>
          </a:xfrm>
        </p:grpSpPr>
        <p:sp>
          <p:nvSpPr>
            <p:cNvPr id="14" name="TextBox 13"/>
            <p:cNvSpPr txBox="1"/>
            <p:nvPr/>
          </p:nvSpPr>
          <p:spPr>
            <a:xfrm rot="20781043">
              <a:off x="3258099" y="1452512"/>
              <a:ext cx="1241879" cy="307777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R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/</a:t>
              </a:r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OM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=38%</a:t>
              </a:r>
              <a:endParaRPr lang="en-US" sz="1400" b="0" dirty="0">
                <a:solidFill>
                  <a:srgbClr val="FF00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781043">
              <a:off x="3326146" y="3709223"/>
              <a:ext cx="1241879" cy="307777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R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/</a:t>
              </a:r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OM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=39%</a:t>
              </a:r>
              <a:endParaRPr lang="en-US" sz="1400" b="0" dirty="0">
                <a:solidFill>
                  <a:srgbClr val="FF0000"/>
                </a:solidFill>
                <a:latin typeface="American Typewriter"/>
                <a:cs typeface="American Typewriter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0781043">
              <a:off x="7618280" y="3879328"/>
              <a:ext cx="1241879" cy="307777"/>
            </a:xfrm>
            <a:prstGeom prst="rect">
              <a:avLst/>
            </a:prstGeom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R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/</a:t>
              </a:r>
              <a:r>
                <a:rPr lang="en-US" sz="1400" b="0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σ</a:t>
              </a:r>
              <a:r>
                <a:rPr lang="en-US" sz="1400" b="0" baseline="-2500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OM</a:t>
              </a:r>
              <a:r>
                <a:rPr lang="en-US" sz="1400" b="0" dirty="0" smtClean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=41%</a:t>
              </a:r>
              <a:endParaRPr lang="en-US" sz="1400" b="0" dirty="0">
                <a:solidFill>
                  <a:srgbClr val="FF0000"/>
                </a:solidFill>
                <a:latin typeface="American Typewriter"/>
                <a:cs typeface="American Typewriter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l_Lab_Template">
  <a:themeElements>
    <a:clrScheme name="All_Lab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_Lab_Template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All_La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_La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_La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HD:Users:navratil1:Desktop:All_Lab_Template.ppt</Template>
  <TotalTime>15410</TotalTime>
  <Words>1483</Words>
  <Application>Microsoft Macintosh PowerPoint</Application>
  <PresentationFormat>On-screen Show (4:3)</PresentationFormat>
  <Paragraphs>243</Paragraphs>
  <Slides>17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All_Lab_Template</vt:lpstr>
      <vt:lpstr>SciDAC Reaction Theory</vt:lpstr>
      <vt:lpstr>Part of the UNEDF Strategy</vt:lpstr>
      <vt:lpstr>1: UNEDF project: a national 5-year SciDAC collaboration</vt:lpstr>
      <vt:lpstr>Promised Year-5 Deliverables</vt:lpstr>
      <vt:lpstr>Delivered in Year-5 up to Q2</vt:lpstr>
      <vt:lpstr>Three Talks on Reaction Theory</vt:lpstr>
      <vt:lpstr>A Microscopic Reaction Model using  Energy Density Functionals </vt:lpstr>
      <vt:lpstr>Outline of Coupled-Channels Calculations</vt:lpstr>
      <vt:lpstr>Inelastic Convergence</vt:lpstr>
      <vt:lpstr>Coupling Between Excited States</vt:lpstr>
      <vt:lpstr>Coupling Between Excited States</vt:lpstr>
      <vt:lpstr>Nonelastic Cross Sections for Different Reactions (Elab = 30 MeV)</vt:lpstr>
      <vt:lpstr>Comparison with Experimental Data</vt:lpstr>
      <vt:lpstr>Comparison with Experimental Data</vt:lpstr>
      <vt:lpstr>Summary of Results at Elab = 30 MeV</vt:lpstr>
      <vt:lpstr>Elastic Angular Distributions</vt:lpstr>
      <vt:lpstr>Promise Year-5-End Deliverables</vt:lpstr>
    </vt:vector>
  </TitlesOfParts>
  <Company>Lawrence Livermore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Nuclei from Fundamental Interactions</dc:title>
  <dc:creator>Erich Ormand</dc:creator>
  <cp:lastModifiedBy>Ian Thompson</cp:lastModifiedBy>
  <cp:revision>549</cp:revision>
  <cp:lastPrinted>2007-08-27T17:06:22Z</cp:lastPrinted>
  <dcterms:created xsi:type="dcterms:W3CDTF">2011-06-16T22:54:17Z</dcterms:created>
  <dcterms:modified xsi:type="dcterms:W3CDTF">2011-06-22T15:40:38Z</dcterms:modified>
</cp:coreProperties>
</file>