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sldIdLst>
    <p:sldId id="257" r:id="rId2"/>
    <p:sldId id="316" r:id="rId3"/>
    <p:sldId id="317" r:id="rId4"/>
    <p:sldId id="334" r:id="rId5"/>
    <p:sldId id="319" r:id="rId6"/>
    <p:sldId id="320" r:id="rId7"/>
    <p:sldId id="336" r:id="rId8"/>
    <p:sldId id="337" r:id="rId9"/>
    <p:sldId id="342" r:id="rId10"/>
    <p:sldId id="339" r:id="rId11"/>
    <p:sldId id="340" r:id="rId12"/>
    <p:sldId id="341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2" r:id="rId22"/>
    <p:sldId id="333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E00"/>
    <a:srgbClr val="660033"/>
    <a:srgbClr val="5A3346"/>
    <a:srgbClr val="5A3332"/>
    <a:srgbClr val="B04700"/>
    <a:srgbClr val="14335A"/>
    <a:srgbClr val="143366"/>
    <a:srgbClr val="FFF5DC"/>
    <a:srgbClr val="503346"/>
    <a:srgbClr val="503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1" autoAdjust="0"/>
    <p:restoredTop sz="84734" autoAdjust="0"/>
  </p:normalViewPr>
  <p:slideViewPr>
    <p:cSldViewPr>
      <p:cViewPr>
        <p:scale>
          <a:sx n="75" d="100"/>
          <a:sy n="75" d="100"/>
        </p:scale>
        <p:origin x="-10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B10812-6D5E-4796-B43D-DC36026AABD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3788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10812-6D5E-4796-B43D-DC36026AABDE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12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10812-6D5E-4796-B43D-DC36026AABDE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521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10812-6D5E-4796-B43D-DC36026AABDE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364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10812-6D5E-4796-B43D-DC36026AABDE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765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F29DF6A3-AACE-44C9-BF3E-B71F937928C3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9100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0E86C0E9-DBDD-456A-BE09-3144695A3EC9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863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8150" y="177800"/>
            <a:ext cx="2232025" cy="62468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7313" y="177800"/>
            <a:ext cx="6548437" cy="62468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8D80C52C-F4DB-4EBB-9345-5FB638F838FD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3174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313" y="177800"/>
            <a:ext cx="8932862" cy="4778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52400" y="722313"/>
            <a:ext cx="4343400" cy="5702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722313"/>
            <a:ext cx="4343400" cy="5702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6EEA9E22-C9C7-4E24-A696-33795E94182B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9231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313" y="177800"/>
            <a:ext cx="8932862" cy="4778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52400" y="722313"/>
            <a:ext cx="4343400" cy="5702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722313"/>
            <a:ext cx="4343400" cy="2774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649663"/>
            <a:ext cx="4343400" cy="2774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8CEBBE91-4AA8-4C73-B853-8A683C1E3409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6344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C24B22BA-8C8F-4425-928A-5F322F29CF5A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2610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CF4097E2-FEC8-4CB7-B936-E1B578606C0C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6607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" y="722313"/>
            <a:ext cx="4343400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722313"/>
            <a:ext cx="4343400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D0D02B5E-6B91-4F5D-A891-61DFE498EEEF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601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24AB9B6C-EDAA-442B-8E9C-817565EC63E2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2576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A287E1F3-563B-4C3C-AD1E-B2FFD00C9D28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828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DCDCFE58-DEC1-4FA3-88D4-D2A878060703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5388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BD58420B-D93A-481C-B3A4-B7F8A1B8E471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30510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ACADA0E6-1E08-4802-B359-29B691BD0393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5339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722313"/>
            <a:ext cx="8839200" cy="5702300"/>
          </a:xfrm>
          <a:prstGeom prst="rect">
            <a:avLst/>
          </a:prstGeom>
          <a:noFill/>
          <a:ln w="9525" cap="rnd">
            <a:solidFill>
              <a:srgbClr val="00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0"/>
                  </a:srgbClr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form</a:t>
            </a:r>
          </a:p>
          <a:p>
            <a:pPr lvl="1"/>
            <a:r>
              <a:rPr lang="en-US" altLang="zh-CN" smtClean="0"/>
              <a:t>second</a:t>
            </a:r>
          </a:p>
          <a:p>
            <a:pPr lvl="2"/>
            <a:r>
              <a:rPr lang="en-US" altLang="zh-CN" smtClean="0"/>
              <a:t>third</a:t>
            </a:r>
          </a:p>
          <a:p>
            <a:pPr lvl="3"/>
            <a:r>
              <a:rPr lang="en-US" altLang="zh-CN" smtClean="0"/>
              <a:t>four</a:t>
            </a:r>
          </a:p>
          <a:p>
            <a:pPr lvl="4"/>
            <a:r>
              <a:rPr lang="en-US" altLang="zh-CN" smtClean="0"/>
              <a:t>five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177800"/>
            <a:ext cx="89328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69176">
                    <a:alpha val="7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                                                </a:t>
            </a:r>
          </a:p>
        </p:txBody>
      </p:sp>
      <p:sp>
        <p:nvSpPr>
          <p:cNvPr id="1028" name="Text Box 4"/>
          <p:cNvSpPr txBox="1">
            <a:spLocks noChangeArrowheads="1"/>
          </p:cNvSpPr>
          <p:nvPr userDrawn="1"/>
        </p:nvSpPr>
        <p:spPr bwMode="auto">
          <a:xfrm>
            <a:off x="0" y="6578600"/>
            <a:ext cx="9144000" cy="307777"/>
          </a:xfrm>
          <a:prstGeom prst="rect">
            <a:avLst/>
          </a:prstGeom>
          <a:solidFill>
            <a:srgbClr val="003366">
              <a:alpha val="8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286317" dir="21542710" sx="75000" sy="75000" algn="t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rgbClr val="FFF5DC"/>
                </a:solidFill>
              </a:rPr>
              <a:t>                                                                                                                </a:t>
            </a:r>
            <a:r>
              <a:rPr lang="en-US" altLang="zh-CN" sz="1400" b="0" dirty="0" smtClean="0">
                <a:solidFill>
                  <a:srgbClr val="FFF5DC"/>
                </a:solidFill>
              </a:rPr>
              <a:t>The Wavelet</a:t>
            </a:r>
            <a:r>
              <a:rPr lang="en-US" altLang="zh-CN" sz="1400" b="0" baseline="0" dirty="0" smtClean="0">
                <a:solidFill>
                  <a:srgbClr val="FFF5DC"/>
                </a:solidFill>
              </a:rPr>
              <a:t>-based</a:t>
            </a:r>
            <a:r>
              <a:rPr lang="en-US" altLang="zh-CN" sz="1400" dirty="0" smtClean="0">
                <a:solidFill>
                  <a:srgbClr val="FFF5DC"/>
                </a:solidFill>
              </a:rPr>
              <a:t> DFT</a:t>
            </a:r>
            <a:r>
              <a:rPr lang="en-US" altLang="zh-CN" sz="1400" baseline="0" dirty="0" smtClean="0">
                <a:solidFill>
                  <a:srgbClr val="FFF5DC"/>
                </a:solidFill>
              </a:rPr>
              <a:t> solver</a:t>
            </a:r>
            <a:r>
              <a:rPr lang="en-US" altLang="zh-CN" sz="1400" dirty="0" smtClean="0">
                <a:solidFill>
                  <a:srgbClr val="FFF5DC"/>
                </a:solidFill>
              </a:rPr>
              <a:t>,   </a:t>
            </a:r>
            <a:r>
              <a:rPr lang="en-US" altLang="zh-CN" sz="1400" dirty="0">
                <a:solidFill>
                  <a:srgbClr val="FFF5DC"/>
                </a:solidFill>
              </a:rPr>
              <a:t>J. PEI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solidFill>
            <a:srgbClr val="003366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39966"/>
                </a:solidFill>
              </a:defRPr>
            </a:lvl1pPr>
          </a:lstStyle>
          <a:p>
            <a:r>
              <a:rPr lang="zh-CN" altLang="en-US"/>
              <a:t> </a:t>
            </a:r>
            <a:r>
              <a:rPr lang="zh-CN" altLang="en-US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AECA5AEF-4204-445B-ADB5-DA52B7F05841}" type="slidenum">
              <a:rPr lang="en-US" altLang="zh-CN" b="1">
                <a:solidFill>
                  <a:schemeClr val="bg1"/>
                </a:solidFill>
              </a:rPr>
              <a:pPr/>
              <a:t>‹#›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6524625"/>
            <a:ext cx="9144000" cy="73025"/>
          </a:xfrm>
          <a:prstGeom prst="rect">
            <a:avLst/>
          </a:prstGeom>
          <a:solidFill>
            <a:srgbClr val="C0C0C0">
              <a:alpha val="42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22434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224346"/>
          </a:solidFill>
          <a:latin typeface="Arial Black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224346"/>
          </a:solidFill>
          <a:latin typeface="Arial Black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224346"/>
          </a:solidFill>
          <a:latin typeface="Arial Black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224346"/>
          </a:solidFill>
          <a:latin typeface="Arial Black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224346"/>
          </a:solidFill>
          <a:latin typeface="Arial Black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224346"/>
          </a:solidFill>
          <a:latin typeface="Arial Black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224346"/>
          </a:solidFill>
          <a:latin typeface="Arial Black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224346"/>
          </a:solidFill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851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851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851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851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851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851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851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851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851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ChangeArrowheads="1"/>
          </p:cNvSpPr>
          <p:nvPr/>
        </p:nvSpPr>
        <p:spPr bwMode="auto">
          <a:xfrm>
            <a:off x="0" y="6096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395288" y="1219200"/>
            <a:ext cx="8280400" cy="1633538"/>
          </a:xfrm>
          <a:prstGeom prst="rect">
            <a:avLst/>
          </a:prstGeom>
          <a:solidFill>
            <a:srgbClr val="003366">
              <a:alpha val="71999"/>
            </a:srgb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stA="55000" endPos="43000" dir="5400000" sy="-100000" algn="bl" rotWithShape="0"/>
            <a:softEdge rad="127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 smtClean="0">
                <a:solidFill>
                  <a:srgbClr val="FFF5DC"/>
                </a:solidFill>
              </a:rPr>
              <a:t>Treatment of HFB Resonances  </a:t>
            </a:r>
            <a:endParaRPr lang="en-US" altLang="zh-CN" sz="3200" b="1" dirty="0">
              <a:solidFill>
                <a:srgbClr val="FFF5DC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47032" y="3611116"/>
            <a:ext cx="4705351" cy="503237"/>
          </a:xfrm>
          <a:solidFill>
            <a:schemeClr val="bg1">
              <a:alpha val="57001"/>
            </a:schemeClr>
          </a:solidFill>
        </p:spPr>
        <p:txBody>
          <a:bodyPr lIns="72000"/>
          <a:lstStyle/>
          <a:p>
            <a:pPr algn="ctr"/>
            <a:r>
              <a:rPr lang="en-US" altLang="zh-CN" sz="2000" b="1" dirty="0" smtClean="0">
                <a:solidFill>
                  <a:srgbClr val="1E335A"/>
                </a:solidFill>
                <a:latin typeface="Arial" charset="0"/>
                <a:ea typeface="汉仪大黑简" pitchFamily="49" charset="-122"/>
              </a:rPr>
              <a:t>J. Pei, W. </a:t>
            </a:r>
            <a:r>
              <a:rPr lang="en-US" altLang="zh-CN" sz="2000" b="1" dirty="0" err="1" smtClean="0">
                <a:solidFill>
                  <a:srgbClr val="1E335A"/>
                </a:solidFill>
                <a:latin typeface="Arial" charset="0"/>
                <a:ea typeface="汉仪大黑简" pitchFamily="49" charset="-122"/>
              </a:rPr>
              <a:t>Nazarewicz</a:t>
            </a:r>
            <a:r>
              <a:rPr lang="en-US" altLang="zh-CN" sz="2000" b="1" dirty="0" smtClean="0">
                <a:solidFill>
                  <a:srgbClr val="1E335A"/>
                </a:solidFill>
                <a:latin typeface="Arial" charset="0"/>
                <a:ea typeface="汉仪大黑简" pitchFamily="49" charset="-122"/>
              </a:rPr>
              <a:t>, A. </a:t>
            </a:r>
            <a:r>
              <a:rPr lang="en-US" altLang="zh-CN" sz="2000" b="1" dirty="0" err="1" smtClean="0">
                <a:solidFill>
                  <a:srgbClr val="1E335A"/>
                </a:solidFill>
                <a:latin typeface="Arial" charset="0"/>
                <a:ea typeface="汉仪大黑简" pitchFamily="49" charset="-122"/>
              </a:rPr>
              <a:t>Kruppa</a:t>
            </a:r>
            <a:r>
              <a:rPr lang="en-US" altLang="zh-CN" sz="9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方正粗宋繁体" pitchFamily="65" charset="-122"/>
              </a:rPr>
              <a:t>                               </a:t>
            </a:r>
            <a:endParaRPr lang="en-US" altLang="zh-CN" sz="2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方正粗宋繁体" pitchFamily="65" charset="-122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60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8600" y="0"/>
            <a:ext cx="8915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627313" y="4365625"/>
            <a:ext cx="441801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5A3332"/>
                </a:solidFill>
                <a:ea typeface="方正楷体简体" pitchFamily="65" charset="-122"/>
              </a:rPr>
              <a:t>University of Tennessee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5A3332"/>
                </a:solidFill>
                <a:ea typeface="方正楷体简体" pitchFamily="65" charset="-122"/>
              </a:rPr>
              <a:t>Oak Ridge National Lab</a:t>
            </a:r>
            <a:r>
              <a:rPr lang="zh-CN" altLang="en-US" sz="24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楷体简体" pitchFamily="65" charset="-122"/>
                <a:ea typeface="方正楷体简体" pitchFamily="65" charset="-122"/>
              </a:rPr>
              <a:t>          </a:t>
            </a:r>
            <a:endParaRPr lang="en-US" altLang="zh-CN" sz="2400" b="1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楷体简体" pitchFamily="65" charset="-122"/>
              <a:ea typeface="方正楷体简体" pitchFamily="65" charset="-122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5288" y="404813"/>
            <a:ext cx="8682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rgbClr val="800000"/>
                </a:solidFill>
              </a:rPr>
              <a:t>Annual UNEDF Meeting, </a:t>
            </a:r>
            <a:r>
              <a:rPr lang="en-US" altLang="zh-CN" b="1" dirty="0" smtClean="0">
                <a:solidFill>
                  <a:srgbClr val="224346"/>
                </a:solidFill>
              </a:rPr>
              <a:t>MSU, 6/21/2011</a:t>
            </a:r>
            <a:endParaRPr lang="en-US" altLang="zh-CN" b="1" dirty="0">
              <a:solidFill>
                <a:srgbClr val="224346"/>
              </a:solidFill>
            </a:endParaRPr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-12700" y="6654800"/>
          <a:ext cx="8191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" name="包" r:id="rId4" imgW="819000" imgH="466560" progId="Package">
                  <p:embed/>
                </p:oleObj>
              </mc:Choice>
              <mc:Fallback>
                <p:oleObj name="包" r:id="rId4" imgW="819000" imgH="466560" progId="Packag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6654800"/>
                        <a:ext cx="8191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42A64C5B-A757-4FF3-B097-A0FAC3FD155A}" type="slidenum">
              <a:rPr lang="en-US" altLang="zh-CN" b="1">
                <a:solidFill>
                  <a:schemeClr val="bg1"/>
                </a:solidFill>
              </a:rPr>
              <a:pPr/>
              <a:t>10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HFB resonances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 smtClean="0"/>
              <a:t>Continuum </a:t>
            </a:r>
            <a:r>
              <a:rPr lang="en-US" altLang="zh-CN" dirty="0"/>
              <a:t>level density 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7132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5973763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44894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09600" y="38100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chemeClr val="tx1"/>
                </a:solidFill>
                <a:latin typeface="Arial" charset="0"/>
              </a:rPr>
              <a:t>Breit-Wigner shape for resonances</a:t>
            </a: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4648200" y="1981200"/>
            <a:ext cx="457200" cy="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343400" y="21336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rgbClr val="C85100"/>
                </a:solidFill>
                <a:latin typeface="Arial" charset="0"/>
              </a:rPr>
              <a:t>Hamilton without interaction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533400" y="24384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>
                <a:solidFill>
                  <a:schemeClr val="tx1"/>
                </a:solidFill>
                <a:latin typeface="Arial" charset="0"/>
              </a:rPr>
              <a:t>With the Green function method:</a:t>
            </a: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V="1">
            <a:off x="4876800" y="1981200"/>
            <a:ext cx="0" cy="152400"/>
          </a:xfrm>
          <a:prstGeom prst="line">
            <a:avLst/>
          </a:prstGeom>
          <a:noFill/>
          <a:ln w="127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330200" y="784225"/>
            <a:ext cx="792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 dirty="0">
                <a:solidFill>
                  <a:srgbClr val="C85100"/>
                </a:solidFill>
              </a:rPr>
              <a:t>G</a:t>
            </a:r>
            <a:r>
              <a:rPr lang="en-US" altLang="zh-CN" sz="1600" dirty="0" smtClean="0">
                <a:solidFill>
                  <a:srgbClr val="C85100"/>
                </a:solidFill>
              </a:rPr>
              <a:t>eneral </a:t>
            </a:r>
            <a:r>
              <a:rPr lang="en-US" altLang="zh-CN" sz="1600" dirty="0" smtClean="0">
                <a:solidFill>
                  <a:srgbClr val="C85100"/>
                </a:solidFill>
              </a:rPr>
              <a:t>formulas </a:t>
            </a:r>
            <a:r>
              <a:rPr lang="en-US" altLang="zh-CN" sz="1600" dirty="0">
                <a:solidFill>
                  <a:srgbClr val="C85100"/>
                </a:solidFill>
              </a:rPr>
              <a:t>for </a:t>
            </a:r>
            <a:r>
              <a:rPr lang="en-US" altLang="zh-CN" sz="1600" dirty="0" smtClean="0">
                <a:solidFill>
                  <a:srgbClr val="C85100"/>
                </a:solidFill>
              </a:rPr>
              <a:t>resonance widths:</a:t>
            </a:r>
            <a:endParaRPr lang="en-US" altLang="zh-CN" sz="1600" dirty="0">
              <a:solidFill>
                <a:srgbClr val="C85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C6FC81F6-75B1-493B-9C2F-A2D9C1F16E07}" type="slidenum">
              <a:rPr lang="en-US" altLang="zh-CN" b="1">
                <a:solidFill>
                  <a:schemeClr val="bg1"/>
                </a:solidFill>
              </a:rPr>
              <a:pPr/>
              <a:t>11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Smoothing-Fitting method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Occupation </a:t>
            </a:r>
            <a:r>
              <a:rPr lang="en-US" altLang="zh-CN" sz="1800"/>
              <a:t>probability</a:t>
            </a:r>
            <a:r>
              <a:rPr lang="en-US" altLang="zh-CN"/>
              <a:t> and continuum level density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3454400" cy="550863"/>
          </a:xfrm>
          <a:prstGeom prst="rect">
            <a:avLst/>
          </a:prstGeom>
          <a:noFill/>
          <a:ln w="952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343400" y="5029200"/>
            <a:ext cx="3962400" cy="314325"/>
          </a:xfrm>
          <a:prstGeom prst="rect">
            <a:avLst/>
          </a:prstGeom>
          <a:noFill/>
          <a:ln w="952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solidFill>
                  <a:schemeClr val="tx1"/>
                </a:solidFill>
                <a:latin typeface="Arial" charset="0"/>
              </a:rPr>
              <a:t>H. Oba, M. Matsuo, PRC </a:t>
            </a:r>
            <a:r>
              <a:rPr lang="en-US" altLang="zh-CN" sz="1400" b="1" i="1">
                <a:solidFill>
                  <a:schemeClr val="tx1"/>
                </a:solidFill>
                <a:latin typeface="Arial" charset="0"/>
              </a:rPr>
              <a:t>80</a:t>
            </a:r>
            <a:r>
              <a:rPr lang="en-US" altLang="zh-CN" sz="1400" i="1">
                <a:solidFill>
                  <a:schemeClr val="tx1"/>
                </a:solidFill>
                <a:latin typeface="Arial" charset="0"/>
              </a:rPr>
              <a:t>, 02430, 2009</a:t>
            </a:r>
          </a:p>
        </p:txBody>
      </p:sp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038600" cy="2879725"/>
          </a:xfrm>
          <a:prstGeom prst="rect">
            <a:avLst/>
          </a:prstGeom>
          <a:noFill/>
          <a:ln w="952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711246" y="5517232"/>
            <a:ext cx="5190710" cy="584775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Occupation probability </a:t>
            </a:r>
            <a:r>
              <a:rPr lang="en-US" altLang="zh-CN" sz="1600" dirty="0" smtClean="0"/>
              <a:t>is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related to the continuum level density, which corresponds to the </a:t>
            </a:r>
            <a:r>
              <a:rPr lang="en-US" altLang="zh-CN" sz="1600" dirty="0" err="1">
                <a:solidFill>
                  <a:schemeClr val="tx1"/>
                </a:solidFill>
                <a:latin typeface="Arial" charset="0"/>
              </a:rPr>
              <a:t>Breit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-Wigner shape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4" y="1125116"/>
            <a:ext cx="325640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1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460A487D-E17C-4A77-8DA6-1889DCC9B0ED}" type="slidenum">
              <a:rPr lang="en-US" altLang="zh-CN" b="1">
                <a:solidFill>
                  <a:schemeClr val="bg1"/>
                </a:solidFill>
              </a:rPr>
              <a:pPr/>
              <a:t>12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Smoothing-fitting method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Straightforward smoothing-fitting method to extract the widths 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414713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1242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5893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04800" y="1143000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ZapfDingbats" pitchFamily="82" charset="2"/>
              <a:buChar char=""/>
            </a:pPr>
            <a:r>
              <a:rPr lang="en-US" altLang="zh-CN" sz="2000">
                <a:solidFill>
                  <a:srgbClr val="C85100"/>
                </a:solidFill>
                <a:latin typeface="Arial" charset="0"/>
              </a:rPr>
              <a:t> </a:t>
            </a: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  Strutinsky smoothing with a Lorentz function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457200" y="22098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400">
                <a:solidFill>
                  <a:schemeClr val="tx1"/>
                </a:solidFill>
                <a:latin typeface="Arial" charset="0"/>
              </a:rPr>
              <a:t>A.T. Kruppa, K. Arai,  PRA 59,3556 (1999).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4876800" y="11430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ZapfDingbats" pitchFamily="82" charset="2"/>
              <a:buChar char=""/>
            </a:pPr>
            <a:r>
              <a:rPr lang="en-US" altLang="zh-CN" sz="2000">
                <a:solidFill>
                  <a:srgbClr val="C85100"/>
                </a:solidFill>
                <a:latin typeface="Arial" charset="0"/>
              </a:rPr>
              <a:t>   </a:t>
            </a:r>
            <a:r>
              <a:rPr lang="en-US" altLang="zh-CN" sz="1800">
                <a:solidFill>
                  <a:schemeClr val="tx1"/>
                </a:solidFill>
                <a:latin typeface="Arial" charset="0"/>
              </a:rPr>
              <a:t>Then we do fitting:</a:t>
            </a:r>
          </a:p>
        </p:txBody>
      </p:sp>
      <p:pic>
        <p:nvPicPr>
          <p:cNvPr id="10138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278188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5257800" y="5257800"/>
            <a:ext cx="3581400" cy="590550"/>
          </a:xfrm>
          <a:prstGeom prst="rect">
            <a:avLst/>
          </a:prstGeom>
          <a:noFill/>
          <a:ln w="952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However, resonances near thresholds do not have a B-W shape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609600" y="5486400"/>
            <a:ext cx="3581400" cy="835025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Advantages: Works for resonances in deformed nuclei; precision can be improved using a large box size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4953000" y="58674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solidFill>
                  <a:schemeClr val="tx1"/>
                </a:solidFill>
                <a:latin typeface="Arial" charset="0"/>
              </a:rPr>
              <a:t>M. Grasso,PRC 64, 064321, 2001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6400800" y="1968500"/>
            <a:ext cx="1447800" cy="346075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Smoothed B-W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6629400" y="1447800"/>
            <a:ext cx="8382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4711700" y="1955800"/>
            <a:ext cx="1600200" cy="3460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Total occupation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6248400" y="1447800"/>
            <a:ext cx="381000" cy="457200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208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486CDB8C-6577-44D4-8704-F3A543AD80BA}" type="slidenum">
              <a:rPr lang="en-US" altLang="zh-CN" b="1">
                <a:solidFill>
                  <a:schemeClr val="bg1"/>
                </a:solidFill>
              </a:rPr>
              <a:pPr/>
              <a:t>13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Stabilization Method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Widely used in atomic physics</a:t>
            </a:r>
          </a:p>
          <a:p>
            <a:r>
              <a:rPr lang="en-US" altLang="zh-CN"/>
              <a:t>Has been applied to single particle resonances</a:t>
            </a:r>
          </a:p>
          <a:p>
            <a:r>
              <a:rPr lang="en-US" altLang="zh-CN"/>
              <a:t>3-body resonances (A.Kruppa)</a:t>
            </a:r>
          </a:p>
          <a:p>
            <a:r>
              <a:rPr lang="en-US" altLang="zh-CN"/>
              <a:t>We applied for the first time to quasiparticle resonances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43084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600200" y="55626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solidFill>
                  <a:schemeClr val="tx1"/>
                </a:solidFill>
                <a:latin typeface="Arial" charset="0"/>
              </a:rPr>
              <a:t>S.G. Zhou, J. Meng, P. Ring, 2009</a:t>
            </a:r>
          </a:p>
        </p:txBody>
      </p:sp>
    </p:spTree>
    <p:extLst>
      <p:ext uri="{BB962C8B-B14F-4D97-AF65-F5344CB8AC3E}">
        <p14:creationId xmlns:p14="http://schemas.microsoft.com/office/powerpoint/2010/main" val="24909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7AEE5E2B-F135-4EDB-88C7-A61AFC3A3F0A}" type="slidenum">
              <a:rPr lang="en-US" altLang="zh-CN" b="1">
                <a:solidFill>
                  <a:schemeClr val="bg1"/>
                </a:solidFill>
              </a:rPr>
              <a:pPr/>
              <a:t>14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Stabilization method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/>
              <a:t>The main idea is to get resonance widths from the box-size dependence of quasiparticle energies</a:t>
            </a:r>
            <a:r>
              <a:rPr lang="en-US" altLang="zh-CN"/>
              <a:t> 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40005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2930525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47132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04800" y="56388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rgbClr val="C85100"/>
                </a:solidFill>
                <a:latin typeface="Arial" charset="0"/>
              </a:rPr>
              <a:t>Continuum level density: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04800" y="50292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rgbClr val="C85100"/>
                </a:solidFill>
                <a:latin typeface="Arial" charset="0"/>
              </a:rPr>
              <a:t>Phase shift: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09600" y="6096000"/>
            <a:ext cx="6934200" cy="314325"/>
          </a:xfrm>
          <a:prstGeom prst="rect">
            <a:avLst/>
          </a:prstGeom>
          <a:noFill/>
          <a:ln w="952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400" b="1" i="1">
                <a:solidFill>
                  <a:schemeClr val="tx1"/>
                </a:solidFill>
                <a:latin typeface="Arial" charset="0"/>
              </a:rPr>
              <a:t>V.A. Mandelshtam, H.S. Taylor, V. Ryaboy and N. Moiseyev, PRA 50, 2764 (1994)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2663825" y="1712913"/>
            <a:ext cx="619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 baseline="30000">
                <a:solidFill>
                  <a:schemeClr val="tx1"/>
                </a:solidFill>
                <a:latin typeface="Arial" charset="0"/>
              </a:rPr>
              <a:t>70</a:t>
            </a:r>
            <a:r>
              <a:rPr lang="en-US" altLang="zh-CN" sz="1800">
                <a:solidFill>
                  <a:schemeClr val="tx1"/>
                </a:solidFill>
                <a:latin typeface="Arial" charset="0"/>
              </a:rPr>
              <a:t>Zn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5257800" y="2438400"/>
            <a:ext cx="3200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Spectrum got by HFBRAD solutions with different box sizes</a:t>
            </a:r>
          </a:p>
        </p:txBody>
      </p:sp>
    </p:spTree>
    <p:extLst>
      <p:ext uri="{BB962C8B-B14F-4D97-AF65-F5344CB8AC3E}">
        <p14:creationId xmlns:p14="http://schemas.microsoft.com/office/powerpoint/2010/main" val="6537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520A5136-A35F-4AE2-A2E3-3DDA4D79744D}" type="slidenum">
              <a:rPr lang="en-US" altLang="zh-CN" b="1">
                <a:solidFill>
                  <a:schemeClr val="bg1"/>
                </a:solidFill>
              </a:rPr>
              <a:pPr/>
              <a:t>15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Stabilization method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Calculate the phase shift 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917700"/>
            <a:ext cx="3567113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0386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39624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0386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78400"/>
            <a:ext cx="28956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657600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228600" y="5105400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C85100"/>
              </a:buClr>
              <a:buFont typeface="ZapfDingbats" pitchFamily="82" charset="2"/>
              <a:buChar char="q"/>
            </a:pPr>
            <a:r>
              <a:rPr lang="en-US" altLang="zh-CN" sz="1800">
                <a:solidFill>
                  <a:schemeClr val="tx1"/>
                </a:solidFill>
                <a:latin typeface="Arial" charset="0"/>
              </a:rPr>
              <a:t>  Fitting with resonance phase shift and background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5105400" y="1143000"/>
            <a:ext cx="3657600" cy="712788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Precision depends on two things:</a:t>
            </a:r>
          </a:p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The step size and the step numbers </a:t>
            </a:r>
            <a:r>
              <a:rPr lang="en-US" altLang="zh-CN" sz="1600" b="1" i="1">
                <a:solidFill>
                  <a:srgbClr val="C85100"/>
                </a:solidFill>
                <a:latin typeface="Arial" charset="0"/>
              </a:rPr>
              <a:t>M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295900" y="5486400"/>
            <a:ext cx="3657600" cy="590550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In principle, we can get very accurate results, but it can be expensive</a:t>
            </a:r>
          </a:p>
        </p:txBody>
      </p:sp>
    </p:spTree>
    <p:extLst>
      <p:ext uri="{BB962C8B-B14F-4D97-AF65-F5344CB8AC3E}">
        <p14:creationId xmlns:p14="http://schemas.microsoft.com/office/powerpoint/2010/main" val="32646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A4AD19EF-6D5F-4FE5-89BD-50271AFBCA37}" type="slidenum">
              <a:rPr lang="en-US" altLang="zh-CN" b="1">
                <a:solidFill>
                  <a:schemeClr val="bg1"/>
                </a:solidFill>
              </a:rPr>
              <a:pPr/>
              <a:t>16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Fermi Golden rule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 sz="1800"/>
              <a:t>Assume the paring coupling can be treated perturbatively</a:t>
            </a: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403860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48768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806700"/>
            <a:ext cx="49847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52578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096000" y="2819400"/>
            <a:ext cx="2819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l">
              <a:lnSpc>
                <a:spcPts val="1900"/>
              </a:lnSpc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Solve the scattering wavefunction</a:t>
            </a:r>
            <a:r>
              <a:rPr lang="en-US" altLang="zh-CN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172200" y="3505200"/>
            <a:ext cx="2590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l">
              <a:lnSpc>
                <a:spcPts val="1900"/>
              </a:lnSpc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Asymptotic form at large distances</a:t>
            </a:r>
            <a:r>
              <a:rPr lang="en-US" altLang="zh-CN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914400" y="4648200"/>
            <a:ext cx="4267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 dirty="0">
                <a:solidFill>
                  <a:schemeClr val="tx1"/>
                </a:solidFill>
                <a:latin typeface="Arial" charset="0"/>
              </a:rPr>
              <a:t>A. </a:t>
            </a:r>
            <a:r>
              <a:rPr lang="en-US" altLang="zh-CN" sz="1400" i="1" dirty="0" err="1">
                <a:solidFill>
                  <a:schemeClr val="tx1"/>
                </a:solidFill>
                <a:latin typeface="Arial" charset="0"/>
              </a:rPr>
              <a:t>Bulgac</a:t>
            </a:r>
            <a:r>
              <a:rPr lang="en-US" altLang="zh-CN" sz="1400" i="1" dirty="0">
                <a:solidFill>
                  <a:schemeClr val="tx1"/>
                </a:solidFill>
                <a:latin typeface="Arial" charset="0"/>
              </a:rPr>
              <a:t>, Preprint </a:t>
            </a:r>
            <a:r>
              <a:rPr lang="en-US" altLang="zh-CN" sz="1400" i="1" dirty="0" smtClean="0">
                <a:solidFill>
                  <a:schemeClr val="tx1"/>
                </a:solidFill>
                <a:latin typeface="Arial" charset="0"/>
              </a:rPr>
              <a:t>FT-194-1980; </a:t>
            </a:r>
            <a:r>
              <a:rPr lang="en-US" altLang="zh-CN" sz="1400" i="1" dirty="0" err="1">
                <a:solidFill>
                  <a:schemeClr val="tx1"/>
                </a:solidFill>
                <a:latin typeface="Arial" charset="0"/>
              </a:rPr>
              <a:t>nucl-th</a:t>
            </a:r>
            <a:r>
              <a:rPr lang="en-US" altLang="zh-CN" sz="1400" i="1" dirty="0">
                <a:solidFill>
                  <a:schemeClr val="tx1"/>
                </a:solidFill>
                <a:latin typeface="Arial" charset="0"/>
              </a:rPr>
              <a:t>/9907088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5206608"/>
            <a:ext cx="7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However, in some calculations, the FG rule is not precise.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77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ED8C5088-03E7-4A3B-8737-E0B3497584AA}" type="slidenum">
              <a:rPr lang="en-US" altLang="zh-CN" b="1">
                <a:solidFill>
                  <a:schemeClr val="bg1"/>
                </a:solidFill>
              </a:rPr>
              <a:pPr/>
              <a:t>17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Inapplicability of FG rule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8500"/>
            <a:ext cx="8382000" cy="5702300"/>
          </a:xfrm>
        </p:spPr>
        <p:txBody>
          <a:bodyPr/>
          <a:lstStyle/>
          <a:p>
            <a:r>
              <a:rPr lang="en-US" altLang="zh-CN" sz="1800" dirty="0"/>
              <a:t>With the volume and surface pairing, two scattering functions </a:t>
            </a:r>
            <a:r>
              <a:rPr lang="en-US" altLang="zh-CN" sz="1800" i="1" dirty="0">
                <a:solidFill>
                  <a:srgbClr val="C85100"/>
                </a:solidFill>
              </a:rPr>
              <a:t>a, b</a:t>
            </a:r>
            <a:r>
              <a:rPr lang="en-US" altLang="zh-CN" sz="1800" dirty="0"/>
              <a:t> </a:t>
            </a:r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The overlap is too sensitive to the small changes in </a:t>
            </a:r>
            <a:r>
              <a:rPr lang="en-US" altLang="zh-CN" sz="1800" i="1" dirty="0" smtClean="0"/>
              <a:t>u</a:t>
            </a:r>
            <a:r>
              <a:rPr lang="en-US" altLang="zh-CN" sz="1800" i="1" baseline="-25000" dirty="0" smtClean="0"/>
              <a:t>0E  </a:t>
            </a:r>
            <a:r>
              <a:rPr lang="en-US" altLang="zh-CN" sz="1800" dirty="0" smtClean="0"/>
              <a:t>to give reliable widths, in </a:t>
            </a:r>
            <a:r>
              <a:rPr lang="en-US" altLang="zh-CN" sz="1800" dirty="0"/>
              <a:t>the case of surface </a:t>
            </a:r>
            <a:r>
              <a:rPr lang="en-US" altLang="zh-CN" sz="1800" dirty="0" smtClean="0"/>
              <a:t>pairing</a:t>
            </a:r>
            <a:r>
              <a:rPr lang="en-US" altLang="zh-CN" sz="1800" dirty="0"/>
              <a:t>.</a:t>
            </a:r>
            <a:endParaRPr lang="en-US" altLang="zh-CN" sz="1800" baseline="-25000" dirty="0"/>
          </a:p>
        </p:txBody>
      </p:sp>
      <p:graphicFrame>
        <p:nvGraphicFramePr>
          <p:cNvPr id="8192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6600" y="2971800"/>
          <a:ext cx="2962275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2" name="Graph" r:id="rId3" imgW="3716640" imgH="3057120" progId="Origin50.Graph">
                  <p:embed/>
                </p:oleObj>
              </mc:Choice>
              <mc:Fallback>
                <p:oleObj name="Graph" r:id="rId3" imgW="3716640" imgH="30571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2962275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E8A5C">
                                <a:alpha val="46001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" y="3048000"/>
          <a:ext cx="3048000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3" name="Graph" r:id="rId5" imgW="3693600" imgH="2921760" progId="Origin50.Graph">
                  <p:embed/>
                </p:oleObj>
              </mc:Choice>
              <mc:Fallback>
                <p:oleObj name="Graph" r:id="rId5" imgW="3693600" imgH="29217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3048000" cy="233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E8A5C">
                                <a:alpha val="46001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1143000" y="990600"/>
          <a:ext cx="2286000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4" name="Graph" r:id="rId7" imgW="3388320" imgH="2995200" progId="Origin50.Graph">
                  <p:embed/>
                </p:oleObj>
              </mc:Choice>
              <mc:Fallback>
                <p:oleObj name="Graph" r:id="rId7" imgW="3388320" imgH="2995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2286000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E8A5C">
                                <a:alpha val="46001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2" name="Object 12"/>
          <p:cNvGraphicFramePr>
            <a:graphicFrameLocks noChangeAspect="1"/>
          </p:cNvGraphicFramePr>
          <p:nvPr/>
        </p:nvGraphicFramePr>
        <p:xfrm>
          <a:off x="3505200" y="990600"/>
          <a:ext cx="23622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5" name="Graph" r:id="rId9" imgW="3355200" imgH="2953440" progId="Origin50.Graph">
                  <p:embed/>
                </p:oleObj>
              </mc:Choice>
              <mc:Fallback>
                <p:oleObj name="Graph" r:id="rId9" imgW="3355200" imgH="2953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90600"/>
                        <a:ext cx="236220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E8A5C">
                                <a:alpha val="46001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6324600" y="2057400"/>
            <a:ext cx="685800" cy="2819400"/>
          </a:xfrm>
          <a:prstGeom prst="downArrow">
            <a:avLst>
              <a:gd name="adj1" fmla="val 50000"/>
              <a:gd name="adj2" fmla="val 102778"/>
            </a:avLst>
          </a:prstGeom>
          <a:solidFill>
            <a:srgbClr val="339966">
              <a:alpha val="8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r>
              <a:rPr lang="en-US" altLang="zh-CN">
                <a:solidFill>
                  <a:srgbClr val="C85100"/>
                </a:solidFill>
                <a:latin typeface="Arial" charset="0"/>
              </a:rPr>
              <a:t>overlap</a:t>
            </a: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1143000" y="2971800"/>
            <a:ext cx="4953000" cy="0"/>
          </a:xfrm>
          <a:prstGeom prst="line">
            <a:avLst/>
          </a:prstGeom>
          <a:noFill/>
          <a:ln w="76200">
            <a:solidFill>
              <a:srgbClr val="0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042088B4-8295-44EF-BD33-96196FE16FEE}" type="slidenum">
              <a:rPr lang="en-US" altLang="zh-CN" b="1">
                <a:solidFill>
                  <a:schemeClr val="bg1"/>
                </a:solidFill>
              </a:rPr>
              <a:pPr/>
              <a:t>18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Width results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comparison </a:t>
            </a:r>
            <a:r>
              <a:rPr lang="en-US" altLang="zh-CN" dirty="0" smtClean="0"/>
              <a:t>(widths: 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>
              <a:buFont typeface="Wingdings" pitchFamily="2" charset="2"/>
              <a:buNone/>
            </a:pPr>
            <a:endParaRPr lang="en-US" altLang="zh-CN" dirty="0"/>
          </a:p>
          <a:p>
            <a:pPr>
              <a:buFont typeface="Wingdings" pitchFamily="2" charset="2"/>
              <a:buNone/>
            </a:pPr>
            <a:endParaRPr lang="en-US" altLang="zh-CN" sz="800" dirty="0"/>
          </a:p>
          <a:p>
            <a:r>
              <a:rPr lang="en-US" altLang="zh-CN" dirty="0"/>
              <a:t>Special narrow </a:t>
            </a:r>
            <a:r>
              <a:rPr lang="en-US" altLang="zh-CN" dirty="0" err="1"/>
              <a:t>reonance</a:t>
            </a:r>
            <a:r>
              <a:rPr lang="en-US" altLang="zh-CN" dirty="0"/>
              <a:t> (1d</a:t>
            </a:r>
            <a:r>
              <a:rPr lang="en-US" altLang="zh-CN" baseline="-25000" dirty="0"/>
              <a:t>5/2</a:t>
            </a:r>
            <a:r>
              <a:rPr lang="en-US" altLang="zh-CN" dirty="0"/>
              <a:t>)  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9183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36576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09600" y="5943600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Also happens in neutron states with centrifugal barrier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5181600" y="3124200"/>
            <a:ext cx="2590800" cy="590550"/>
          </a:xfrm>
          <a:prstGeom prst="rect">
            <a:avLst/>
          </a:prstGeom>
          <a:noFill/>
          <a:ln w="952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Resonance-like solution for the upper component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H="1">
            <a:off x="4267200" y="3352800"/>
            <a:ext cx="914400" cy="1524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4114800" y="838200"/>
            <a:ext cx="0" cy="1752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4191000" y="1828800"/>
            <a:ext cx="533400" cy="457200"/>
          </a:xfrm>
          <a:prstGeom prst="rect">
            <a:avLst/>
          </a:prstGeom>
          <a:solidFill>
            <a:srgbClr val="FF6600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4724400" y="2286000"/>
            <a:ext cx="457200" cy="5334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5181600" y="2743200"/>
            <a:ext cx="3048000" cy="346075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Fermi-golden rule doenst work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5181600" y="4221162"/>
            <a:ext cx="3124200" cy="854075"/>
          </a:xfrm>
          <a:prstGeom prst="rect">
            <a:avLst/>
          </a:prstGeom>
          <a:noFill/>
          <a:ln w="2857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It is difficult for the stabilization method to calculate widths of extremely narrow resonances</a:t>
            </a:r>
          </a:p>
        </p:txBody>
      </p:sp>
    </p:spTree>
    <p:extLst>
      <p:ext uri="{BB962C8B-B14F-4D97-AF65-F5344CB8AC3E}">
        <p14:creationId xmlns:p14="http://schemas.microsoft.com/office/powerpoint/2010/main" val="25995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22782942-3815-492A-9579-7A366305FC6D}" type="slidenum">
              <a:rPr lang="en-US" altLang="zh-CN" b="1">
                <a:solidFill>
                  <a:schemeClr val="bg1"/>
                </a:solidFill>
              </a:rPr>
              <a:pPr/>
              <a:t>19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Weakly-bound Ni isotopes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/>
              <a:t> continuum contribution from 30 to 60 MeV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173538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083050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838200" y="4724400"/>
            <a:ext cx="3505200" cy="590550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Continuum contribution increases as nuclei close to the drip line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5029200" y="4724400"/>
            <a:ext cx="3505200" cy="590550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Continuum contribution depends very much on the pairing interaction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418138" y="1965325"/>
            <a:ext cx="60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Ni88</a:t>
            </a:r>
          </a:p>
        </p:txBody>
      </p:sp>
    </p:spTree>
    <p:extLst>
      <p:ext uri="{BB962C8B-B14F-4D97-AF65-F5344CB8AC3E}">
        <p14:creationId xmlns:p14="http://schemas.microsoft.com/office/powerpoint/2010/main" val="30962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21A9C8F9-0E9B-498F-869B-099EF1BC35CF}" type="slidenum">
              <a:rPr lang="en-US" altLang="zh-CN" b="1">
                <a:solidFill>
                  <a:schemeClr val="bg1"/>
                </a:solidFill>
              </a:rPr>
              <a:pPr/>
              <a:t>2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HFB Quasiparticle spectrum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8180" y="654050"/>
            <a:ext cx="8662292" cy="5702300"/>
          </a:xfrm>
        </p:spPr>
        <p:txBody>
          <a:bodyPr/>
          <a:lstStyle/>
          <a:p>
            <a:r>
              <a:rPr lang="en-US" altLang="zh-CN" sz="1800" dirty="0"/>
              <a:t>BCS</a:t>
            </a:r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HFB</a:t>
            </a:r>
          </a:p>
        </p:txBody>
      </p:sp>
      <p:graphicFrame>
        <p:nvGraphicFramePr>
          <p:cNvPr id="71691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02000" y="3657600"/>
          <a:ext cx="211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3657600"/>
                        <a:ext cx="2117725" cy="423863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rgbClr val="800000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2E8A5C">
                                <a:alpha val="46001"/>
                              </a:srgbClr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4" name="Picture 4" descr="图片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109913"/>
            <a:ext cx="6858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AutoShape 5"/>
          <p:cNvSpPr>
            <a:spLocks/>
          </p:cNvSpPr>
          <p:nvPr/>
        </p:nvSpPr>
        <p:spPr bwMode="auto">
          <a:xfrm>
            <a:off x="2743200" y="3565525"/>
            <a:ext cx="304800" cy="381000"/>
          </a:xfrm>
          <a:prstGeom prst="borderCallout1">
            <a:avLst>
              <a:gd name="adj1" fmla="val 30000"/>
              <a:gd name="adj2" fmla="val -25000"/>
              <a:gd name="adj3" fmla="val 353333"/>
              <a:gd name="adj4" fmla="val -25000"/>
            </a:avLst>
          </a:prstGeom>
          <a:solidFill>
            <a:srgbClr val="2E8A5C">
              <a:alpha val="59000"/>
            </a:srgbClr>
          </a:solidFill>
          <a:ln w="15875" algn="ctr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altLang="zh-CN" sz="2000">
                <a:latin typeface="Arial" charset="0"/>
              </a:rPr>
              <a:t>-</a:t>
            </a:r>
            <a:r>
              <a:rPr lang="en-US" altLang="zh-CN" sz="2000">
                <a:latin typeface="Arial" charset="0"/>
                <a:sym typeface="Symbol" pitchFamily="18" charset="2"/>
              </a:rPr>
              <a:t></a:t>
            </a:r>
          </a:p>
        </p:txBody>
      </p:sp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2943225" y="4543425"/>
            <a:ext cx="3508375" cy="1066800"/>
            <a:chOff x="1534" y="1872"/>
            <a:chExt cx="2210" cy="672"/>
          </a:xfrm>
        </p:grpSpPr>
        <p:sp>
          <p:nvSpPr>
            <p:cNvPr id="71687" name="Freeform 7"/>
            <p:cNvSpPr>
              <a:spLocks/>
            </p:cNvSpPr>
            <p:nvPr/>
          </p:nvSpPr>
          <p:spPr bwMode="auto">
            <a:xfrm>
              <a:off x="2740" y="1872"/>
              <a:ext cx="408" cy="637"/>
            </a:xfrm>
            <a:custGeom>
              <a:avLst/>
              <a:gdLst>
                <a:gd name="T0" fmla="*/ 0 w 1020"/>
                <a:gd name="T1" fmla="*/ 1442 h 1592"/>
                <a:gd name="T2" fmla="*/ 285 w 1020"/>
                <a:gd name="T3" fmla="*/ 1397 h 1592"/>
                <a:gd name="T4" fmla="*/ 405 w 1020"/>
                <a:gd name="T5" fmla="*/ 1157 h 1592"/>
                <a:gd name="T6" fmla="*/ 495 w 1020"/>
                <a:gd name="T7" fmla="*/ 197 h 1592"/>
                <a:gd name="T8" fmla="*/ 555 w 1020"/>
                <a:gd name="T9" fmla="*/ 32 h 1592"/>
                <a:gd name="T10" fmla="*/ 615 w 1020"/>
                <a:gd name="T11" fmla="*/ 392 h 1592"/>
                <a:gd name="T12" fmla="*/ 645 w 1020"/>
                <a:gd name="T13" fmla="*/ 1217 h 1592"/>
                <a:gd name="T14" fmla="*/ 735 w 1020"/>
                <a:gd name="T15" fmla="*/ 1442 h 1592"/>
                <a:gd name="T16" fmla="*/ 1020 w 1020"/>
                <a:gd name="T17" fmla="*/ 159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0" h="1592">
                  <a:moveTo>
                    <a:pt x="0" y="1442"/>
                  </a:moveTo>
                  <a:cubicBezTo>
                    <a:pt x="109" y="1443"/>
                    <a:pt x="218" y="1444"/>
                    <a:pt x="285" y="1397"/>
                  </a:cubicBezTo>
                  <a:cubicBezTo>
                    <a:pt x="352" y="1350"/>
                    <a:pt x="370" y="1357"/>
                    <a:pt x="405" y="1157"/>
                  </a:cubicBezTo>
                  <a:cubicBezTo>
                    <a:pt x="440" y="957"/>
                    <a:pt x="470" y="384"/>
                    <a:pt x="495" y="197"/>
                  </a:cubicBezTo>
                  <a:cubicBezTo>
                    <a:pt x="520" y="10"/>
                    <a:pt x="535" y="0"/>
                    <a:pt x="555" y="32"/>
                  </a:cubicBezTo>
                  <a:cubicBezTo>
                    <a:pt x="575" y="64"/>
                    <a:pt x="600" y="195"/>
                    <a:pt x="615" y="392"/>
                  </a:cubicBezTo>
                  <a:cubicBezTo>
                    <a:pt x="630" y="589"/>
                    <a:pt x="625" y="1042"/>
                    <a:pt x="645" y="1217"/>
                  </a:cubicBezTo>
                  <a:cubicBezTo>
                    <a:pt x="665" y="1392"/>
                    <a:pt x="673" y="1380"/>
                    <a:pt x="735" y="1442"/>
                  </a:cubicBezTo>
                  <a:cubicBezTo>
                    <a:pt x="797" y="1504"/>
                    <a:pt x="908" y="1548"/>
                    <a:pt x="1020" y="1592"/>
                  </a:cubicBezTo>
                </a:path>
              </a:pathLst>
            </a:custGeom>
            <a:solidFill>
              <a:srgbClr val="99CCFF">
                <a:alpha val="53999"/>
              </a:srgbClr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88" name="Freeform 8"/>
            <p:cNvSpPr>
              <a:spLocks/>
            </p:cNvSpPr>
            <p:nvPr/>
          </p:nvSpPr>
          <p:spPr bwMode="auto">
            <a:xfrm>
              <a:off x="3408" y="1872"/>
              <a:ext cx="336" cy="672"/>
            </a:xfrm>
            <a:custGeom>
              <a:avLst/>
              <a:gdLst>
                <a:gd name="T0" fmla="*/ 0 w 1500"/>
                <a:gd name="T1" fmla="*/ 2134 h 2134"/>
                <a:gd name="T2" fmla="*/ 585 w 1500"/>
                <a:gd name="T3" fmla="*/ 2035 h 2134"/>
                <a:gd name="T4" fmla="*/ 720 w 1500"/>
                <a:gd name="T5" fmla="*/ 1570 h 2134"/>
                <a:gd name="T6" fmla="*/ 810 w 1500"/>
                <a:gd name="T7" fmla="*/ 385 h 2134"/>
                <a:gd name="T8" fmla="*/ 885 w 1500"/>
                <a:gd name="T9" fmla="*/ 25 h 2134"/>
                <a:gd name="T10" fmla="*/ 990 w 1500"/>
                <a:gd name="T11" fmla="*/ 535 h 2134"/>
                <a:gd name="T12" fmla="*/ 1065 w 1500"/>
                <a:gd name="T13" fmla="*/ 1570 h 2134"/>
                <a:gd name="T14" fmla="*/ 1215 w 1500"/>
                <a:gd name="T15" fmla="*/ 1990 h 2134"/>
                <a:gd name="T16" fmla="*/ 1500 w 1500"/>
                <a:gd name="T17" fmla="*/ 2125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0" h="2134">
                  <a:moveTo>
                    <a:pt x="0" y="2134"/>
                  </a:moveTo>
                  <a:cubicBezTo>
                    <a:pt x="232" y="2131"/>
                    <a:pt x="465" y="2129"/>
                    <a:pt x="585" y="2035"/>
                  </a:cubicBezTo>
                  <a:cubicBezTo>
                    <a:pt x="705" y="1941"/>
                    <a:pt x="683" y="1845"/>
                    <a:pt x="720" y="1570"/>
                  </a:cubicBezTo>
                  <a:cubicBezTo>
                    <a:pt x="757" y="1295"/>
                    <a:pt x="782" y="642"/>
                    <a:pt x="810" y="385"/>
                  </a:cubicBezTo>
                  <a:cubicBezTo>
                    <a:pt x="838" y="128"/>
                    <a:pt x="855" y="0"/>
                    <a:pt x="885" y="25"/>
                  </a:cubicBezTo>
                  <a:cubicBezTo>
                    <a:pt x="915" y="50"/>
                    <a:pt x="960" y="278"/>
                    <a:pt x="990" y="535"/>
                  </a:cubicBezTo>
                  <a:cubicBezTo>
                    <a:pt x="1020" y="792"/>
                    <a:pt x="1028" y="1328"/>
                    <a:pt x="1065" y="1570"/>
                  </a:cubicBezTo>
                  <a:cubicBezTo>
                    <a:pt x="1102" y="1812"/>
                    <a:pt x="1143" y="1898"/>
                    <a:pt x="1215" y="1990"/>
                  </a:cubicBezTo>
                  <a:cubicBezTo>
                    <a:pt x="1287" y="2082"/>
                    <a:pt x="1393" y="2103"/>
                    <a:pt x="1500" y="2125"/>
                  </a:cubicBezTo>
                </a:path>
              </a:pathLst>
            </a:custGeom>
            <a:solidFill>
              <a:srgbClr val="99CCFF">
                <a:alpha val="53999"/>
              </a:srgbClr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689" name="Freeform 9"/>
            <p:cNvSpPr>
              <a:spLocks/>
            </p:cNvSpPr>
            <p:nvPr/>
          </p:nvSpPr>
          <p:spPr bwMode="auto">
            <a:xfrm>
              <a:off x="1534" y="2064"/>
              <a:ext cx="582" cy="293"/>
            </a:xfrm>
            <a:custGeom>
              <a:avLst/>
              <a:gdLst>
                <a:gd name="T0" fmla="*/ 0 w 1455"/>
                <a:gd name="T1" fmla="*/ 237 h 732"/>
                <a:gd name="T2" fmla="*/ 360 w 1455"/>
                <a:gd name="T3" fmla="*/ 252 h 732"/>
                <a:gd name="T4" fmla="*/ 720 w 1455"/>
                <a:gd name="T5" fmla="*/ 12 h 732"/>
                <a:gd name="T6" fmla="*/ 975 w 1455"/>
                <a:gd name="T7" fmla="*/ 327 h 732"/>
                <a:gd name="T8" fmla="*/ 1095 w 1455"/>
                <a:gd name="T9" fmla="*/ 522 h 732"/>
                <a:gd name="T10" fmla="*/ 1455 w 1455"/>
                <a:gd name="T11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5" h="732">
                  <a:moveTo>
                    <a:pt x="0" y="237"/>
                  </a:moveTo>
                  <a:cubicBezTo>
                    <a:pt x="120" y="263"/>
                    <a:pt x="240" y="289"/>
                    <a:pt x="360" y="252"/>
                  </a:cubicBezTo>
                  <a:cubicBezTo>
                    <a:pt x="480" y="215"/>
                    <a:pt x="618" y="0"/>
                    <a:pt x="720" y="12"/>
                  </a:cubicBezTo>
                  <a:cubicBezTo>
                    <a:pt x="822" y="24"/>
                    <a:pt x="913" y="242"/>
                    <a:pt x="975" y="327"/>
                  </a:cubicBezTo>
                  <a:cubicBezTo>
                    <a:pt x="1037" y="412"/>
                    <a:pt x="1015" y="455"/>
                    <a:pt x="1095" y="522"/>
                  </a:cubicBezTo>
                  <a:cubicBezTo>
                    <a:pt x="1175" y="589"/>
                    <a:pt x="1315" y="660"/>
                    <a:pt x="1455" y="732"/>
                  </a:cubicBezTo>
                </a:path>
              </a:pathLst>
            </a:custGeom>
            <a:solidFill>
              <a:srgbClr val="99CCFF">
                <a:alpha val="50999"/>
              </a:srgbClr>
            </a:solidFill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5875034" y="2405241"/>
            <a:ext cx="2480282" cy="2062103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ea typeface="华文隶书" pitchFamily="2" charset="-122"/>
              </a:rPr>
              <a:t>HFB 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  <a:ea typeface="华文隶书" pitchFamily="2" charset="-122"/>
              </a:rPr>
              <a:t>deep-hole states become 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ea typeface="华文隶书" pitchFamily="2" charset="-122"/>
              </a:rPr>
              <a:t>resonances</a:t>
            </a:r>
          </a:p>
          <a:p>
            <a:pPr>
              <a:spcBef>
                <a:spcPct val="50000"/>
              </a:spcBef>
            </a:pPr>
            <a:r>
              <a:rPr lang="en-US" altLang="zh-CN" sz="1600" dirty="0" smtClean="0">
                <a:ea typeface="华文隶书" pitchFamily="2" charset="-122"/>
              </a:rPr>
              <a:t>Continuum coupling becomes essential for weakly bound nuclei</a:t>
            </a:r>
            <a:r>
              <a:rPr lang="en-US" altLang="zh-CN" sz="1600" dirty="0">
                <a:ea typeface="华文隶书" pitchFamily="2" charset="-122"/>
              </a:rPr>
              <a:t> </a:t>
            </a:r>
            <a:endParaRPr lang="en-US" altLang="zh-CN" sz="1600" dirty="0" smtClean="0">
              <a:ea typeface="华文隶书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600" dirty="0" smtClean="0">
                <a:ea typeface="华文隶书" pitchFamily="2" charset="-122"/>
              </a:rPr>
              <a:t>Properly treat </a:t>
            </a:r>
            <a:r>
              <a:rPr lang="en-US" altLang="zh-CN" sz="1600" dirty="0" smtClean="0">
                <a:ea typeface="华文隶书" pitchFamily="2" charset="-122"/>
              </a:rPr>
              <a:t>continuum is essential for </a:t>
            </a:r>
            <a:r>
              <a:rPr lang="en-US" altLang="zh-CN" sz="1600" dirty="0" smtClean="0">
                <a:ea typeface="华文隶书" pitchFamily="2" charset="-122"/>
              </a:rPr>
              <a:t>QRPA</a:t>
            </a:r>
            <a:endParaRPr lang="en-US" altLang="zh-CN" sz="1600" dirty="0" smtClean="0">
              <a:ea typeface="华文隶书" pitchFamily="2" charset="-122"/>
            </a:endParaRPr>
          </a:p>
        </p:txBody>
      </p:sp>
      <p:pic>
        <p:nvPicPr>
          <p:cNvPr id="7170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26479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5715000" y="8382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Occupation numbers</a:t>
            </a:r>
          </a:p>
        </p:txBody>
      </p:sp>
      <p:pic>
        <p:nvPicPr>
          <p:cNvPr id="71711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333375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3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19145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左大括号 1"/>
          <p:cNvSpPr/>
          <p:nvPr/>
        </p:nvSpPr>
        <p:spPr>
          <a:xfrm rot="5400000">
            <a:off x="2108998" y="4335481"/>
            <a:ext cx="204787" cy="820701"/>
          </a:xfrm>
          <a:prstGeom prst="leftBrace">
            <a:avLst/>
          </a:prstGeom>
          <a:ln w="19050">
            <a:solidFill>
              <a:srgbClr val="9A3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6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042" y="4254500"/>
            <a:ext cx="763488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B04700"/>
                </a:solidFill>
              </a:rPr>
              <a:t>Disc.</a:t>
            </a:r>
            <a:endParaRPr lang="zh-CN" altLang="en-US" dirty="0">
              <a:solidFill>
                <a:srgbClr val="B04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05DBA333-D249-4C58-AB91-2C608865755D}" type="slidenum">
              <a:rPr lang="en-US" altLang="zh-CN" b="1">
                <a:solidFill>
                  <a:schemeClr val="bg1"/>
                </a:solidFill>
              </a:rPr>
              <a:pPr/>
              <a:t>20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Weakly-bound Ni isotopes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Resonance </a:t>
            </a:r>
            <a:r>
              <a:rPr lang="en-US" altLang="zh-CN" dirty="0" smtClean="0"/>
              <a:t>widths (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) </a:t>
            </a:r>
            <a:r>
              <a:rPr lang="en-US" altLang="zh-CN" dirty="0"/>
              <a:t>of 90Ni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>
              <a:buFont typeface="Wingdings" pitchFamily="2" charset="2"/>
              <a:buNone/>
            </a:pPr>
            <a:r>
              <a:rPr lang="en-US" altLang="zh-CN" dirty="0"/>
              <a:t>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For example, </a:t>
            </a:r>
            <a:r>
              <a:rPr lang="en-US" altLang="zh-CN" sz="1800" dirty="0"/>
              <a:t>1p</a:t>
            </a:r>
            <a:r>
              <a:rPr lang="en-US" altLang="zh-CN" sz="1800" baseline="-25000" dirty="0"/>
              <a:t>3/2</a:t>
            </a:r>
            <a:r>
              <a:rPr lang="en-US" altLang="zh-CN" sz="1800" dirty="0"/>
              <a:t> in Ni isotopes</a:t>
            </a:r>
            <a:r>
              <a:rPr lang="en-US" altLang="zh-CN" dirty="0"/>
              <a:t>: </a:t>
            </a:r>
            <a:r>
              <a:rPr lang="en-US" altLang="zh-CN" sz="1600" dirty="0"/>
              <a:t>25.9 </a:t>
            </a:r>
            <a:r>
              <a:rPr lang="en-US" altLang="zh-CN" sz="1600" dirty="0" err="1"/>
              <a:t>keV</a:t>
            </a:r>
            <a:r>
              <a:rPr lang="en-US" altLang="zh-CN" sz="1600" dirty="0"/>
              <a:t> (</a:t>
            </a:r>
            <a:r>
              <a:rPr lang="en-US" altLang="zh-CN" sz="1600" i="1" dirty="0"/>
              <a:t>N</a:t>
            </a:r>
            <a:r>
              <a:rPr lang="en-US" altLang="zh-CN" sz="1600" dirty="0"/>
              <a:t>=58), 28.2 </a:t>
            </a:r>
            <a:r>
              <a:rPr lang="en-US" altLang="zh-CN" sz="1600" dirty="0" err="1"/>
              <a:t>keV</a:t>
            </a:r>
            <a:r>
              <a:rPr lang="en-US" altLang="zh-CN" sz="1600" dirty="0"/>
              <a:t> (</a:t>
            </a:r>
            <a:r>
              <a:rPr lang="en-US" altLang="zh-CN" sz="1600" i="1" dirty="0"/>
              <a:t>N</a:t>
            </a:r>
            <a:r>
              <a:rPr lang="en-US" altLang="zh-CN" sz="1600" dirty="0"/>
              <a:t>=60), 30.8 </a:t>
            </a:r>
            <a:r>
              <a:rPr lang="en-US" altLang="zh-CN" sz="1600" dirty="0" err="1"/>
              <a:t>keV</a:t>
            </a:r>
            <a:r>
              <a:rPr lang="en-US" altLang="zh-CN" sz="1600" dirty="0"/>
              <a:t> (</a:t>
            </a:r>
            <a:r>
              <a:rPr lang="en-US" altLang="zh-CN" sz="1600" i="1" dirty="0"/>
              <a:t>N</a:t>
            </a:r>
            <a:r>
              <a:rPr lang="en-US" altLang="zh-CN" sz="1600" dirty="0"/>
              <a:t>=62)</a:t>
            </a:r>
          </a:p>
          <a:p>
            <a:pPr>
              <a:buFont typeface="Wingdings" pitchFamily="2" charset="2"/>
              <a:buNone/>
            </a:pPr>
            <a:r>
              <a:rPr lang="en-US" altLang="zh-CN" dirty="0"/>
              <a:t> 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424613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905000" y="5181600"/>
            <a:ext cx="4648200" cy="346075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Widths increase as nuclei close to the drip line</a:t>
            </a:r>
          </a:p>
        </p:txBody>
      </p:sp>
    </p:spTree>
    <p:extLst>
      <p:ext uri="{BB962C8B-B14F-4D97-AF65-F5344CB8AC3E}">
        <p14:creationId xmlns:p14="http://schemas.microsoft.com/office/powerpoint/2010/main" val="36588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F1664793-2AD6-4825-9879-055F2768E3B5}" type="slidenum">
              <a:rPr lang="en-US" altLang="zh-CN" b="1">
                <a:solidFill>
                  <a:schemeClr val="bg1"/>
                </a:solidFill>
              </a:rPr>
              <a:pPr/>
              <a:t>21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en-US" altLang="zh-CN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 local-density approximation:</a:t>
            </a:r>
          </a:p>
          <a:p>
            <a:pPr marL="0" indent="0"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</a:t>
            </a:r>
            <a:r>
              <a:rPr lang="en-US" altLang="zh-CN" sz="1800" dirty="0"/>
              <a:t>W</a:t>
            </a:r>
            <a:r>
              <a:rPr lang="en-US" altLang="zh-CN" sz="1800" dirty="0" smtClean="0"/>
              <a:t>orks </a:t>
            </a:r>
            <a:r>
              <a:rPr lang="en-US" altLang="zh-CN" sz="1800" dirty="0"/>
              <a:t>for high energy continuum </a:t>
            </a:r>
            <a:r>
              <a:rPr lang="en-US" altLang="zh-CN" sz="1800" dirty="0" err="1" smtClean="0"/>
              <a:t>states.Hybrid</a:t>
            </a:r>
            <a:r>
              <a:rPr lang="en-US" altLang="zh-CN" sz="1800" dirty="0" smtClean="0"/>
              <a:t> HFB strategy can greatly  </a:t>
            </a:r>
          </a:p>
          <a:p>
            <a:pPr marL="0" indent="0"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reduce computational costs; will be very useful for optimizing Madness-</a:t>
            </a:r>
          </a:p>
          <a:p>
            <a:pPr marL="0" indent="0"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HFB.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It also demonstrates that box  solutions have </a:t>
            </a:r>
            <a:r>
              <a:rPr lang="en-US" altLang="zh-CN" sz="1800" dirty="0"/>
              <a:t>very good precision, 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and </a:t>
            </a:r>
            <a:r>
              <a:rPr lang="en-US" altLang="zh-CN" sz="1800" dirty="0"/>
              <a:t>can be used for </a:t>
            </a:r>
            <a:r>
              <a:rPr lang="en-US" altLang="zh-CN" sz="1800" dirty="0" smtClean="0"/>
              <a:t>continuum-QRPA. 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Stabilization </a:t>
            </a:r>
            <a:r>
              <a:rPr lang="en-US" altLang="zh-CN" dirty="0"/>
              <a:t>method:</a:t>
            </a:r>
          </a:p>
          <a:p>
            <a:pPr>
              <a:buNone/>
            </a:pPr>
            <a:r>
              <a:rPr lang="en-US" altLang="zh-CN" dirty="0"/>
              <a:t>     </a:t>
            </a:r>
            <a:r>
              <a:rPr lang="en-US" altLang="zh-CN" sz="1800" dirty="0"/>
              <a:t>P</a:t>
            </a:r>
            <a:r>
              <a:rPr lang="en-US" altLang="zh-CN" sz="1800" dirty="0" smtClean="0"/>
              <a:t>roduce </a:t>
            </a:r>
            <a:r>
              <a:rPr lang="en-US" altLang="zh-CN" sz="1800" dirty="0"/>
              <a:t>reliable widths except for very narrow resonances, slightly overestimate the widths by 10%. Provides an alternative way to study continuum and resonances without solving the scattering </a:t>
            </a:r>
            <a:r>
              <a:rPr lang="en-US" altLang="zh-CN" sz="1800" dirty="0" err="1"/>
              <a:t>wavefuntions</a:t>
            </a:r>
            <a:endParaRPr lang="en-US" altLang="zh-CN" sz="1800" dirty="0"/>
          </a:p>
          <a:p>
            <a:pPr>
              <a:buNone/>
            </a:pPr>
            <a:endParaRPr lang="en-US" altLang="zh-CN" dirty="0"/>
          </a:p>
          <a:p>
            <a:r>
              <a:rPr lang="en-US" altLang="zh-CN" dirty="0" smtClean="0"/>
              <a:t>Drip-line isotopes: </a:t>
            </a:r>
            <a:endParaRPr lang="en-US" altLang="zh-CN" dirty="0"/>
          </a:p>
          <a:p>
            <a:pPr>
              <a:buNone/>
            </a:pPr>
            <a:r>
              <a:rPr lang="en-US" altLang="zh-CN" sz="1800" dirty="0"/>
              <a:t>     </a:t>
            </a:r>
            <a:r>
              <a:rPr lang="en-US" altLang="zh-CN" sz="1800" dirty="0" smtClean="0"/>
              <a:t>HFB resonance widths </a:t>
            </a:r>
            <a:r>
              <a:rPr lang="en-US" altLang="zh-CN" sz="1800" dirty="0"/>
              <a:t>are increasing as nuclei close to drip-lines, </a:t>
            </a:r>
            <a:r>
              <a:rPr lang="en-US" altLang="zh-CN" sz="1800" dirty="0" smtClean="0"/>
              <a:t>which is consistent with that high-energy </a:t>
            </a:r>
            <a:r>
              <a:rPr lang="en-US" altLang="zh-CN" sz="1800" dirty="0"/>
              <a:t>continuum contributions are also increasing.  </a:t>
            </a:r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203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FB999E4F-13AB-4665-A52B-16B3C12FCCC0}" type="slidenum">
              <a:rPr lang="en-US" altLang="zh-CN" b="1">
                <a:solidFill>
                  <a:schemeClr val="bg1"/>
                </a:solidFill>
              </a:rPr>
              <a:pPr/>
              <a:t>22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/>
              <a:t> 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600200" y="2628899"/>
            <a:ext cx="51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B0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694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8EEEA759-2679-4152-8AC7-8FFCBC97D3E2}" type="slidenum">
              <a:rPr lang="en-US" altLang="zh-CN" b="1">
                <a:solidFill>
                  <a:schemeClr val="bg1"/>
                </a:solidFill>
              </a:rPr>
              <a:pPr/>
              <a:t>3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HFB Quasiparticle spectrum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In the complex k plane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>
              <a:buFont typeface="Wingdings" pitchFamily="2" charset="2"/>
              <a:buNone/>
            </a:pPr>
            <a:endParaRPr lang="en-US" altLang="zh-CN"/>
          </a:p>
          <a:p>
            <a:r>
              <a:rPr lang="en-US" altLang="zh-CN"/>
              <a:t>These resonances are observable in experiments; widths depend very much on the pairing interaction; unique in HFB theory beyond BCS description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419100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743200" y="167640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N.Michel, et al 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4343400" y="3429000"/>
            <a:ext cx="4419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Lucida Sans" pitchFamily="34" charset="0"/>
              </a:rPr>
              <a:t>Identify resonance states that have the complex energy: E</a:t>
            </a:r>
            <a:r>
              <a:rPr lang="en-US" altLang="zh-CN" sz="160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-i</a:t>
            </a:r>
            <a:r>
              <a:rPr lang="el-GR" altLang="zh-CN" sz="1600" b="1">
                <a:solidFill>
                  <a:srgbClr val="C85100"/>
                </a:solidFill>
                <a:latin typeface="BatangChe" pitchFamily="49" charset="-127"/>
                <a:ea typeface="BatangChe" pitchFamily="49" charset="-127"/>
                <a:cs typeface="Arial Unicode MS" pitchFamily="34" charset="-122"/>
              </a:rPr>
              <a:t>Γ</a:t>
            </a:r>
            <a:r>
              <a:rPr lang="en-US" altLang="zh-CN" sz="1600">
                <a:solidFill>
                  <a:schemeClr val="tx1"/>
                </a:solidFill>
                <a:latin typeface="BatangChe" pitchFamily="49" charset="-127"/>
                <a:ea typeface="BatangChe" pitchFamily="49" charset="-127"/>
                <a:cs typeface="Arial Unicode MS" pitchFamily="34" charset="-122"/>
              </a:rPr>
              <a:t>/2</a:t>
            </a:r>
            <a:r>
              <a:rPr lang="en-US" altLang="zh-CN" sz="1600">
                <a:solidFill>
                  <a:schemeClr val="tx1"/>
                </a:solidFill>
                <a:latin typeface="Lucida Sans" pitchFamily="34" charset="0"/>
              </a:rPr>
              <a:t> (widths); and purely scattering states are integrated over the contour. </a:t>
            </a:r>
            <a:endParaRPr lang="en-US" altLang="zh-CN" sz="1600" baseline="30000">
              <a:solidFill>
                <a:srgbClr val="C8510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HFB Strategy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Diagonalization</a:t>
            </a:r>
            <a:r>
              <a:rPr lang="en-US" altLang="zh-CN" dirty="0" smtClean="0"/>
              <a:t> on single-particle basis </a:t>
            </a:r>
          </a:p>
          <a:p>
            <a:r>
              <a:rPr lang="en-US" altLang="zh-CN" dirty="0" smtClean="0"/>
              <a:t>Direct </a:t>
            </a:r>
            <a:r>
              <a:rPr lang="en-US" altLang="zh-CN" dirty="0" err="1"/>
              <a:t>d</a:t>
            </a:r>
            <a:r>
              <a:rPr lang="en-US" altLang="zh-CN" dirty="0" err="1" smtClean="0"/>
              <a:t>iagonalization</a:t>
            </a:r>
            <a:r>
              <a:rPr lang="en-US" altLang="zh-CN" dirty="0" smtClean="0"/>
              <a:t> on box lattice (e.g. B-spline)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Very expensive; so many discretized continuum states</a:t>
            </a:r>
          </a:p>
          <a:p>
            <a:r>
              <a:rPr lang="en-US" altLang="zh-CN" dirty="0" smtClean="0"/>
              <a:t>Madness-HFB strategy: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</a:t>
            </a:r>
            <a:r>
              <a:rPr lang="en-US" altLang="zh-CN" dirty="0" smtClean="0">
                <a:solidFill>
                  <a:srgbClr val="B04700"/>
                </a:solidFill>
                <a:latin typeface="Batang" pitchFamily="18" charset="-127"/>
                <a:ea typeface="Batang" pitchFamily="18" charset="-127"/>
                <a:cs typeface="Arial Unicode MS" pitchFamily="34" charset="-122"/>
              </a:rPr>
              <a:t>-&gt;</a:t>
            </a:r>
            <a:r>
              <a:rPr lang="en-US" altLang="zh-CN" dirty="0" smtClean="0"/>
              <a:t>initial HO basis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</a:t>
            </a:r>
            <a:r>
              <a:rPr lang="en-US" altLang="zh-CN" dirty="0" smtClean="0">
                <a:solidFill>
                  <a:srgbClr val="B04700"/>
                </a:solidFill>
                <a:latin typeface="+mj-ea"/>
                <a:ea typeface="+mj-ea"/>
                <a:cs typeface="Arial Unicode MS" pitchFamily="34" charset="-122"/>
              </a:rPr>
              <a:t>-&gt;</a:t>
            </a:r>
            <a:r>
              <a:rPr lang="en-US" altLang="zh-CN" dirty="0" smtClean="0"/>
              <a:t>Hamiltonian matrix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</a:t>
            </a:r>
            <a:r>
              <a:rPr lang="en-US" altLang="zh-CN" dirty="0" smtClean="0">
                <a:solidFill>
                  <a:srgbClr val="B04700"/>
                </a:solidFill>
                <a:latin typeface="+mj-ea"/>
                <a:ea typeface="+mj-ea"/>
              </a:rPr>
              <a:t>-&gt;</a:t>
            </a:r>
            <a:r>
              <a:rPr lang="en-US" altLang="zh-CN" dirty="0" err="1" smtClean="0"/>
              <a:t>diagonalization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</a:t>
            </a:r>
            <a:r>
              <a:rPr lang="en-US" altLang="zh-CN" dirty="0" smtClean="0">
                <a:solidFill>
                  <a:srgbClr val="B04700"/>
                </a:solidFill>
                <a:latin typeface="+mj-ea"/>
                <a:ea typeface="+mj-ea"/>
              </a:rPr>
              <a:t>-&gt;</a:t>
            </a:r>
            <a:r>
              <a:rPr lang="en-US" altLang="zh-CN" dirty="0" smtClean="0"/>
              <a:t>new eigenvalues and vectors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</a:t>
            </a:r>
            <a:r>
              <a:rPr lang="en-US" altLang="zh-CN" dirty="0" smtClean="0">
                <a:solidFill>
                  <a:srgbClr val="B04700"/>
                </a:solidFill>
              </a:rPr>
              <a:t>  </a:t>
            </a:r>
            <a:r>
              <a:rPr lang="en-US" altLang="zh-CN" dirty="0" smtClean="0">
                <a:solidFill>
                  <a:srgbClr val="B04700"/>
                </a:solidFill>
                <a:latin typeface="+mj-ea"/>
                <a:ea typeface="+mj-ea"/>
              </a:rPr>
              <a:t>-&gt;</a:t>
            </a:r>
            <a:r>
              <a:rPr lang="en-US" altLang="zh-CN" dirty="0" smtClean="0"/>
              <a:t>Convolution(update basis)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</a:t>
            </a:r>
            <a:r>
              <a:rPr lang="en-US" altLang="zh-CN" dirty="0" smtClean="0">
                <a:solidFill>
                  <a:srgbClr val="B04700"/>
                </a:solidFill>
                <a:latin typeface="+mj-ea"/>
                <a:ea typeface="+mj-ea"/>
              </a:rPr>
              <a:t>-&gt;</a:t>
            </a:r>
            <a:r>
              <a:rPr lang="en-US" altLang="zh-CN" dirty="0" smtClean="0"/>
              <a:t>box boundary(mask)</a:t>
            </a: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0070C0"/>
                </a:solidFill>
              </a:rPr>
              <a:t>Hybrid-HFB </a:t>
            </a:r>
            <a:r>
              <a:rPr lang="en-US" altLang="zh-CN" b="1" dirty="0">
                <a:solidFill>
                  <a:srgbClr val="0070C0"/>
                </a:solidFill>
              </a:rPr>
              <a:t>strategy</a:t>
            </a:r>
            <a:r>
              <a:rPr lang="en-US" altLang="zh-CN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box </a:t>
            </a:r>
            <a:r>
              <a:rPr lang="en-US" altLang="zh-CN" dirty="0" err="1" smtClean="0"/>
              <a:t>solutions+deep-hole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resonances+high</a:t>
            </a:r>
            <a:r>
              <a:rPr lang="en-US" altLang="zh-CN" dirty="0" smtClean="0"/>
              <a:t> energy continuum states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 </a:t>
            </a:r>
            <a:r>
              <a:rPr lang="zh-CN" altLang="en-US" smtClean="0">
                <a:solidFill>
                  <a:srgbClr val="17B970"/>
                </a:solidFill>
              </a:rPr>
              <a:t>   </a:t>
            </a:r>
            <a:r>
              <a:rPr lang="en-US" altLang="zh-CN" b="1" smtClean="0">
                <a:solidFill>
                  <a:schemeClr val="bg1"/>
                </a:solidFill>
              </a:rPr>
              <a:t>-</a:t>
            </a:r>
            <a:fld id="{C24B22BA-8C8F-4425-928A-5F322F29CF5A}" type="slidenum">
              <a:rPr lang="en-US" altLang="zh-CN" b="1" smtClean="0">
                <a:solidFill>
                  <a:schemeClr val="bg1"/>
                </a:solidFill>
              </a:rPr>
              <a:pPr/>
              <a:t>4</a:t>
            </a:fld>
            <a:r>
              <a:rPr lang="en-US" altLang="zh-CN" b="1" smtClean="0">
                <a:solidFill>
                  <a:schemeClr val="bg1"/>
                </a:solidFill>
              </a:rPr>
              <a:t>-</a:t>
            </a:r>
            <a:endParaRPr lang="en-US" altLang="zh-CN" b="1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403648" y="4221088"/>
            <a:ext cx="50405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403648" y="2780928"/>
            <a:ext cx="0" cy="144016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403648" y="2780928"/>
            <a:ext cx="50405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6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CC13AB4B-1140-4540-B7B4-02B12F2EF2A4}" type="slidenum">
              <a:rPr lang="en-US" altLang="zh-CN" b="1">
                <a:solidFill>
                  <a:schemeClr val="bg1"/>
                </a:solidFill>
              </a:rPr>
              <a:pPr/>
              <a:t>5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Box solutions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8500"/>
            <a:ext cx="4318000" cy="5702300"/>
          </a:xfrm>
        </p:spPr>
        <p:txBody>
          <a:bodyPr/>
          <a:lstStyle/>
          <a:p>
            <a:r>
              <a:rPr lang="en-US" altLang="zh-CN" sz="1800"/>
              <a:t>In the box solution, also called </a:t>
            </a:r>
            <a:r>
              <a:rPr lang="en-US" altLang="zh-CN" sz="1800" i="1">
                <a:solidFill>
                  <a:srgbClr val="C85100"/>
                </a:solidFill>
                <a:latin typeface="Lucida Sans" pitchFamily="34" charset="0"/>
                <a:ea typeface="方正舒体简体" pitchFamily="65" charset="-122"/>
              </a:rPr>
              <a:t>L</a:t>
            </a:r>
            <a:r>
              <a:rPr lang="en-US" altLang="zh-CN" sz="1800" baseline="30000">
                <a:solidFill>
                  <a:srgbClr val="C85100"/>
                </a:solidFill>
              </a:rPr>
              <a:t>2</a:t>
            </a:r>
            <a:r>
              <a:rPr lang="en-US" altLang="zh-CN" sz="1800">
                <a:solidFill>
                  <a:srgbClr val="C85100"/>
                </a:solidFill>
              </a:rPr>
              <a:t> </a:t>
            </a:r>
            <a:r>
              <a:rPr lang="en-US" altLang="zh-CN" sz="1800"/>
              <a:t>discretization, the continuum is discretized into finite states, with very good accuracy compared to exact treatments. </a:t>
            </a:r>
          </a:p>
          <a:p>
            <a:endParaRPr lang="en-US" altLang="zh-CN" sz="800"/>
          </a:p>
          <a:p>
            <a:r>
              <a:rPr lang="en-US" altLang="zh-CN" sz="1800"/>
              <a:t>Even with this method the resonance widths can be calculated precisely, compared to the complex scaling method. </a:t>
            </a:r>
          </a:p>
          <a:p>
            <a:endParaRPr lang="en-US" altLang="zh-CN" sz="800"/>
          </a:p>
          <a:p>
            <a:r>
              <a:rPr lang="en-US" altLang="zh-CN" sz="1800"/>
              <a:t>HFB-AX generates very dense quasiparticle spectrum, provides a high resolution for continuum and resonance states.</a:t>
            </a:r>
          </a:p>
          <a:p>
            <a:pPr>
              <a:buFont typeface="Wingdings" pitchFamily="2" charset="2"/>
              <a:buNone/>
            </a:pPr>
            <a:r>
              <a:rPr lang="en-US" altLang="zh-CN" sz="1800"/>
              <a:t>     </a:t>
            </a:r>
            <a:r>
              <a:rPr lang="en-US" altLang="zh-CN" sz="1800">
                <a:solidFill>
                  <a:srgbClr val="C85100"/>
                </a:solidFill>
              </a:rPr>
              <a:t>For example, about 7000 states in a 40×40 fm box.  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454501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486400" y="990600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tx1"/>
                </a:solidFill>
                <a:latin typeface="Arial" charset="0"/>
              </a:rPr>
              <a:t>70Zn</a:t>
            </a:r>
          </a:p>
        </p:txBody>
      </p:sp>
    </p:spTree>
    <p:extLst>
      <p:ext uri="{BB962C8B-B14F-4D97-AF65-F5344CB8AC3E}">
        <p14:creationId xmlns:p14="http://schemas.microsoft.com/office/powerpoint/2010/main" val="14310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E37CCC15-2243-419D-87CD-53B254A7F687}" type="slidenum">
              <a:rPr lang="en-US" altLang="zh-CN" b="1">
                <a:solidFill>
                  <a:schemeClr val="bg1"/>
                </a:solidFill>
              </a:rPr>
              <a:pPr/>
              <a:t>6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High energy continuum states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8500"/>
            <a:ext cx="8153400" cy="5702300"/>
          </a:xfrm>
        </p:spPr>
        <p:txBody>
          <a:bodyPr/>
          <a:lstStyle/>
          <a:p>
            <a:r>
              <a:rPr lang="en-US" altLang="zh-CN" sz="1800"/>
              <a:t>High-energy approximation (local density approximation)</a:t>
            </a:r>
          </a:p>
          <a:p>
            <a:endParaRPr lang="en-US" altLang="zh-CN" sz="1800"/>
          </a:p>
          <a:p>
            <a:endParaRPr lang="en-US" altLang="zh-CN"/>
          </a:p>
          <a:p>
            <a:r>
              <a:rPr lang="en-US" altLang="zh-CN" sz="1800"/>
              <a:t>This approximation works for HFB-popov equation for Bose gas;</a:t>
            </a:r>
          </a:p>
          <a:p>
            <a:pPr>
              <a:buFont typeface="Wingdings" pitchFamily="2" charset="2"/>
              <a:buNone/>
            </a:pPr>
            <a:r>
              <a:rPr lang="en-US" altLang="zh-CN" sz="1800"/>
              <a:t>     works for Bogoliubov de Gennes equations for Fermi gas.</a:t>
            </a:r>
            <a:r>
              <a:rPr lang="en-US" altLang="zh-CN"/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zh-CN" sz="1400" i="1"/>
              <a:t>      J. Reidl, A. Csordas, R. Graham, and P.Szepfalusy, Phys. Rev. A 59, 3816 (1999)</a:t>
            </a:r>
          </a:p>
          <a:p>
            <a:pPr>
              <a:buFont typeface="Wingdings" pitchFamily="2" charset="2"/>
              <a:buNone/>
            </a:pPr>
            <a:r>
              <a:rPr lang="en-US" altLang="zh-CN" sz="1400" i="1"/>
              <a:t>     X.J. Liu, H. Hu, P.D. Drummond, Phys. Rev. A 76,043605 (2007)</a:t>
            </a:r>
          </a:p>
          <a:p>
            <a:r>
              <a:rPr lang="en-US" altLang="zh-CN"/>
              <a:t>We follow this approximation for Skyrme HFB. </a:t>
            </a:r>
          </a:p>
          <a:p>
            <a:pPr>
              <a:buFont typeface="Wingdings" pitchFamily="2" charset="2"/>
              <a:buNone/>
            </a:pPr>
            <a:r>
              <a:rPr lang="en-US" altLang="zh-CN"/>
              <a:t> 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61087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42672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1752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4038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4140200"/>
            <a:ext cx="2057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3657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37655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5791200" y="48768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quasiparticle spectrum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5867400" y="54102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HF energy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1371600" y="6019800"/>
            <a:ext cx="7467600" cy="346075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tx1"/>
                </a:solidFill>
                <a:latin typeface="Arial" charset="0"/>
              </a:rPr>
              <a:t>Derivatives of effective mass, spin-orbit terms omitted for high energy states</a:t>
            </a:r>
          </a:p>
        </p:txBody>
      </p:sp>
    </p:spTree>
    <p:extLst>
      <p:ext uri="{BB962C8B-B14F-4D97-AF65-F5344CB8AC3E}">
        <p14:creationId xmlns:p14="http://schemas.microsoft.com/office/powerpoint/2010/main" val="24538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2C17E11C-3C6E-4D9F-B85B-E96775DDE395}" type="slidenum">
              <a:rPr lang="en-US" altLang="zh-CN" b="1">
                <a:solidFill>
                  <a:schemeClr val="bg1"/>
                </a:solidFill>
              </a:rPr>
              <a:pPr/>
              <a:t>7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Continuum to observables</a:t>
            </a:r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854075"/>
            <a:ext cx="5181600" cy="440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27100"/>
            <a:ext cx="3429000" cy="641350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311400"/>
            <a:ext cx="3657600" cy="623888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3886200" cy="646113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2713" name="AutoShape 9"/>
          <p:cNvCxnSpPr>
            <a:cxnSpLocks noChangeShapeType="1"/>
          </p:cNvCxnSpPr>
          <p:nvPr/>
        </p:nvCxnSpPr>
        <p:spPr bwMode="auto">
          <a:xfrm flipH="1">
            <a:off x="4114800" y="2590800"/>
            <a:ext cx="38100" cy="912813"/>
          </a:xfrm>
          <a:prstGeom prst="bentConnector5">
            <a:avLst>
              <a:gd name="adj1" fmla="val -14700000"/>
              <a:gd name="adj2" fmla="val 420000"/>
              <a:gd name="adj3" fmla="val 70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37338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auto">
          <a:xfrm>
            <a:off x="685800" y="5257800"/>
            <a:ext cx="7924800" cy="838200"/>
          </a:xfrm>
          <a:prstGeom prst="rightArrow">
            <a:avLst>
              <a:gd name="adj1" fmla="val 50000"/>
              <a:gd name="adj2" fmla="val 236364"/>
            </a:avLst>
          </a:prstGeom>
          <a:solidFill>
            <a:srgbClr val="FF9900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81000" y="5486400"/>
            <a:ext cx="769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chemeClr val="tx1"/>
                </a:solidFill>
                <a:latin typeface="Arial" charset="0"/>
              </a:rPr>
              <a:t>Transform from the </a:t>
            </a:r>
            <a:r>
              <a:rPr lang="en-US" altLang="zh-CN" sz="1600" b="1" i="1">
                <a:solidFill>
                  <a:srgbClr val="C85100"/>
                </a:solidFill>
                <a:latin typeface="Arial" charset="0"/>
              </a:rPr>
              <a:t>p</a:t>
            </a:r>
            <a:r>
              <a:rPr lang="en-US" altLang="zh-CN" sz="1600" b="1">
                <a:solidFill>
                  <a:schemeClr val="tx1"/>
                </a:solidFill>
                <a:latin typeface="Arial" charset="0"/>
              </a:rPr>
              <a:t>-representations to the integral in terms of energy</a:t>
            </a:r>
          </a:p>
        </p:txBody>
      </p:sp>
    </p:spTree>
    <p:extLst>
      <p:ext uri="{BB962C8B-B14F-4D97-AF65-F5344CB8AC3E}">
        <p14:creationId xmlns:p14="http://schemas.microsoft.com/office/powerpoint/2010/main" val="116813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17B970"/>
                </a:solidFill>
              </a:rPr>
              <a:t>   </a:t>
            </a:r>
            <a:r>
              <a:rPr lang="en-US" altLang="zh-CN" b="1">
                <a:solidFill>
                  <a:schemeClr val="bg1"/>
                </a:solidFill>
              </a:rPr>
              <a:t>-</a:t>
            </a:r>
            <a:fld id="{1CAA5664-79B3-4E8C-8F32-942C88C2819C}" type="slidenum">
              <a:rPr lang="en-US" altLang="zh-CN" b="1">
                <a:solidFill>
                  <a:schemeClr val="bg1"/>
                </a:solidFill>
              </a:rPr>
              <a:pPr/>
              <a:t>8</a:t>
            </a:fld>
            <a:r>
              <a:rPr lang="en-US" altLang="zh-CN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Continuum to observables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51520" y="990599"/>
            <a:ext cx="40767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C85100"/>
              </a:buClr>
              <a:buFont typeface="Wingdings" pitchFamily="2" charset="2"/>
              <a:buChar char="q"/>
            </a:pPr>
            <a:r>
              <a:rPr lang="en-US" altLang="zh-CN" sz="1800" dirty="0">
                <a:solidFill>
                  <a:schemeClr val="tx1"/>
                </a:solidFill>
                <a:latin typeface="Arial" charset="0"/>
              </a:rPr>
              <a:t> Contributions from </a:t>
            </a:r>
            <a:r>
              <a:rPr lang="en-US" altLang="zh-CN" sz="1800" dirty="0" smtClean="0">
                <a:solidFill>
                  <a:schemeClr val="tx1"/>
                </a:solidFill>
                <a:latin typeface="Arial" charset="0"/>
              </a:rPr>
              <a:t>40 </a:t>
            </a:r>
            <a:r>
              <a:rPr lang="en-US" altLang="zh-CN" sz="1800" dirty="0">
                <a:solidFill>
                  <a:schemeClr val="tx1"/>
                </a:solidFill>
                <a:latin typeface="Arial" charset="0"/>
              </a:rPr>
              <a:t>to 60 MeV</a:t>
            </a:r>
          </a:p>
          <a:p>
            <a:pPr lvl="1" algn="l">
              <a:buClr>
                <a:srgbClr val="C85100"/>
              </a:buClr>
              <a:buFont typeface="Wingdings" pitchFamily="2" charset="2"/>
              <a:buChar char="l"/>
            </a:pP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  Local density approximation</a:t>
            </a:r>
          </a:p>
          <a:p>
            <a:pPr lvl="1" algn="l">
              <a:buClr>
                <a:srgbClr val="C85100"/>
              </a:buClr>
              <a:buFont typeface="Wingdings" pitchFamily="2" charset="2"/>
              <a:buChar char="l"/>
            </a:pP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  Box solution from HFB-AX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89670" y="2708920"/>
            <a:ext cx="32004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dirty="0">
                <a:solidFill>
                  <a:srgbClr val="C85100"/>
                </a:solidFill>
                <a:latin typeface="Arial" charset="0"/>
              </a:rPr>
              <a:t>What we see:</a:t>
            </a:r>
          </a:p>
          <a:p>
            <a:pPr algn="l"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Generally the two methods agrees with each 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</a:rPr>
              <a:t>other;</a:t>
            </a:r>
            <a:endParaRPr lang="en-US" altLang="zh-CN" sz="1600" dirty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The distributions are very similar for the three kind of densities, and this depends on the pairing potential;</a:t>
            </a:r>
          </a:p>
          <a:p>
            <a:pPr algn="l"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Continuum significantly impacts the </a:t>
            </a:r>
            <a:r>
              <a:rPr lang="en-US" altLang="zh-CN" sz="1600" i="1" dirty="0" err="1">
                <a:solidFill>
                  <a:schemeClr val="tx1"/>
                </a:solidFill>
                <a:latin typeface="Arial" charset="0"/>
              </a:rPr>
              <a:t>pp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 channel.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44" y="3811089"/>
            <a:ext cx="3424139" cy="27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80" y="1216694"/>
            <a:ext cx="3439082" cy="25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9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Hybrid HFB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 </a:t>
            </a:r>
            <a:r>
              <a:rPr lang="zh-CN" altLang="en-US" smtClean="0">
                <a:solidFill>
                  <a:srgbClr val="17B970"/>
                </a:solidFill>
              </a:rPr>
              <a:t>   </a:t>
            </a:r>
            <a:r>
              <a:rPr lang="en-US" altLang="zh-CN" b="1" smtClean="0">
                <a:solidFill>
                  <a:schemeClr val="bg1"/>
                </a:solidFill>
              </a:rPr>
              <a:t>-</a:t>
            </a:r>
            <a:fld id="{C24B22BA-8C8F-4425-928A-5F322F29CF5A}" type="slidenum">
              <a:rPr lang="en-US" altLang="zh-CN" b="1" smtClean="0">
                <a:solidFill>
                  <a:schemeClr val="bg1"/>
                </a:solidFill>
              </a:rPr>
              <a:pPr/>
              <a:t>9</a:t>
            </a:fld>
            <a:r>
              <a:rPr lang="en-US" altLang="zh-CN" b="1" smtClean="0">
                <a:solidFill>
                  <a:schemeClr val="bg1"/>
                </a:solidFill>
              </a:rPr>
              <a:t>-</a:t>
            </a:r>
            <a:endParaRPr lang="en-US" altLang="zh-CN" b="1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4" y="1727962"/>
            <a:ext cx="4050000" cy="351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85100"/>
              </a:buClr>
              <a:buFont typeface="Wingdings" pitchFamily="2" charset="2"/>
              <a:buChar char="q"/>
            </a:pPr>
            <a:r>
              <a:rPr lang="en-US" altLang="zh-CN" sz="1800">
                <a:solidFill>
                  <a:schemeClr val="tx1"/>
                </a:solidFill>
                <a:latin typeface="Arial" charset="0"/>
              </a:rPr>
              <a:t> Test the local-density approximation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1163638"/>
            <a:ext cx="335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Assume the continuum coupling is very weak for deep-hole states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6" y="5373216"/>
            <a:ext cx="3962400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8A5C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603964"/>
            <a:ext cx="426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Similar to pairing regularization method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559997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Test for Zn70 neutrons</a:t>
            </a:r>
            <a:endParaRPr lang="zh-CN" altLang="en-US" dirty="0"/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71" y="1982216"/>
            <a:ext cx="4572088" cy="359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7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157258789</TotalTime>
  <Pages>0</Pages>
  <Words>1139</Words>
  <Characters>0</Characters>
  <Application>Microsoft Office PowerPoint</Application>
  <DocSecurity>0</DocSecurity>
  <PresentationFormat>全屏显示(4:3)</PresentationFormat>
  <Lines>0</Lines>
  <Paragraphs>219</Paragraphs>
  <Slides>22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1_默认设计模板</vt:lpstr>
      <vt:lpstr>包</vt:lpstr>
      <vt:lpstr>Equation</vt:lpstr>
      <vt:lpstr>Graph</vt:lpstr>
      <vt:lpstr>J. Pei, W. Nazarewicz, A. Kruppa                               </vt:lpstr>
      <vt:lpstr>HFB Quasiparticle spectrum</vt:lpstr>
      <vt:lpstr>HFB Quasiparticle spectrum</vt:lpstr>
      <vt:lpstr>HFB Strategy </vt:lpstr>
      <vt:lpstr>Box solutions</vt:lpstr>
      <vt:lpstr>High energy continuum states</vt:lpstr>
      <vt:lpstr>Continuum to observables</vt:lpstr>
      <vt:lpstr>Continuum to observables</vt:lpstr>
      <vt:lpstr>Hybrid HFB</vt:lpstr>
      <vt:lpstr>HFB resonances</vt:lpstr>
      <vt:lpstr>Smoothing-Fitting method</vt:lpstr>
      <vt:lpstr>Smoothing-fitting method</vt:lpstr>
      <vt:lpstr>Stabilization Method</vt:lpstr>
      <vt:lpstr>Stabilization method</vt:lpstr>
      <vt:lpstr>Stabilization method</vt:lpstr>
      <vt:lpstr>Fermi Golden rule</vt:lpstr>
      <vt:lpstr>Inapplicability of FG rule</vt:lpstr>
      <vt:lpstr>Width results</vt:lpstr>
      <vt:lpstr>Weakly-bound Ni isotopes</vt:lpstr>
      <vt:lpstr>Weakly-bound Ni isotopes</vt:lpstr>
      <vt:lpstr>Summary</vt:lpstr>
      <vt:lpstr> 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许甫荣                                 </dc:title>
  <dc:subject/>
  <dc:creator>CHINESE-170AAC0</dc:creator>
  <cp:keywords/>
  <dc:description/>
  <cp:lastModifiedBy>jpei</cp:lastModifiedBy>
  <cp:revision>516</cp:revision>
  <cp:lastPrinted>1899-12-30T00:00:00Z</cp:lastPrinted>
  <dcterms:created xsi:type="dcterms:W3CDTF">2011-04-17T20:56:00Z</dcterms:created>
  <dcterms:modified xsi:type="dcterms:W3CDTF">2011-06-21T14:40:39Z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