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21"/>
  </p:notesMasterIdLst>
  <p:handoutMasterIdLst>
    <p:handoutMasterId r:id="rId22"/>
  </p:handoutMasterIdLst>
  <p:sldIdLst>
    <p:sldId id="257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8" r:id="rId14"/>
    <p:sldId id="322" r:id="rId15"/>
    <p:sldId id="323" r:id="rId16"/>
    <p:sldId id="324" r:id="rId17"/>
    <p:sldId id="325" r:id="rId18"/>
    <p:sldId id="326" r:id="rId19"/>
    <p:sldId id="327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39A6"/>
        </a:solidFill>
        <a:latin typeface="Impact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39A6"/>
        </a:solidFill>
        <a:latin typeface="Impact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39A6"/>
        </a:solidFill>
        <a:latin typeface="Impact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39A6"/>
        </a:solidFill>
        <a:latin typeface="Impact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39A6"/>
        </a:solidFill>
        <a:latin typeface="Impact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400" kern="1200">
        <a:solidFill>
          <a:srgbClr val="0039A6"/>
        </a:solidFill>
        <a:latin typeface="Impact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400" kern="1200">
        <a:solidFill>
          <a:srgbClr val="0039A6"/>
        </a:solidFill>
        <a:latin typeface="Impact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400" kern="1200">
        <a:solidFill>
          <a:srgbClr val="0039A6"/>
        </a:solidFill>
        <a:latin typeface="Impact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400" kern="1200">
        <a:solidFill>
          <a:srgbClr val="0039A6"/>
        </a:solidFill>
        <a:latin typeface="Impact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A0AAD"/>
    <a:srgbClr val="005DAA"/>
    <a:srgbClr val="124A91"/>
    <a:srgbClr val="FF25E5"/>
    <a:srgbClr val="89C4FF"/>
    <a:srgbClr val="0039A6"/>
    <a:srgbClr val="99CCFF"/>
    <a:srgbClr val="FFFFFF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6" autoAdjust="0"/>
    <p:restoredTop sz="94725" autoAdjust="0"/>
  </p:normalViewPr>
  <p:slideViewPr>
    <p:cSldViewPr snapToObjects="1">
      <p:cViewPr>
        <p:scale>
          <a:sx n="100" d="100"/>
          <a:sy n="100" d="100"/>
        </p:scale>
        <p:origin x="-78" y="7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8CD39C33-D6AA-43FE-A2E7-9D2FDF7645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ABF6EBDA-8182-4807-8C54-6AEC32E16C3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D5C0E5-6B97-455F-B00D-19073EC95901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pl-PL" sz="140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828800"/>
            <a:ext cx="9144000" cy="1981200"/>
            <a:chOff x="0" y="0"/>
            <a:chExt cx="5760" cy="708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</p:grp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452563" y="4800600"/>
            <a:ext cx="64008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371600" y="5029200"/>
            <a:ext cx="64008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371600" y="51054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240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1371600" y="4800600"/>
            <a:ext cx="64008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Text Box 25"/>
          <p:cNvSpPr txBox="1">
            <a:spLocks noChangeArrowheads="1"/>
          </p:cNvSpPr>
          <p:nvPr userDrawn="1"/>
        </p:nvSpPr>
        <p:spPr bwMode="auto">
          <a:xfrm>
            <a:off x="1676400" y="609600"/>
            <a:ext cx="5856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b="1">
                <a:solidFill>
                  <a:srgbClr val="124A91"/>
                </a:solidFill>
                <a:latin typeface="Arial Narrow" charset="0"/>
              </a:rPr>
              <a:t>Lawrence Livermore National Laboratory</a:t>
            </a:r>
          </a:p>
        </p:txBody>
      </p:sp>
      <p:grpSp>
        <p:nvGrpSpPr>
          <p:cNvPr id="12" name="Group 28"/>
          <p:cNvGrpSpPr>
            <a:grpSpLocks/>
          </p:cNvGrpSpPr>
          <p:nvPr userDrawn="1"/>
        </p:nvGrpSpPr>
        <p:grpSpPr bwMode="auto">
          <a:xfrm>
            <a:off x="0" y="3886200"/>
            <a:ext cx="9144000" cy="76200"/>
            <a:chOff x="0" y="0"/>
            <a:chExt cx="5760" cy="708"/>
          </a:xfrm>
        </p:grpSpPr>
        <p:sp>
          <p:nvSpPr>
            <p:cNvPr id="13" name="Rectangle 29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" name="Rectangle 30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</p:grpSp>
      <p:grpSp>
        <p:nvGrpSpPr>
          <p:cNvPr id="15" name="Group 31"/>
          <p:cNvGrpSpPr>
            <a:grpSpLocks/>
          </p:cNvGrpSpPr>
          <p:nvPr userDrawn="1"/>
        </p:nvGrpSpPr>
        <p:grpSpPr bwMode="auto">
          <a:xfrm>
            <a:off x="0" y="1676400"/>
            <a:ext cx="9144000" cy="76200"/>
            <a:chOff x="0" y="0"/>
            <a:chExt cx="5760" cy="708"/>
          </a:xfrm>
        </p:grpSpPr>
        <p:sp>
          <p:nvSpPr>
            <p:cNvPr id="16" name="Rectangle 32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7" name="Rectangle 33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</p:grpSp>
      <p:pic>
        <p:nvPicPr>
          <p:cNvPr id="18" name="Picture 36" descr="lab_icon_no_box_blue_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4191000"/>
            <a:ext cx="12954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59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638800"/>
            <a:ext cx="6477000" cy="914400"/>
          </a:xfrm>
        </p:spPr>
        <p:txBody>
          <a:bodyPr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559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828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52400"/>
            <a:ext cx="20193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52400"/>
            <a:ext cx="59055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gradFill rotWithShape="1">
            <a:gsLst>
              <a:gs pos="0">
                <a:srgbClr val="E4EAFF">
                  <a:gamma/>
                  <a:tint val="41176"/>
                  <a:invGamma/>
                </a:srgbClr>
              </a:gs>
              <a:gs pos="100000">
                <a:srgbClr val="E4EA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1066800"/>
            <a:ext cx="9142413" cy="76200"/>
            <a:chOff x="0" y="0"/>
            <a:chExt cx="5760" cy="708"/>
          </a:xfrm>
        </p:grpSpPr>
        <p:sp>
          <p:nvSpPr>
            <p:cNvPr id="194565" name="Rectangle 5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94566" name="Rectangle 6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</p:grpSp>
      <p:sp>
        <p:nvSpPr>
          <p:cNvPr id="194567" name="Line 7"/>
          <p:cNvSpPr>
            <a:spLocks noChangeShapeType="1"/>
          </p:cNvSpPr>
          <p:nvPr/>
        </p:nvSpPr>
        <p:spPr bwMode="auto">
          <a:xfrm>
            <a:off x="3505200" y="6477000"/>
            <a:ext cx="4572000" cy="0"/>
          </a:xfrm>
          <a:prstGeom prst="line">
            <a:avLst/>
          </a:prstGeom>
          <a:noFill/>
          <a:ln w="6350">
            <a:solidFill>
              <a:srgbClr val="004483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8677275" y="6586538"/>
            <a:ext cx="314325" cy="1952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>
            <a:spAutoFit/>
          </a:bodyPr>
          <a:lstStyle/>
          <a:p>
            <a:pPr algn="r" eaLnBrk="0" hangingPunct="0">
              <a:lnSpc>
                <a:spcPct val="75000"/>
              </a:lnSpc>
            </a:pPr>
            <a:fld id="{B54B1453-B482-4B28-AF6D-0F240E251D4B}" type="slidenum">
              <a:rPr lang="en-US" sz="900">
                <a:solidFill>
                  <a:schemeClr val="tx1"/>
                </a:solidFill>
                <a:latin typeface="Arial Narrow" charset="0"/>
              </a:rPr>
              <a:pPr algn="r" eaLnBrk="0" hangingPunct="0">
                <a:lnSpc>
                  <a:spcPct val="75000"/>
                </a:lnSpc>
              </a:pPr>
              <a:t>‹#›</a:t>
            </a:fld>
            <a:endParaRPr lang="en-US" sz="900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7950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71" name="Rectangle 11"/>
          <p:cNvSpPr>
            <a:spLocks noChangeArrowheads="1"/>
          </p:cNvSpPr>
          <p:nvPr/>
        </p:nvSpPr>
        <p:spPr bwMode="auto">
          <a:xfrm>
            <a:off x="457200" y="6629400"/>
            <a:ext cx="7096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600" b="1">
                <a:solidFill>
                  <a:schemeClr val="tx1"/>
                </a:solidFill>
                <a:latin typeface="Helvetica" charset="0"/>
              </a:rPr>
              <a:t>Option:UCRL#</a:t>
            </a:r>
          </a:p>
        </p:txBody>
      </p:sp>
      <p:sp>
        <p:nvSpPr>
          <p:cNvPr id="194574" name="Rectangle 14"/>
          <p:cNvSpPr>
            <a:spLocks noChangeArrowheads="1"/>
          </p:cNvSpPr>
          <p:nvPr/>
        </p:nvSpPr>
        <p:spPr bwMode="auto">
          <a:xfrm>
            <a:off x="8464550" y="63785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4575" name="Rectangle 15"/>
          <p:cNvSpPr>
            <a:spLocks noChangeArrowheads="1"/>
          </p:cNvSpPr>
          <p:nvPr/>
        </p:nvSpPr>
        <p:spPr bwMode="auto">
          <a:xfrm>
            <a:off x="6884988" y="6629400"/>
            <a:ext cx="12684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600" b="1">
                <a:solidFill>
                  <a:schemeClr val="tx1"/>
                </a:solidFill>
                <a:latin typeface="Helvetica" charset="0"/>
              </a:rPr>
              <a:t>Option:Additional Information</a:t>
            </a:r>
          </a:p>
        </p:txBody>
      </p:sp>
      <p:sp>
        <p:nvSpPr>
          <p:cNvPr id="194577" name="Text Box 17"/>
          <p:cNvSpPr txBox="1">
            <a:spLocks noChangeArrowheads="1"/>
          </p:cNvSpPr>
          <p:nvPr/>
        </p:nvSpPr>
        <p:spPr bwMode="auto">
          <a:xfrm>
            <a:off x="990600" y="63246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94578" name="Text Box 18"/>
          <p:cNvSpPr txBox="1">
            <a:spLocks noChangeArrowheads="1"/>
          </p:cNvSpPr>
          <p:nvPr/>
        </p:nvSpPr>
        <p:spPr bwMode="auto">
          <a:xfrm>
            <a:off x="990600" y="6324600"/>
            <a:ext cx="3063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94580" name="Text Box 20"/>
          <p:cNvSpPr txBox="1">
            <a:spLocks noChangeArrowheads="1"/>
          </p:cNvSpPr>
          <p:nvPr/>
        </p:nvSpPr>
        <p:spPr bwMode="auto">
          <a:xfrm>
            <a:off x="457200" y="6324600"/>
            <a:ext cx="327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>
                <a:solidFill>
                  <a:srgbClr val="124A91"/>
                </a:solidFill>
                <a:latin typeface="Arial Narrow" charset="0"/>
              </a:rPr>
              <a:t>Lawrence Livermore National Laboratory</a:t>
            </a:r>
          </a:p>
        </p:txBody>
      </p:sp>
      <p:pic>
        <p:nvPicPr>
          <p:cNvPr id="1038" name="Picture 21" descr="lab_icon_no_box_blue_rgb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153400" y="6248400"/>
            <a:ext cx="533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4483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4483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483"/>
        </a:buClr>
        <a:buFont typeface="Symbol" charset="2"/>
        <a:buChar char="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4483"/>
        </a:buClr>
        <a:buFont typeface="Symbol" charset="2"/>
        <a:buChar char="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4483"/>
        </a:buClr>
        <a:buFont typeface="Geneva CE" pitchFamily="-80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80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80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80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80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7.xml"/><Relationship Id="rId7" Type="http://schemas.openxmlformats.org/officeDocument/2006/relationships/image" Target="../media/image13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3121025" y="5562600"/>
            <a:ext cx="290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04483"/>
              </a:buClr>
              <a:buFont typeface="Wingdings" charset="2"/>
              <a:buNone/>
            </a:pPr>
            <a:endParaRPr lang="pl-PL" sz="2000" b="1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15363" name="Group 5"/>
          <p:cNvGrpSpPr>
            <a:grpSpLocks/>
          </p:cNvGrpSpPr>
          <p:nvPr/>
        </p:nvGrpSpPr>
        <p:grpSpPr bwMode="auto">
          <a:xfrm>
            <a:off x="1955800" y="6159500"/>
            <a:ext cx="5359400" cy="458788"/>
            <a:chOff x="1232" y="3800"/>
            <a:chExt cx="3376" cy="289"/>
          </a:xfrm>
        </p:grpSpPr>
        <p:sp>
          <p:nvSpPr>
            <p:cNvPr id="15369" name="Text Box 6"/>
            <p:cNvSpPr txBox="1">
              <a:spLocks noChangeArrowheads="1"/>
            </p:cNvSpPr>
            <p:nvPr/>
          </p:nvSpPr>
          <p:spPr bwMode="auto">
            <a:xfrm>
              <a:off x="1392" y="3800"/>
              <a:ext cx="116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pl-PL" sz="1000" b="1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15370" name="Rectangle 7"/>
            <p:cNvSpPr>
              <a:spLocks noChangeArrowheads="1"/>
            </p:cNvSpPr>
            <p:nvPr/>
          </p:nvSpPr>
          <p:spPr bwMode="auto">
            <a:xfrm>
              <a:off x="1232" y="3954"/>
              <a:ext cx="337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pl-PL" sz="800" b="1">
                <a:solidFill>
                  <a:srgbClr val="003FD4"/>
                </a:solidFill>
                <a:latin typeface="Helvetica" charset="0"/>
              </a:endParaRPr>
            </a:p>
          </p:txBody>
        </p:sp>
      </p:grpSp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7696200" y="6589713"/>
            <a:ext cx="1312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Arial" charset="0"/>
              </a:rPr>
              <a:t>UCRL-XXXX-12345</a:t>
            </a:r>
          </a:p>
        </p:txBody>
      </p:sp>
      <p:sp>
        <p:nvSpPr>
          <p:cNvPr id="15366" name="Text Box 13"/>
          <p:cNvSpPr txBox="1">
            <a:spLocks noChangeArrowheads="1"/>
          </p:cNvSpPr>
          <p:nvPr/>
        </p:nvSpPr>
        <p:spPr bwMode="auto">
          <a:xfrm>
            <a:off x="2438400" y="6324600"/>
            <a:ext cx="4395788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900" b="1">
                <a:solidFill>
                  <a:schemeClr val="tx1"/>
                </a:solidFill>
                <a:latin typeface="Helvetica" charset="0"/>
              </a:rPr>
              <a:t>Lawrence Livermore National Laboratory, P. O. Box 808, Livermore, CA 94551</a:t>
            </a:r>
          </a:p>
        </p:txBody>
      </p:sp>
      <p:sp>
        <p:nvSpPr>
          <p:cNvPr id="15367" name="Rectangle 14"/>
          <p:cNvSpPr>
            <a:spLocks noChangeArrowheads="1"/>
          </p:cNvSpPr>
          <p:nvPr/>
        </p:nvSpPr>
        <p:spPr bwMode="auto">
          <a:xfrm>
            <a:off x="1955800" y="6492875"/>
            <a:ext cx="5359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900" b="1">
                <a:latin typeface="Arial" charset="0"/>
              </a:rPr>
              <a:t>This work performed under the auspices of the U.S. Department of Energy by </a:t>
            </a:r>
            <a:br>
              <a:rPr lang="en-US" sz="900" b="1">
                <a:latin typeface="Arial" charset="0"/>
              </a:rPr>
            </a:br>
            <a:r>
              <a:rPr lang="en-US" sz="900" b="1">
                <a:latin typeface="Arial" charset="0"/>
              </a:rPr>
              <a:t>Lawrence Livermore National Laboratory under Contract DE-AC52-07NA27344</a:t>
            </a:r>
            <a:endParaRPr lang="en-US" sz="9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/>
          <a:lstStyle/>
          <a:p>
            <a:r>
              <a:rPr lang="en-US" b="1" dirty="0" smtClean="0"/>
              <a:t>UNEDF1 Energy Density Functional</a:t>
            </a:r>
            <a:endParaRPr lang="en-US" b="1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371600" y="5336410"/>
            <a:ext cx="6400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M.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Kortelainen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800" b="1" i="0" u="none" strike="noStrike" kern="1200" cap="none" spc="0" normalizeH="0" baseline="0" noProof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Moré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J. McDonnell, W.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Nazarewicz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P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.-G. Reinhart, J.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Sarich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N. Schunck. M. V.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Stoitsov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S. Wild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16" descr="newSciDAC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19216"/>
            <a:ext cx="1955800" cy="938784"/>
          </a:xfrm>
          <a:prstGeom prst="rect">
            <a:avLst/>
          </a:prstGeom>
        </p:spPr>
      </p:pic>
      <p:pic>
        <p:nvPicPr>
          <p:cNvPr id="18" name="Picture 21" descr="ANL_transpar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0041" y="4299169"/>
            <a:ext cx="883959" cy="79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LogoUT_tran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62263" y="4428541"/>
            <a:ext cx="1914274" cy="5244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2200" i="1" dirty="0" smtClean="0"/>
              <a:t>Validation (1/4)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dirty="0" smtClean="0"/>
              <a:t>Global Validation</a:t>
            </a:r>
            <a:endParaRPr lang="en-US" dirty="0"/>
          </a:p>
        </p:txBody>
      </p:sp>
      <p:pic>
        <p:nvPicPr>
          <p:cNvPr id="11" name="Content Placeholder 10" descr="UNEDF0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96335" y="1191501"/>
            <a:ext cx="3491332" cy="2618498"/>
          </a:xfrm>
        </p:spPr>
      </p:pic>
      <p:pic>
        <p:nvPicPr>
          <p:cNvPr id="12" name="Picture 11" descr="UNEDF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559697"/>
            <a:ext cx="3483337" cy="2612502"/>
          </a:xfrm>
          <a:prstGeom prst="rect">
            <a:avLst/>
          </a:prstGeom>
        </p:spPr>
      </p:pic>
      <p:pic>
        <p:nvPicPr>
          <p:cNvPr id="13" name="Picture 12" descr="UNEDF0_d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48" y="1163415"/>
            <a:ext cx="3528780" cy="2646584"/>
          </a:xfrm>
          <a:prstGeom prst="rect">
            <a:avLst/>
          </a:prstGeom>
        </p:spPr>
      </p:pic>
      <p:sp>
        <p:nvSpPr>
          <p:cNvPr id="17" name="Down Arrow 16"/>
          <p:cNvSpPr/>
          <p:nvPr/>
        </p:nvSpPr>
        <p:spPr>
          <a:xfrm>
            <a:off x="6299200" y="3263900"/>
            <a:ext cx="406400" cy="77470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63500" dist="1143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 bwMode="auto">
          <a:xfrm>
            <a:off x="969892" y="3581400"/>
            <a:ext cx="935108" cy="9906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39A6"/>
              </a:solidFill>
              <a:effectLst/>
              <a:latin typeface="Impact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5" name="Picture 14" descr="UNEDF1_d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048" y="3525615"/>
            <a:ext cx="3528780" cy="2646584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 bwMode="auto">
          <a:xfrm>
            <a:off x="906584" y="3657600"/>
            <a:ext cx="1303216" cy="1295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39A6"/>
              </a:solidFill>
              <a:effectLst/>
              <a:latin typeface="Impac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3124200"/>
            <a:ext cx="1632956" cy="482183"/>
          </a:xfrm>
          <a:prstGeom prst="rect">
            <a:avLst/>
          </a:prstGeom>
          <a:solidFill>
            <a:srgbClr val="FFE593"/>
          </a:solidFill>
        </p:spPr>
        <p:txBody>
          <a:bodyPr wrap="square" lIns="25400" tIns="25400" rIns="25400" bIns="25400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Lack of constraint on center of mass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65322" y="2933660"/>
            <a:ext cx="1273678" cy="266740"/>
          </a:xfrm>
          <a:prstGeom prst="rect">
            <a:avLst/>
          </a:prstGeom>
          <a:solidFill>
            <a:srgbClr val="FFE593"/>
          </a:solidFill>
        </p:spPr>
        <p:txBody>
          <a:bodyPr wrap="square" lIns="25400" tIns="25400" rIns="25400" bIns="25400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Improvement…!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2200" i="1" dirty="0" smtClean="0"/>
              <a:t>Validation (2/4)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Single-particle Structure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8416" y="1295400"/>
            <a:ext cx="334498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705600" y="4599432"/>
            <a:ext cx="1070810" cy="3108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UNEDF1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74" y="1295400"/>
            <a:ext cx="3345126" cy="356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92506" y="4953000"/>
            <a:ext cx="4684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Canonical spectrum ≠ blocked spectrum</a:t>
            </a:r>
          </a:p>
          <a:p>
            <a:pPr marL="228600" indent="-228600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Importance of using the right observables in parameter optimization</a:t>
            </a:r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54600" y="4953000"/>
            <a:ext cx="363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Slight improvement (not very  significant) for </a:t>
            </a:r>
            <a:r>
              <a:rPr lang="en-US" sz="2000" dirty="0" err="1" smtClean="0">
                <a:solidFill>
                  <a:srgbClr val="000000"/>
                </a:solidFill>
                <a:latin typeface="Calibri"/>
                <a:cs typeface="Calibri"/>
              </a:rPr>
              <a:t>s.p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. energies with UNEDF1</a:t>
            </a:r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295400"/>
            <a:ext cx="2997200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See following talk by </a:t>
            </a:r>
          </a:p>
          <a:p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M. </a:t>
            </a:r>
            <a:r>
              <a:rPr lang="en-US" sz="2400" b="1" i="1" dirty="0" err="1" smtClean="0">
                <a:latin typeface="Calibri" pitchFamily="34" charset="0"/>
                <a:cs typeface="Calibri" pitchFamily="34" charset="0"/>
              </a:rPr>
              <a:t>Stoitsov</a:t>
            </a:r>
            <a:endParaRPr lang="en-US" sz="24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7800" y="1295400"/>
            <a:ext cx="4630616" cy="467326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2200" i="1" dirty="0" smtClean="0"/>
              <a:t>Validation (</a:t>
            </a:r>
            <a:r>
              <a:rPr lang="en-US" sz="2200" i="1" dirty="0" smtClean="0"/>
              <a:t>3/4)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Fission Barriers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821205" y="2362200"/>
            <a:ext cx="4345606" cy="2860675"/>
            <a:chOff x="4620594" y="304800"/>
            <a:chExt cx="4345606" cy="2860675"/>
          </a:xfrm>
        </p:grpSpPr>
        <p:sp>
          <p:nvSpPr>
            <p:cNvPr id="14" name="Rectangle 13"/>
            <p:cNvSpPr/>
            <p:nvPr/>
          </p:nvSpPr>
          <p:spPr>
            <a:xfrm>
              <a:off x="5618747" y="2057400"/>
              <a:ext cx="553453" cy="998621"/>
            </a:xfrm>
            <a:prstGeom prst="rect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307180" y="2057400"/>
              <a:ext cx="617620" cy="990600"/>
            </a:xfrm>
            <a:prstGeom prst="rect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620594" y="304800"/>
              <a:ext cx="4345606" cy="2860675"/>
              <a:chOff x="4620594" y="304800"/>
              <a:chExt cx="4345606" cy="2860675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620594" y="304800"/>
                <a:ext cx="4345606" cy="2860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Rectangle 8"/>
              <p:cNvSpPr/>
              <p:nvPr/>
            </p:nvSpPr>
            <p:spPr>
              <a:xfrm>
                <a:off x="5559258" y="1143000"/>
                <a:ext cx="553453" cy="844884"/>
              </a:xfrm>
              <a:prstGeom prst="rect">
                <a:avLst/>
              </a:prstGeom>
              <a:solidFill>
                <a:srgbClr val="00B05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166811" y="1080837"/>
                <a:ext cx="567489" cy="900363"/>
              </a:xfrm>
              <a:prstGeom prst="rect">
                <a:avLst/>
              </a:prstGeom>
              <a:solidFill>
                <a:srgbClr val="00B05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5559258" y="2063417"/>
              <a:ext cx="553453" cy="908383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162800" y="2057400"/>
              <a:ext cx="553453" cy="908383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200150"/>
            <a:ext cx="67056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3704" y="1268886"/>
            <a:ext cx="2254496" cy="490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6925" y="1295400"/>
            <a:ext cx="521475" cy="445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2200" i="1" dirty="0" smtClean="0"/>
              <a:t>Validation (4/4)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LDM Parameters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7500" y="1265396"/>
            <a:ext cx="48895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Bulk surface parameters of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Skyrme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functionals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poorly constrained, but have huge impact on deformation properties</a:t>
            </a:r>
          </a:p>
          <a:p>
            <a:pPr marL="228600" indent="-2286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Extract LDM parameters from large-scale, spherical Coulomb-less calculations of nuclei</a:t>
            </a:r>
          </a:p>
          <a:p>
            <a:pPr marL="228600" indent="-2286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Big differences between the LDM parameters of UNEDF0 and UNEDF1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/>
              </a:rPr>
              <a:t> only suggests that states at large deformation can constrain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/>
              </a:rPr>
              <a:t>a</a:t>
            </a:r>
            <a:r>
              <a:rPr lang="en-US" sz="2400" baseline="-25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/>
              </a:rPr>
              <a:t>surf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/>
              </a:rPr>
              <a:t> and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/>
              </a:rPr>
              <a:t>a</a:t>
            </a:r>
            <a:r>
              <a:rPr lang="en-US" sz="2400" baseline="-25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/>
              </a:rPr>
              <a:t>ssym</a:t>
            </a:r>
            <a:endParaRPr lang="en-US" sz="2400" baseline="-25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629400" y="1265395"/>
            <a:ext cx="381000" cy="4882896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39A6"/>
              </a:solidFill>
              <a:effectLst/>
              <a:latin typeface="Impact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analysis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UNEDF1 Energy Density Functional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Parameter correlations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207294"/>
            <a:ext cx="858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1300" indent="-241300">
              <a:buFont typeface="Wingdings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Graphical representation of correlation matrix: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|</a:t>
            </a:r>
            <a:r>
              <a:rPr lang="en-US" sz="1800" dirty="0" err="1" smtClean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lang="en-US" sz="1800" baseline="-25000" dirty="0" err="1" smtClean="0">
                <a:solidFill>
                  <a:srgbClr val="000000"/>
                </a:solidFill>
                <a:latin typeface="Calibri"/>
                <a:cs typeface="Calibri"/>
              </a:rPr>
              <a:t>ij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| 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= 1 : full correlation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|</a:t>
            </a:r>
            <a:r>
              <a:rPr lang="en-US" sz="1800" dirty="0" err="1" smtClean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lang="en-US" sz="1800" baseline="-25000" dirty="0" err="1" smtClean="0">
                <a:solidFill>
                  <a:srgbClr val="000000"/>
                </a:solidFill>
                <a:latin typeface="Calibri"/>
                <a:cs typeface="Calibri"/>
              </a:rPr>
              <a:t>ij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| 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= 0 : independent parameters	|</a:t>
            </a:r>
            <a:r>
              <a:rPr lang="en-US" sz="1800" dirty="0" err="1" smtClean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lang="en-US" sz="1800" baseline="-25000" dirty="0" err="1" smtClean="0">
                <a:solidFill>
                  <a:srgbClr val="000000"/>
                </a:solidFill>
                <a:latin typeface="Calibri"/>
                <a:cs typeface="Calibri"/>
              </a:rPr>
              <a:t>ij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| &lt; 0.8 no significant correlation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677" y="2362201"/>
            <a:ext cx="4120723" cy="304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5966" y="2362201"/>
            <a:ext cx="398417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77800" y="540264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Shift of correlations from nuclear matter properties to pairing/spin-orbit/sp </a:t>
            </a:r>
          </a:p>
          <a:p>
            <a:pPr marL="228600" indent="-228600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Does it mean that bulk properties are (more or less) under control?</a:t>
            </a:r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nsresults_UNEDF0_par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28800"/>
            <a:ext cx="4393908" cy="329543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0989" y="1910624"/>
            <a:ext cx="4089140" cy="31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057400" y="2285999"/>
            <a:ext cx="407682" cy="2743201"/>
          </a:xfrm>
          <a:prstGeom prst="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602403" y="2285999"/>
            <a:ext cx="407997" cy="2762032"/>
          </a:xfrm>
          <a:prstGeom prst="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2285999"/>
            <a:ext cx="1370264" cy="2736627"/>
          </a:xfrm>
          <a:prstGeom prst="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15200" y="2285999"/>
            <a:ext cx="1375271" cy="2762031"/>
          </a:xfrm>
          <a:prstGeom prst="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Sensitivity of parameters to </a:t>
            </a:r>
            <a:r>
              <a:rPr lang="en-US" dirty="0" err="1" smtClean="0"/>
              <a:t>datatype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5706" y="1197114"/>
            <a:ext cx="8136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Percentage of change of parameter under a 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global change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of all 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data of a certain type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(masses, radii, OES)0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6700" y="5181600"/>
            <a:ext cx="8597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Huge contribution from the 4 isomers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(30% variation induced by 2% of data)</a:t>
            </a:r>
          </a:p>
          <a:p>
            <a:pPr marL="228600" indent="-228600"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rgbClr val="000000"/>
                </a:solidFill>
                <a:latin typeface="Calibri"/>
                <a:cs typeface="Calibri"/>
              </a:rPr>
              <a:t>Isoscalar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el-GR" sz="2000" baseline="30000" dirty="0" smtClean="0">
                <a:solidFill>
                  <a:srgbClr val="000000"/>
                </a:solidFill>
                <a:latin typeface="Calibri"/>
                <a:cs typeface="Calibri"/>
              </a:rPr>
              <a:t>ρΔρ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: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shift from proton radius to OES</a:t>
            </a:r>
          </a:p>
          <a:p>
            <a:pPr marL="228600" indent="-228600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Relative weakening of OES dependence of pairing strengths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4720989" y="1910624"/>
            <a:ext cx="4143611" cy="128977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39A6"/>
              </a:solidFill>
              <a:effectLst/>
              <a:latin typeface="Impact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4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sensresults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6400" y="1676400"/>
            <a:ext cx="5455709" cy="409178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62480"/>
          </a:xfrm>
        </p:spPr>
        <p:txBody>
          <a:bodyPr>
            <a:noAutofit/>
          </a:bodyPr>
          <a:lstStyle/>
          <a:p>
            <a:r>
              <a:rPr lang="en-US" dirty="0" smtClean="0"/>
              <a:t>How sensitive to specific data?</a:t>
            </a:r>
            <a:endParaRPr lang="en-US" dirty="0"/>
          </a:p>
        </p:txBody>
      </p:sp>
      <p:pic>
        <p:nvPicPr>
          <p:cNvPr id="6146" name="LaTeX: ||\delta \boldsymbol{x} ||" descr="||\delta \boldsymbol{x} ||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40768" y="1295400"/>
            <a:ext cx="569432" cy="287479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29000" y="4035623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208</a:t>
            </a:r>
            <a:r>
              <a:rPr lang="en-US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Pb</a:t>
            </a:r>
            <a:endParaRPr lang="en-US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5567" y="3807022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56</a:t>
            </a:r>
            <a:r>
              <a:rPr lang="en-US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Ni</a:t>
            </a:r>
            <a:endParaRPr lang="en-US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5568" y="4268688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40</a:t>
            </a:r>
            <a:r>
              <a:rPr lang="en-US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Ca</a:t>
            </a:r>
            <a:endParaRPr lang="en-US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3886200" y="4268688"/>
            <a:ext cx="304800" cy="74712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5400000">
            <a:off x="4951512" y="4037111"/>
            <a:ext cx="307777" cy="304800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0800000" flipV="1">
            <a:off x="5145568" y="4497388"/>
            <a:ext cx="264632" cy="227012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414670" y="1194137"/>
            <a:ext cx="84209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339725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Look at 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average change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in parameters            when 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specific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 experimental data changes</a:t>
            </a:r>
          </a:p>
          <a:p>
            <a:pPr marL="339725" indent="-339725">
              <a:buFont typeface="Arial" pitchFamily="34" charset="0"/>
              <a:buChar char="•"/>
            </a:pPr>
            <a:endParaRPr lang="en-US" sz="2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39725" indent="-339725">
              <a:buFont typeface="Arial" pitchFamily="34" charset="0"/>
              <a:buChar char="•"/>
            </a:pPr>
            <a:endParaRPr lang="en-US" sz="2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39725" indent="-339725">
              <a:buFont typeface="Arial" pitchFamily="34" charset="0"/>
              <a:buChar char="•"/>
            </a:pPr>
            <a:endParaRPr lang="en-US" sz="2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39725" indent="-339725">
              <a:buFont typeface="Arial" pitchFamily="34" charset="0"/>
              <a:buChar char="•"/>
            </a:pPr>
            <a:endParaRPr lang="en-US" sz="2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39725" indent="-339725">
              <a:buFont typeface="Arial" pitchFamily="34" charset="0"/>
              <a:buChar char="•"/>
            </a:pPr>
            <a:endParaRPr lang="en-US" sz="2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39725" indent="-339725">
              <a:buFont typeface="Arial" pitchFamily="34" charset="0"/>
              <a:buChar char="•"/>
            </a:pPr>
            <a:endParaRPr lang="en-US" sz="2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39725" indent="-339725">
              <a:buFont typeface="Arial" pitchFamily="34" charset="0"/>
              <a:buChar char="•"/>
            </a:pPr>
            <a:endParaRPr lang="en-US" sz="2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39725" indent="-339725">
              <a:buFont typeface="Arial" pitchFamily="34" charset="0"/>
              <a:buChar char="•"/>
            </a:pPr>
            <a:endParaRPr lang="en-US" sz="2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39725" indent="-339725">
              <a:buFont typeface="Arial" pitchFamily="34" charset="0"/>
              <a:buChar char="•"/>
            </a:pPr>
            <a:endParaRPr lang="en-US" sz="2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39725" indent="-339725">
              <a:buFont typeface="Arial" pitchFamily="34" charset="0"/>
              <a:buChar char="•"/>
            </a:pPr>
            <a:endParaRPr lang="en-US" sz="2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39725" indent="-339725">
              <a:buFont typeface="Arial" pitchFamily="34" charset="0"/>
              <a:buChar char="•"/>
            </a:pPr>
            <a:endParaRPr lang="en-US" sz="2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39725" indent="-339725">
              <a:buFont typeface="Arial" pitchFamily="34" charset="0"/>
              <a:buChar char="•"/>
            </a:pPr>
            <a:endParaRPr lang="en-US" sz="2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39725" indent="-339725">
              <a:buFont typeface="Arial" pitchFamily="34" charset="0"/>
              <a:buChar char="•"/>
            </a:pPr>
            <a:endParaRPr lang="en-US" sz="2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39725" indent="-339725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Small fluctuations = 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UNEDF1 as well-constrained as UNEDF0</a:t>
            </a:r>
            <a:endParaRPr lang="en-US" sz="20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676400" y="3657601"/>
            <a:ext cx="381000" cy="536376"/>
            <a:chOff x="1676400" y="3657601"/>
            <a:chExt cx="381000" cy="536376"/>
          </a:xfrm>
        </p:grpSpPr>
        <p:sp>
          <p:nvSpPr>
            <p:cNvPr id="14" name="Rectangle 13"/>
            <p:cNvSpPr/>
            <p:nvPr/>
          </p:nvSpPr>
          <p:spPr bwMode="auto">
            <a:xfrm>
              <a:off x="1676400" y="3886200"/>
              <a:ext cx="381000" cy="30777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rgbClr val="0039A6"/>
                </a:solidFill>
                <a:effectLst/>
                <a:latin typeface="Impac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752600" y="3886200"/>
              <a:ext cx="304800" cy="10972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rgbClr val="0039A6"/>
                </a:solidFill>
                <a:effectLst/>
                <a:latin typeface="Impac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1691640" y="3711047"/>
              <a:ext cx="4146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x</a:t>
              </a: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4" grpId="0" uiExpand="1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81142"/>
          </a:xfrm>
        </p:spPr>
        <p:txBody>
          <a:bodyPr>
            <a:noAutofit/>
          </a:bodyPr>
          <a:lstStyle/>
          <a:p>
            <a:r>
              <a:rPr lang="en-US" dirty="0" smtClean="0"/>
              <a:t>Playing with Coulomb exchange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2000" y="3541707"/>
            <a:ext cx="3397200" cy="263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6685" y="3470427"/>
            <a:ext cx="3447715" cy="277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288758" y="1261408"/>
            <a:ext cx="51214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Screening the exchange Coulomb to simulate many-body effects: adding a scaling parameter </a:t>
            </a:r>
            <a:r>
              <a:rPr lang="el-GR" sz="2000" dirty="0" smtClean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  <a:endParaRPr lang="en-US" sz="2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228600" indent="-228600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Final </a:t>
            </a:r>
            <a:r>
              <a:rPr lang="el-GR" sz="2000" dirty="0" smtClean="0">
                <a:solidFill>
                  <a:srgbClr val="000000"/>
                </a:solidFill>
                <a:latin typeface="Calibri"/>
                <a:cs typeface="Calibri"/>
              </a:rPr>
              <a:t>χ</a:t>
            </a:r>
            <a:r>
              <a:rPr lang="en-US" sz="2000" baseline="-25000" dirty="0" smtClean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 similar to the un-screened case : data insufficient to constrain it </a:t>
            </a:r>
          </a:p>
          <a:p>
            <a:pPr marL="228600" indent="-228600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Huge variations in dependence of </a:t>
            </a:r>
            <a:r>
              <a:rPr lang="en-US" sz="2000" dirty="0" err="1" smtClean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en-US" sz="2000" baseline="-25000" dirty="0" err="1" smtClean="0">
                <a:solidFill>
                  <a:srgbClr val="000000"/>
                </a:solidFill>
                <a:latin typeface="Calibri"/>
                <a:cs typeface="Calibri"/>
              </a:rPr>
              <a:t>sym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 with respect to different data types </a:t>
            </a:r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724400" y="3048000"/>
            <a:ext cx="4114800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2000" y="1160185"/>
            <a:ext cx="3397200" cy="264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Rectangle 42"/>
          <p:cNvSpPr/>
          <p:nvPr/>
        </p:nvSpPr>
        <p:spPr bwMode="auto">
          <a:xfrm>
            <a:off x="6477000" y="1447800"/>
            <a:ext cx="304800" cy="2362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39A6"/>
              </a:solidFill>
              <a:effectLst/>
              <a:latin typeface="Impac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295400" y="5913120"/>
            <a:ext cx="3295315" cy="182880"/>
          </a:xfrm>
          <a:prstGeom prst="rect">
            <a:avLst/>
          </a:prstGeom>
          <a:solidFill>
            <a:srgbClr val="FFFF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39A6"/>
              </a:solidFill>
              <a:effectLst/>
              <a:latin typeface="Impact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2438"/>
            <a:ext cx="8229600" cy="461962"/>
          </a:xfrm>
        </p:spPr>
        <p:txBody>
          <a:bodyPr>
            <a:no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100"/>
            <a:ext cx="8458200" cy="49911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UNEDF1: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A few more data points (7)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A new type of data: fission isomer excitation energy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No center-of-mass correction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Overall quality similar as UNEDF0, with big 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improvement for fission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Very strong dependence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on fission isomer excitation energies: can we really live without states at large deformation?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Toward UNEDF2: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Adding spin-orbit couplings in doubly-magic nuclei</a:t>
            </a:r>
          </a:p>
          <a:p>
            <a:pPr lvl="2">
              <a:buClrTx/>
              <a:buFont typeface="Calibri" pitchFamily="34" charset="0"/>
              <a:buChar char="—"/>
            </a:pP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Blocking calculations required for sp energies</a:t>
            </a:r>
          </a:p>
          <a:p>
            <a:pPr lvl="2">
              <a:buClrTx/>
              <a:buFontTx/>
              <a:buChar char="―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Giant dipole resonances</a:t>
            </a:r>
          </a:p>
          <a:p>
            <a:pPr lvl="2">
              <a:buClrTx/>
              <a:buFontTx/>
              <a:buChar char="―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Neutron drops</a:t>
            </a:r>
            <a:endParaRPr lang="en-US" sz="16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Releasing tensor coupling constants to have the full </a:t>
            </a:r>
            <a:r>
              <a:rPr lang="en-US" sz="2000" dirty="0" err="1" smtClean="0">
                <a:solidFill>
                  <a:srgbClr val="000000"/>
                </a:solidFill>
                <a:latin typeface="Calibri"/>
                <a:cs typeface="Calibri"/>
              </a:rPr>
              <a:t>Skyrme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-like functional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EDF-strateg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1143000"/>
            <a:ext cx="3810000" cy="488043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334000" y="2144484"/>
            <a:ext cx="1957871" cy="18179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68547" y="2715208"/>
            <a:ext cx="1113454" cy="738664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+mn-lt"/>
              </a:rPr>
              <a:t>POUNDers</a:t>
            </a:r>
            <a:endParaRPr lang="en-US" b="1" dirty="0" smtClean="0">
              <a:solidFill>
                <a:srgbClr val="FF0000"/>
              </a:solidFill>
              <a:latin typeface="+mn-lt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HFBTHO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HFODD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1" name="Picture 10" descr="Cap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74" y="2431218"/>
            <a:ext cx="4860226" cy="348035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2400" y="4871843"/>
            <a:ext cx="4594834" cy="274250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2399" y="5595773"/>
            <a:ext cx="4872607" cy="388520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964487" cy="1362075"/>
          </a:xfrm>
        </p:spPr>
        <p:txBody>
          <a:bodyPr/>
          <a:lstStyle/>
          <a:p>
            <a:r>
              <a:rPr lang="en-US" dirty="0" smtClean="0"/>
              <a:t>Optimizing Skyrme Functionals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UNEDF1 Energy Density Functional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304800" y="1295400"/>
            <a:ext cx="8610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Nucleus as a system of independent particles in an ‘optimized’ mean-field</a:t>
            </a:r>
          </a:p>
          <a:p>
            <a:pPr marL="347663" indent="-347663">
              <a:spcAft>
                <a:spcPts val="18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Energy of the nucleus 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=</a:t>
            </a: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 integral over space of energy density</a:t>
            </a:r>
          </a:p>
          <a:p>
            <a:pPr marL="168275" indent="-168275">
              <a:spcAft>
                <a:spcPts val="1200"/>
              </a:spcAft>
            </a:pP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                                                      </a:t>
            </a:r>
          </a:p>
          <a:p>
            <a:pPr marL="347663" indent="-347663"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Energy density = functional of the </a:t>
            </a:r>
            <a:r>
              <a:rPr lang="en-US" sz="2000" b="1" dirty="0" smtClean="0">
                <a:solidFill>
                  <a:schemeClr val="tx1"/>
                </a:solidFill>
                <a:latin typeface="Calibri"/>
                <a:cs typeface="Calibri"/>
              </a:rPr>
              <a:t>density matrix</a:t>
            </a:r>
          </a:p>
          <a:p>
            <a:pPr marL="347663" indent="-347663"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From effective NN interaction at HF approximation: zero-range force = functional of local density – finite-range = functional of non-local density)</a:t>
            </a:r>
          </a:p>
          <a:p>
            <a:pPr marL="347663" indent="-347663"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Most standard: </a:t>
            </a:r>
            <a:r>
              <a:rPr lang="en-US" sz="2000" b="1" dirty="0" smtClean="0">
                <a:solidFill>
                  <a:schemeClr val="tx1"/>
                </a:solidFill>
                <a:latin typeface="Calibri"/>
                <a:cs typeface="Calibri"/>
              </a:rPr>
              <a:t>Skyrme</a:t>
            </a: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 functional (based on the Skyrme force)</a:t>
            </a:r>
          </a:p>
          <a:p>
            <a:pPr marL="347663" indent="-347663"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Practical considerations:</a:t>
            </a:r>
          </a:p>
          <a:p>
            <a:pPr marL="685800" lvl="1" indent="-228600">
              <a:spcAft>
                <a:spcPts val="600"/>
              </a:spcAft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ED breaks symmetries of the nuclear interaction: deformation, pairing, etc.</a:t>
            </a:r>
          </a:p>
          <a:p>
            <a:pPr marL="685800" lvl="1" indent="-228600">
              <a:spcAft>
                <a:spcPts val="600"/>
              </a:spcAft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Non-linear </a:t>
            </a:r>
            <a:r>
              <a:rPr lang="en-US" sz="1800" dirty="0" err="1" smtClean="0">
                <a:solidFill>
                  <a:schemeClr val="tx1"/>
                </a:solidFill>
                <a:latin typeface="Calibri"/>
                <a:cs typeface="Calibri"/>
              </a:rPr>
              <a:t>integro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-differential system of equations: computer code</a:t>
            </a:r>
          </a:p>
          <a:p>
            <a:pPr marL="685800" lvl="1" indent="-228600">
              <a:spcAft>
                <a:spcPts val="600"/>
              </a:spcAft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Must add </a:t>
            </a:r>
            <a:r>
              <a:rPr lang="en-US" sz="1800" b="1" dirty="0" smtClean="0">
                <a:solidFill>
                  <a:schemeClr val="tx1"/>
                </a:solidFill>
                <a:latin typeface="Calibri"/>
                <a:cs typeface="Calibri"/>
              </a:rPr>
              <a:t>pairing functional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 treated at the HFB approximation (replace particles by </a:t>
            </a:r>
            <a:r>
              <a:rPr lang="en-US" sz="1800" dirty="0" err="1" smtClean="0">
                <a:solidFill>
                  <a:schemeClr val="tx1"/>
                </a:solidFill>
                <a:latin typeface="Calibri"/>
                <a:cs typeface="Calibri"/>
              </a:rPr>
              <a:t>q.p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.)</a:t>
            </a:r>
            <a:endParaRPr lang="en-US"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6019800" cy="509133"/>
          </a:xfrm>
        </p:spPr>
        <p:txBody>
          <a:bodyPr>
            <a:noAutofit/>
          </a:bodyPr>
          <a:lstStyle/>
          <a:p>
            <a:r>
              <a:rPr lang="en-US" dirty="0" smtClean="0"/>
              <a:t>Practitioner’s DFT in a nutshell</a:t>
            </a:r>
            <a:endParaRPr lang="en-US" dirty="0"/>
          </a:p>
        </p:txBody>
      </p:sp>
      <p:grpSp>
        <p:nvGrpSpPr>
          <p:cNvPr id="3" name="Group 6"/>
          <p:cNvGrpSpPr/>
          <p:nvPr/>
        </p:nvGrpSpPr>
        <p:grpSpPr>
          <a:xfrm>
            <a:off x="990600" y="2114217"/>
            <a:ext cx="6778729" cy="705183"/>
            <a:chOff x="1496003" y="2124052"/>
            <a:chExt cx="6778729" cy="705183"/>
          </a:xfrm>
        </p:grpSpPr>
        <p:pic>
          <p:nvPicPr>
            <p:cNvPr id="1027" name="LaTeX: E = \int d^{3}\boldsymbol{r}\; \.." descr="E = \int d^{3}\boldsymbol{r}\; \mathcal{H}[{\color{red}\rho(\boldsymbol{r})}]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96003" y="2124052"/>
              <a:ext cx="2226897" cy="62133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170" name="LaTeX: \mathcal{H}[\rho(\boldsymbol{r}).." descr="\mathcal{H}[\rho(\boldsymbol{r})] = \frac{\hbar^{2}}{2m}\tau_{0}(\boldsymbol{r}) + \sum_{t=0,1} \chi_{t}(\boldsymbol{r})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55576" y="2136714"/>
              <a:ext cx="3319156" cy="69252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3993502" y="2248678"/>
              <a:ext cx="783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Calibri"/>
                  <a:cs typeface="Calibri"/>
                </a:rPr>
                <a:t>with:</a:t>
              </a:r>
              <a:endParaRPr lang="en-US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4" name="Group 10"/>
          <p:cNvGrpSpPr/>
          <p:nvPr/>
        </p:nvGrpSpPr>
        <p:grpSpPr>
          <a:xfrm>
            <a:off x="7569200" y="-351644"/>
            <a:ext cx="1574800" cy="2180444"/>
            <a:chOff x="7569200" y="-351644"/>
            <a:chExt cx="1574800" cy="2180444"/>
          </a:xfrm>
        </p:grpSpPr>
        <p:sp>
          <p:nvSpPr>
            <p:cNvPr id="9" name="Freeform 8"/>
            <p:cNvSpPr/>
            <p:nvPr/>
          </p:nvSpPr>
          <p:spPr>
            <a:xfrm rot="5400000">
              <a:off x="7442200" y="127000"/>
              <a:ext cx="1828800" cy="1574800"/>
            </a:xfrm>
            <a:custGeom>
              <a:avLst/>
              <a:gdLst>
                <a:gd name="connsiteX0" fmla="*/ 0 w 1447800"/>
                <a:gd name="connsiteY0" fmla="*/ 482600 h 1130300"/>
                <a:gd name="connsiteX1" fmla="*/ 0 w 1447800"/>
                <a:gd name="connsiteY1" fmla="*/ 1130300 h 1130300"/>
                <a:gd name="connsiteX2" fmla="*/ 1447800 w 1447800"/>
                <a:gd name="connsiteY2" fmla="*/ 0 h 1130300"/>
                <a:gd name="connsiteX3" fmla="*/ 635000 w 1447800"/>
                <a:gd name="connsiteY3" fmla="*/ 0 h 1130300"/>
                <a:gd name="connsiteX4" fmla="*/ 0 w 1447800"/>
                <a:gd name="connsiteY4" fmla="*/ 482600 h 1130300"/>
                <a:gd name="connsiteX0" fmla="*/ 0 w 1447800"/>
                <a:gd name="connsiteY0" fmla="*/ 482600 h 1562100"/>
                <a:gd name="connsiteX1" fmla="*/ 0 w 1447800"/>
                <a:gd name="connsiteY1" fmla="*/ 1562100 h 1562100"/>
                <a:gd name="connsiteX2" fmla="*/ 1447800 w 1447800"/>
                <a:gd name="connsiteY2" fmla="*/ 0 h 1562100"/>
                <a:gd name="connsiteX3" fmla="*/ 635000 w 1447800"/>
                <a:gd name="connsiteY3" fmla="*/ 0 h 1562100"/>
                <a:gd name="connsiteX4" fmla="*/ 0 w 1447800"/>
                <a:gd name="connsiteY4" fmla="*/ 482600 h 1562100"/>
                <a:gd name="connsiteX0" fmla="*/ 0 w 1828800"/>
                <a:gd name="connsiteY0" fmla="*/ 482600 h 1562100"/>
                <a:gd name="connsiteX1" fmla="*/ 0 w 1828800"/>
                <a:gd name="connsiteY1" fmla="*/ 1562100 h 1562100"/>
                <a:gd name="connsiteX2" fmla="*/ 1828800 w 1828800"/>
                <a:gd name="connsiteY2" fmla="*/ 0 h 1562100"/>
                <a:gd name="connsiteX3" fmla="*/ 635000 w 1828800"/>
                <a:gd name="connsiteY3" fmla="*/ 0 h 1562100"/>
                <a:gd name="connsiteX4" fmla="*/ 0 w 1828800"/>
                <a:gd name="connsiteY4" fmla="*/ 482600 h 1562100"/>
                <a:gd name="connsiteX0" fmla="*/ 0 w 1828800"/>
                <a:gd name="connsiteY0" fmla="*/ 647700 h 1562100"/>
                <a:gd name="connsiteX1" fmla="*/ 0 w 1828800"/>
                <a:gd name="connsiteY1" fmla="*/ 1562100 h 1562100"/>
                <a:gd name="connsiteX2" fmla="*/ 1828800 w 1828800"/>
                <a:gd name="connsiteY2" fmla="*/ 0 h 1562100"/>
                <a:gd name="connsiteX3" fmla="*/ 635000 w 1828800"/>
                <a:gd name="connsiteY3" fmla="*/ 0 h 1562100"/>
                <a:gd name="connsiteX4" fmla="*/ 0 w 1828800"/>
                <a:gd name="connsiteY4" fmla="*/ 647700 h 1562100"/>
                <a:gd name="connsiteX0" fmla="*/ 0 w 1828800"/>
                <a:gd name="connsiteY0" fmla="*/ 647700 h 1562100"/>
                <a:gd name="connsiteX1" fmla="*/ 0 w 1828800"/>
                <a:gd name="connsiteY1" fmla="*/ 1562100 h 1562100"/>
                <a:gd name="connsiteX2" fmla="*/ 1828800 w 1828800"/>
                <a:gd name="connsiteY2" fmla="*/ 0 h 1562100"/>
                <a:gd name="connsiteX3" fmla="*/ 914400 w 1828800"/>
                <a:gd name="connsiteY3" fmla="*/ 0 h 1562100"/>
                <a:gd name="connsiteX4" fmla="*/ 0 w 1828800"/>
                <a:gd name="connsiteY4" fmla="*/ 647700 h 1562100"/>
                <a:gd name="connsiteX0" fmla="*/ 0 w 1828800"/>
                <a:gd name="connsiteY0" fmla="*/ 647700 h 1562100"/>
                <a:gd name="connsiteX1" fmla="*/ 0 w 1828800"/>
                <a:gd name="connsiteY1" fmla="*/ 1562100 h 1562100"/>
                <a:gd name="connsiteX2" fmla="*/ 1828800 w 1828800"/>
                <a:gd name="connsiteY2" fmla="*/ 0 h 1562100"/>
                <a:gd name="connsiteX3" fmla="*/ 914400 w 1828800"/>
                <a:gd name="connsiteY3" fmla="*/ 0 h 1562100"/>
                <a:gd name="connsiteX4" fmla="*/ 711200 w 1828800"/>
                <a:gd name="connsiteY4" fmla="*/ 12598 h 1562100"/>
                <a:gd name="connsiteX5" fmla="*/ 0 w 1828800"/>
                <a:gd name="connsiteY5" fmla="*/ 647700 h 156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1562100">
                  <a:moveTo>
                    <a:pt x="0" y="647700"/>
                  </a:moveTo>
                  <a:lnTo>
                    <a:pt x="0" y="1562100"/>
                  </a:lnTo>
                  <a:lnTo>
                    <a:pt x="1828800" y="0"/>
                  </a:lnTo>
                  <a:lnTo>
                    <a:pt x="914400" y="0"/>
                  </a:lnTo>
                  <a:lnTo>
                    <a:pt x="711200" y="12598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 rot="2990795">
              <a:off x="7580331" y="346153"/>
              <a:ext cx="1993900" cy="5983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Black" pitchFamily="34" charset="0"/>
                </a:rPr>
                <a:t>From 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Black" pitchFamily="34" charset="0"/>
                </a:rPr>
                <a:t>last  year</a:t>
              </a:r>
              <a:endParaRPr lang="en-US" sz="24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3258"/>
            <a:ext cx="8229600" cy="481142"/>
          </a:xfrm>
        </p:spPr>
        <p:txBody>
          <a:bodyPr>
            <a:noAutofit/>
          </a:bodyPr>
          <a:lstStyle/>
          <a:p>
            <a:r>
              <a:rPr lang="en-US" dirty="0" smtClean="0"/>
              <a:t>Free Parameters in Skyrme DFT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11" y="1124338"/>
            <a:ext cx="8612154" cy="520026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Skyrme functional:</a:t>
            </a:r>
          </a:p>
          <a:p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2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spcBef>
                <a:spcPts val="1800"/>
              </a:spcBef>
              <a:buNone/>
            </a:pPr>
            <a:endParaRPr lang="en-US" sz="2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13 constants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(12 C</a:t>
            </a:r>
            <a:r>
              <a:rPr lang="en-US" sz="2000" baseline="-25000" dirty="0" smtClean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 + density dependence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ea typeface="OpenSymbol"/>
                <a:cs typeface="Calibri"/>
                <a:sym typeface="Symbol"/>
              </a:rPr>
              <a:t>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ea typeface="OpenSymbol"/>
                <a:cs typeface="Calibri"/>
              </a:rPr>
              <a:t>)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 not given by theory: must be 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fitted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 on some data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Types of data: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Nuclear matter:  E/A, K, </a:t>
            </a:r>
            <a:r>
              <a:rPr lang="en-US" sz="1800" dirty="0" err="1" smtClean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en-US" sz="1800" baseline="-25000" dirty="0" err="1" smtClean="0">
                <a:solidFill>
                  <a:srgbClr val="000000"/>
                </a:solidFill>
                <a:latin typeface="Calibri"/>
                <a:cs typeface="Calibri"/>
              </a:rPr>
              <a:t>sym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, M*, etc.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inite nuclei: masses, radii, separation energies, SO level splitting, OEM differences, 2+ energies in even nuclei, J</a:t>
            </a:r>
            <a:r>
              <a:rPr lang="en-US" sz="1800" baseline="30000" dirty="0" smtClean="0">
                <a:solidFill>
                  <a:srgbClr val="000000"/>
                </a:solidFill>
                <a:latin typeface="Calibri"/>
                <a:cs typeface="Calibri"/>
                <a:sym typeface="Symbol"/>
              </a:rPr>
              <a:t>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  <a:sym typeface="Symbol"/>
              </a:rPr>
              <a:t> in odd nuclei, etc.</a:t>
            </a:r>
            <a:endParaRPr lang="en-US" sz="1800" b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A few more parameters to describe pairing (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typically 2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Typical strategy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: use NM and spherical doubly-magic nuclei at HF level: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Cheap calculations + leading terms of the functional…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… but no constraint on symmetry-breaking effects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7086600" y="1258669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alibri"/>
                <a:cs typeface="Calibri"/>
              </a:rPr>
              <a:t>Isoscalar</a:t>
            </a:r>
            <a:r>
              <a:rPr lang="en-US" dirty="0" smtClean="0">
                <a:latin typeface="Calibri"/>
                <a:cs typeface="Calibri"/>
              </a:rPr>
              <a:t>,  t = 0</a:t>
            </a:r>
          </a:p>
          <a:p>
            <a:r>
              <a:rPr lang="en-US" dirty="0" err="1" smtClean="0">
                <a:latin typeface="Calibri"/>
                <a:cs typeface="Calibri"/>
              </a:rPr>
              <a:t>Isovector</a:t>
            </a:r>
            <a:r>
              <a:rPr lang="en-US" dirty="0" smtClean="0">
                <a:latin typeface="Calibri"/>
                <a:cs typeface="Calibri"/>
              </a:rPr>
              <a:t>, t = 1</a:t>
            </a:r>
            <a:endParaRPr lang="en-US" dirty="0">
              <a:latin typeface="Calibri"/>
              <a:cs typeface="Calibri"/>
            </a:endParaRPr>
          </a:p>
        </p:txBody>
      </p:sp>
      <p:grpSp>
        <p:nvGrpSpPr>
          <p:cNvPr id="4" name="Group 12"/>
          <p:cNvGrpSpPr/>
          <p:nvPr/>
        </p:nvGrpSpPr>
        <p:grpSpPr>
          <a:xfrm>
            <a:off x="2095743" y="1524000"/>
            <a:ext cx="6057657" cy="1215296"/>
            <a:chOff x="2095743" y="1392212"/>
            <a:chExt cx="6292478" cy="1278441"/>
          </a:xfrm>
        </p:grpSpPr>
        <p:pic>
          <p:nvPicPr>
            <p:cNvPr id="1027" name="LaTeX: $$&#10;\definecolor{violet}{rgb}{0..." descr="$$&#10;\definecolor{violet}{rgb}{0.9,0.1,1}&#10;\begin{array}{rcl}&#10;\chi_{t}(\boldsymbol{r}) &amp; = &amp; {\color{red}C_{t}^{\rho\rho} \rho_{t}^2 + C_{t}^{\rho\tau} \rho_{t}\tau_{t}} + {\color{violet}C_{t}^{J^{2}}\boldsymbol{J}_{t}^{2}}  \medskip\\&#10;&amp; + &amp;C_{t}^{\rho\Delta\rho} &#10;\rho_{t}\Delta\rho_{t} + {\color{blue} C_{t}^{\rho \nabla J} \rho_{t}\boldsymbol{\nabla\cdot J}_{t}}&#10;\end{array}&#10;$$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95743" y="1730853"/>
              <a:ext cx="5062401" cy="9398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4254762" y="1392212"/>
              <a:ext cx="970384" cy="323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  <a:latin typeface="Calibri"/>
                  <a:cs typeface="Calibri"/>
                </a:rPr>
                <a:t>volume</a:t>
              </a:r>
              <a:endParaRPr lang="en-US" i="1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49359" y="1395324"/>
              <a:ext cx="827313" cy="323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66FF"/>
                  </a:solidFill>
                  <a:latin typeface="Calibri"/>
                  <a:cs typeface="Calibri"/>
                </a:rPr>
                <a:t>tensor</a:t>
              </a:r>
              <a:endParaRPr lang="en-US" i="1" dirty="0">
                <a:solidFill>
                  <a:srgbClr val="FF66FF"/>
                </a:solidFill>
                <a:latin typeface="Calibri"/>
                <a:cs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71658" y="2300391"/>
              <a:ext cx="1116563" cy="323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0000FF"/>
                  </a:solidFill>
                  <a:latin typeface="Calibri"/>
                  <a:cs typeface="Calibri"/>
                </a:rPr>
                <a:t>spin-orbit</a:t>
              </a:r>
              <a:endParaRPr lang="en-US" i="1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2051" name="LaTeX: {\color{red} C_{t}^{\rho\rho} = .." descr="{\color{red} C_{t}^{\rho\rho} = C_{t0}^{\rho\rho} + C_{tD}^{\rho\rho}\rho_{0}^{\gamma} }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554908"/>
            <a:ext cx="1905000" cy="255261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sp>
        <p:nvSpPr>
          <p:cNvPr id="12" name="Left Arrow 11"/>
          <p:cNvSpPr/>
          <p:nvPr/>
        </p:nvSpPr>
        <p:spPr>
          <a:xfrm rot="1912115">
            <a:off x="3203710" y="1740220"/>
            <a:ext cx="338098" cy="246505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14"/>
          <p:cNvGrpSpPr/>
          <p:nvPr/>
        </p:nvGrpSpPr>
        <p:grpSpPr>
          <a:xfrm rot="5400000">
            <a:off x="7277100" y="-38100"/>
            <a:ext cx="2159000" cy="1574800"/>
            <a:chOff x="-342900" y="0"/>
            <a:chExt cx="2159000" cy="1574800"/>
          </a:xfrm>
        </p:grpSpPr>
        <p:sp>
          <p:nvSpPr>
            <p:cNvPr id="16" name="Freeform 15"/>
            <p:cNvSpPr/>
            <p:nvPr/>
          </p:nvSpPr>
          <p:spPr>
            <a:xfrm>
              <a:off x="-12700" y="0"/>
              <a:ext cx="1828800" cy="1574800"/>
            </a:xfrm>
            <a:custGeom>
              <a:avLst/>
              <a:gdLst>
                <a:gd name="connsiteX0" fmla="*/ 0 w 1447800"/>
                <a:gd name="connsiteY0" fmla="*/ 482600 h 1130300"/>
                <a:gd name="connsiteX1" fmla="*/ 0 w 1447800"/>
                <a:gd name="connsiteY1" fmla="*/ 1130300 h 1130300"/>
                <a:gd name="connsiteX2" fmla="*/ 1447800 w 1447800"/>
                <a:gd name="connsiteY2" fmla="*/ 0 h 1130300"/>
                <a:gd name="connsiteX3" fmla="*/ 635000 w 1447800"/>
                <a:gd name="connsiteY3" fmla="*/ 0 h 1130300"/>
                <a:gd name="connsiteX4" fmla="*/ 0 w 1447800"/>
                <a:gd name="connsiteY4" fmla="*/ 482600 h 1130300"/>
                <a:gd name="connsiteX0" fmla="*/ 0 w 1447800"/>
                <a:gd name="connsiteY0" fmla="*/ 482600 h 1562100"/>
                <a:gd name="connsiteX1" fmla="*/ 0 w 1447800"/>
                <a:gd name="connsiteY1" fmla="*/ 1562100 h 1562100"/>
                <a:gd name="connsiteX2" fmla="*/ 1447800 w 1447800"/>
                <a:gd name="connsiteY2" fmla="*/ 0 h 1562100"/>
                <a:gd name="connsiteX3" fmla="*/ 635000 w 1447800"/>
                <a:gd name="connsiteY3" fmla="*/ 0 h 1562100"/>
                <a:gd name="connsiteX4" fmla="*/ 0 w 1447800"/>
                <a:gd name="connsiteY4" fmla="*/ 482600 h 1562100"/>
                <a:gd name="connsiteX0" fmla="*/ 0 w 1828800"/>
                <a:gd name="connsiteY0" fmla="*/ 482600 h 1562100"/>
                <a:gd name="connsiteX1" fmla="*/ 0 w 1828800"/>
                <a:gd name="connsiteY1" fmla="*/ 1562100 h 1562100"/>
                <a:gd name="connsiteX2" fmla="*/ 1828800 w 1828800"/>
                <a:gd name="connsiteY2" fmla="*/ 0 h 1562100"/>
                <a:gd name="connsiteX3" fmla="*/ 635000 w 1828800"/>
                <a:gd name="connsiteY3" fmla="*/ 0 h 1562100"/>
                <a:gd name="connsiteX4" fmla="*/ 0 w 1828800"/>
                <a:gd name="connsiteY4" fmla="*/ 482600 h 1562100"/>
                <a:gd name="connsiteX0" fmla="*/ 0 w 1828800"/>
                <a:gd name="connsiteY0" fmla="*/ 647700 h 1562100"/>
                <a:gd name="connsiteX1" fmla="*/ 0 w 1828800"/>
                <a:gd name="connsiteY1" fmla="*/ 1562100 h 1562100"/>
                <a:gd name="connsiteX2" fmla="*/ 1828800 w 1828800"/>
                <a:gd name="connsiteY2" fmla="*/ 0 h 1562100"/>
                <a:gd name="connsiteX3" fmla="*/ 635000 w 1828800"/>
                <a:gd name="connsiteY3" fmla="*/ 0 h 1562100"/>
                <a:gd name="connsiteX4" fmla="*/ 0 w 1828800"/>
                <a:gd name="connsiteY4" fmla="*/ 647700 h 1562100"/>
                <a:gd name="connsiteX0" fmla="*/ 0 w 1828800"/>
                <a:gd name="connsiteY0" fmla="*/ 647700 h 1562100"/>
                <a:gd name="connsiteX1" fmla="*/ 0 w 1828800"/>
                <a:gd name="connsiteY1" fmla="*/ 1562100 h 1562100"/>
                <a:gd name="connsiteX2" fmla="*/ 1828800 w 1828800"/>
                <a:gd name="connsiteY2" fmla="*/ 0 h 1562100"/>
                <a:gd name="connsiteX3" fmla="*/ 914400 w 1828800"/>
                <a:gd name="connsiteY3" fmla="*/ 0 h 1562100"/>
                <a:gd name="connsiteX4" fmla="*/ 0 w 1828800"/>
                <a:gd name="connsiteY4" fmla="*/ 647700 h 1562100"/>
                <a:gd name="connsiteX0" fmla="*/ 0 w 1828800"/>
                <a:gd name="connsiteY0" fmla="*/ 647700 h 1562100"/>
                <a:gd name="connsiteX1" fmla="*/ 0 w 1828800"/>
                <a:gd name="connsiteY1" fmla="*/ 1562100 h 1562100"/>
                <a:gd name="connsiteX2" fmla="*/ 1828800 w 1828800"/>
                <a:gd name="connsiteY2" fmla="*/ 0 h 1562100"/>
                <a:gd name="connsiteX3" fmla="*/ 914400 w 1828800"/>
                <a:gd name="connsiteY3" fmla="*/ 0 h 1562100"/>
                <a:gd name="connsiteX4" fmla="*/ 711200 w 1828800"/>
                <a:gd name="connsiteY4" fmla="*/ 12598 h 1562100"/>
                <a:gd name="connsiteX5" fmla="*/ 0 w 1828800"/>
                <a:gd name="connsiteY5" fmla="*/ 647700 h 156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1562100">
                  <a:moveTo>
                    <a:pt x="0" y="647700"/>
                  </a:moveTo>
                  <a:lnTo>
                    <a:pt x="0" y="1562100"/>
                  </a:lnTo>
                  <a:lnTo>
                    <a:pt x="1828800" y="0"/>
                  </a:lnTo>
                  <a:lnTo>
                    <a:pt x="914400" y="0"/>
                  </a:lnTo>
                  <a:lnTo>
                    <a:pt x="711200" y="12598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 rot="19098844">
              <a:off x="-342900" y="261880"/>
              <a:ext cx="1993900" cy="5983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Black" pitchFamily="34" charset="0"/>
                </a:rPr>
                <a:t>From 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Black" pitchFamily="34" charset="0"/>
                </a:rPr>
                <a:t>last  year</a:t>
              </a:r>
              <a:endParaRPr lang="en-US" sz="24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5267"/>
            <a:ext cx="8229600" cy="509133"/>
          </a:xfrm>
        </p:spPr>
        <p:txBody>
          <a:bodyPr>
            <a:noAutofit/>
          </a:bodyPr>
          <a:lstStyle/>
          <a:p>
            <a:r>
              <a:rPr lang="en-US" dirty="0" smtClean="0"/>
              <a:t>Optimization: Our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0292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HFB level including deformed nuclei</a:t>
            </a:r>
            <a:endParaRPr lang="en-US" sz="2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Parameters of the pairing functional are optimized on the same footing as those of the mean-field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No multi-step minimization</a:t>
            </a:r>
          </a:p>
          <a:p>
            <a:pPr lvl="1"/>
            <a:r>
              <a:rPr lang="en-US" sz="1800" b="1" dirty="0" smtClean="0">
                <a:solidFill>
                  <a:srgbClr val="000000"/>
                </a:solidFill>
                <a:latin typeface="Calibri"/>
                <a:cs typeface="Calibri"/>
              </a:rPr>
              <a:t>Full symmetry-breaking 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during optimization: particle-number, rotational invariance</a:t>
            </a:r>
          </a:p>
          <a:p>
            <a:pPr lvl="1"/>
            <a:r>
              <a:rPr lang="en-US" sz="1800" b="1" cap="small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No center of mass correction: 100% DFT picture</a:t>
            </a:r>
          </a:p>
          <a:p>
            <a:pPr lvl="2"/>
            <a:r>
              <a:rPr lang="en-US" sz="1800" b="1" cap="small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CM </a:t>
            </a:r>
            <a:r>
              <a:rPr lang="en-US" sz="1800" b="1" cap="small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comes from writing down </a:t>
            </a:r>
            <a:r>
              <a:rPr lang="en-US" sz="1800" b="1" cap="small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hamiltonian</a:t>
            </a:r>
            <a:r>
              <a:rPr lang="en-US" sz="1800" b="1" cap="small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in intrinsic frame</a:t>
            </a:r>
          </a:p>
          <a:p>
            <a:pPr lvl="2"/>
            <a:r>
              <a:rPr lang="en-US" sz="1800" b="1" cap="small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CM will still need to be fixed somehow, but no need to take the standard form</a:t>
            </a:r>
          </a:p>
          <a:p>
            <a:pPr lvl="2"/>
            <a:r>
              <a:rPr lang="en-US" sz="1800" b="1" cap="small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Poses problem in Fission, fusion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Pairing interaction: 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surface-volume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with 2 parameters (pairing strength for neutrons and protons)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Express 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all volume coupling constants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(including power of density dependence) as function of NM parameters to obtain 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reliable estimates of CC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HFB+LN calculations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in HO basis of 20 shells using HFBTHO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Box 244"/>
          <p:cNvSpPr txBox="1"/>
          <p:nvPr/>
        </p:nvSpPr>
        <p:spPr>
          <a:xfrm>
            <a:off x="304800" y="1389251"/>
            <a:ext cx="861060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12 parameters fit (      kept fixed for numerical reasons)</a:t>
            </a:r>
          </a:p>
          <a:p>
            <a:pPr marL="347663" indent="-347663">
              <a:buFont typeface="Arial" pitchFamily="34" charset="0"/>
              <a:buChar char="•"/>
            </a:pPr>
            <a:endParaRPr lang="en-US" sz="2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47663" indent="-347663">
              <a:buFont typeface="Arial" pitchFamily="34" charset="0"/>
              <a:buChar char="•"/>
            </a:pPr>
            <a:endParaRPr lang="en-US" sz="2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47663" indent="-347663">
              <a:buFont typeface="Arial" pitchFamily="34" charset="0"/>
              <a:buChar char="•"/>
            </a:pPr>
            <a:endParaRPr lang="en-US" sz="2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47663" indent="-347663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115 data points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including 28 spherical masses, 28 </a:t>
            </a:r>
            <a:r>
              <a:rPr lang="en-US" sz="2000" dirty="0" err="1" smtClean="0">
                <a:solidFill>
                  <a:srgbClr val="000000"/>
                </a:solidFill>
                <a:latin typeface="Calibri"/>
                <a:cs typeface="Calibri"/>
              </a:rPr>
              <a:t>r.m.s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. radii, 44 deformed masses, </a:t>
            </a:r>
            <a:r>
              <a:rPr lang="en-US" sz="2000" b="1" cap="small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4 fission isomer excitation 				      energies</a:t>
            </a:r>
            <a:r>
              <a:rPr lang="en-US" sz="2000" b="1" cap="small" dirty="0" smtClean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 and 8 OEM points (4 + 4)</a:t>
            </a:r>
          </a:p>
          <a:p>
            <a:pPr marL="347663" indent="-347663">
              <a:buFont typeface="Arial" pitchFamily="34" charset="0"/>
              <a:buChar char="•"/>
            </a:pPr>
            <a:endParaRPr lang="en-US" sz="2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47663" indent="-347663">
              <a:buFont typeface="Arial" pitchFamily="34" charset="0"/>
              <a:buChar char="•"/>
            </a:pPr>
            <a:endParaRPr lang="en-US" sz="2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47663" indent="-347663">
              <a:buFont typeface="Arial" pitchFamily="34" charset="0"/>
              <a:buChar char="•"/>
            </a:pPr>
            <a:endParaRPr lang="en-US" sz="2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47663" indent="-3476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Starting point: SLy4</a:t>
            </a:r>
          </a:p>
          <a:p>
            <a:pPr marL="347663" indent="-347663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Emphasis on 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heavy (A &gt; 100) </a:t>
            </a:r>
          </a:p>
          <a:p>
            <a:pPr marL="347663" indent="-347663"/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	deformed nuclei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: where DFT </a:t>
            </a:r>
          </a:p>
          <a:p>
            <a:pPr marL="347663" indent="-347663"/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	works best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597"/>
            <a:ext cx="8229600" cy="499803"/>
          </a:xfrm>
        </p:spPr>
        <p:txBody>
          <a:bodyPr>
            <a:noAutofit/>
          </a:bodyPr>
          <a:lstStyle/>
          <a:p>
            <a:r>
              <a:rPr lang="en-US" dirty="0" smtClean="0"/>
              <a:t>Optimization: Summary</a:t>
            </a:r>
            <a:endParaRPr lang="en-US" dirty="0"/>
          </a:p>
        </p:txBody>
      </p:sp>
      <p:pic>
        <p:nvPicPr>
          <p:cNvPr id="4" name="Picture 587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0012" y="3029646"/>
            <a:ext cx="4232988" cy="314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LaTeX: {\color{red} \underset{\mathrm{N.." descr="{\color{red} \underset{\mathrm{NM\ properties}}{\underbrace{\rho_{c}, E/A, M_s^{*}, K, a_{\text{sym}}, L_{\text{sym}} }} }, &#10;{\color{green}C_{0}^{\rho\Delta\rho}, C_{1}^{\rho\Delta\rho}}, &#10;{\color{blue}C_{0}^{\rho\nabla J}, C_{1}^{\rho\nabla J}},&#10;\underset{\mathrm{pairing}}{\underbrace{V_{0}^{(n)}, V_{0}^{(p)} }}"/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809" y="1828800"/>
            <a:ext cx="7675391" cy="76200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LaTeX: \chi^{2} = \frac{1}{n_{d} - n_{x.." descr="\chi^{2} = \frac{1}{n_{d} - n_{x}} \sum_{i=1}^{T} \sum_{j = 1}^{n_{i}} \left( \frac{s_{i,j} - d_{i,j}}{\sigma_{i}}\right)^{2}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3943" y="3657600"/>
            <a:ext cx="3563257" cy="726025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3074" name="LaTeX: M_{v}^{*}" descr="M_{v}^{*}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0507" y="1489129"/>
            <a:ext cx="351293" cy="263471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8421688" cy="1362075"/>
          </a:xfrm>
        </p:spPr>
        <p:txBody>
          <a:bodyPr/>
          <a:lstStyle/>
          <a:p>
            <a:r>
              <a:rPr lang="en-US" dirty="0" smtClean="0"/>
              <a:t>Results: UNEDF1 parameter set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UNEDF1 Energy Density Functional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7275"/>
            <a:ext cx="8229600" cy="537125"/>
          </a:xfrm>
        </p:spPr>
        <p:txBody>
          <a:bodyPr>
            <a:noAutofit/>
          </a:bodyPr>
          <a:lstStyle/>
          <a:p>
            <a:r>
              <a:rPr lang="en-US" dirty="0" smtClean="0"/>
              <a:t>UNEDF1 vs. UNEDF0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421" y="1295400"/>
            <a:ext cx="4702004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1" y="1701800"/>
            <a:ext cx="4306828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14400" y="3708400"/>
            <a:ext cx="863600" cy="19050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53150" y="3679825"/>
            <a:ext cx="863600" cy="19050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350" y="4470400"/>
            <a:ext cx="863600" cy="19050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62675" y="4479925"/>
            <a:ext cx="863600" cy="19050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81725" y="3270250"/>
            <a:ext cx="863600" cy="19050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4875" y="3317875"/>
            <a:ext cx="863600" cy="19050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305550" y="2451099"/>
            <a:ext cx="657225" cy="42862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58950" y="4724400"/>
            <a:ext cx="1045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UNEDF0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99671" y="4724400"/>
            <a:ext cx="1045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UNEDF1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51054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1300" indent="-241300">
              <a:buFont typeface="Wingdings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Some NM properties at the boundaries</a:t>
            </a:r>
          </a:p>
          <a:p>
            <a:pPr marL="241300" indent="-241300">
              <a:buFont typeface="Wingdings" charset="2"/>
              <a:buChar char="§"/>
            </a:pPr>
            <a:r>
              <a:rPr lang="en-US" sz="2000" dirty="0" err="1" smtClean="0">
                <a:solidFill>
                  <a:srgbClr val="000000"/>
                </a:solidFill>
                <a:latin typeface="Calibri"/>
                <a:cs typeface="Calibri"/>
              </a:rPr>
              <a:t>Isovector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 surface coupling constants poorly constraints</a:t>
            </a:r>
          </a:p>
          <a:p>
            <a:pPr marL="241300" indent="-241300">
              <a:buFont typeface="Wingdings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Effective mass equal to 1 (nearly)</a:t>
            </a:r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ORIGINALWIDTH" val="302.0338"/>
  <p:tag name="POWERPOINTLATEX_ORIGINALHEIGHT" val="84.27118"/>
  <p:tag name="POWERPOINTLATEX_FONTSIZE" val="44"/>
  <p:tag name="POWERPOINTLATEX_TYPE" val="Equation"/>
  <p:tag name="POWERPOINTLATEX_CODE" val="E = \int d^{3}\boldsymbol{r}\; \mathcal{H}[{\color{red}\rho(\boldsymbol{r})}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ORIGINALWIDTH" val="500.4068"/>
  <p:tag name="POWERPOINTLATEX_ORIGINALHEIGHT" val="104.4068"/>
  <p:tag name="POWERPOINTLATEX_FONTSIZE" val="44"/>
  <p:tag name="POWERPOINTLATEX_TYPE" val="Equation"/>
  <p:tag name="POWERPOINTLATEX_CODE" val="\mathcal{H}[\rho(\boldsymbol{r})] = \frac{\hbar^{2}}{2m}\tau_{0}(\boldsymbol{r}) + \sum_{t=0,1} \chi_{t}(\boldsymbol{r})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ORIGINALWIDTH" val="300.5424"/>
  <p:tag name="POWERPOINTLATEX_ORIGINALHEIGHT" val="40.27118"/>
  <p:tag name="POWERPOINTLATEX_FONTSIZE" val="44"/>
  <p:tag name="POWERPOINTLATEX_TYPE" val="Equation"/>
  <p:tag name="POWERPOINTLATEX_CODE" val="{\color{red} C_{t}^{\rho\rho} = C_{t0}^{\rho\rho} + C_{tD}^{\rho\rho}\rho_{0}^{\gamma} 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ORIGINALWIDTH" val="342.3728"/>
  <p:tag name="POWERPOINTLATEX_ORIGINALHEIGHT" val="63.55929"/>
  <p:tag name="POWERPOINTLATEX_FONTSIZE" val="25"/>
  <p:tag name="POWERPOINTLATEX_TYPE" val="Equation"/>
  <p:tag name="POWERPOINTLATEX_CODE" val="$$&#10;\definecolor{violet}{rgb}{0.9,0.1,1}&#10;\begin{array}{rcl}&#10;\chi_{t}(\boldsymbol{r}) &amp; = &amp; {\color{red}C_{t}^{\rho\rho} \rho_{t}^2 + C_{t}^{\rho\tau} \rho_{t}\tau_{t}} + {\color{violet}C_{t}^{J^{2}}\boldsymbol{J}_{t}^{2}}  \medskip\\&#10;&amp; + &amp;C_{t}^{\rho\Delta\rho} &#10;\rho_{t}\Delta\rho_{t} + {\color{blue} C_{t}^{\rho \nabla J} \rho_{t}\boldsymbol{\nabla\cdot J}_{t}}&#10;\end{array}&#10;$$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ORIGINALWIDTH" val="644.339"/>
  <p:tag name="POWERPOINTLATEX_ORIGINALHEIGHT" val="67.61575"/>
  <p:tag name="POWERPOINTLATEX_FONTSIZE" val="44"/>
  <p:tag name="POWERPOINTLATEX_TYPE" val="Equation"/>
  <p:tag name="POWERPOINTLATEX_CODE" val="{\color{red} \underset{\mathrm{NM\ properties}}{\underbrace{\rho_{c}, E/A, M_s^{*}, K, a_{\text{sym}}, L_{\text{sym}} }} }, &#10;{\color{green}C_{0}^{\rho\Delta\rho}, C_{1}^{\rho\Delta\rho}}, &#10;{\color{blue}C_{0}^{\rho\nabla J}, C_{1}^{\rho\nabla J}},&#10;\underset{\mathrm{pairing}}{\underbrace{V_{0}^{(n)}, V_{0}^{(p)} 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ORIGINALWIDTH" val="556.339"/>
  <p:tag name="POWERPOINTLATEX_ORIGINALHEIGHT" val="113.3559"/>
  <p:tag name="POWERPOINTLATEX_FONTSIZE" val="44"/>
  <p:tag name="POWERPOINTLATEX_TYPE" val="Equation"/>
  <p:tag name="POWERPOINTLATEX_CODE" val="\chi^{2} = \frac{1}{n_{d} - n_{x}} \sum_{i=1}^{T} \sum_{j = 1}^{n_{i}} \left( \frac{s_{i,j} - d_{i,j}}{\sigma_{i}}\right)^{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ORIGINALWIDTH" val="27.66094"/>
  <p:tag name="POWERPOINTLATEX_ORIGINALHEIGHT" val="20.74575"/>
  <p:tag name="POWERPOINTLATEX_FONTSIZE" val="24"/>
  <p:tag name="POWERPOINTLATEX_TYPE" val="Equation"/>
  <p:tag name="POWERPOINTLATEX_CODE" val="M_{v}^{*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ORIGINALWIDTH" val="76.81355"/>
  <p:tag name="POWERPOINTLATEX_ORIGINALHEIGHT" val="38.77961"/>
  <p:tag name="POWERPOINTLATEX_FONTSIZE" val="44"/>
  <p:tag name="POWERPOINTLATEX_TYPE" val="Equation"/>
  <p:tag name="POWERPOINTLATEX_CODE" val="||\delta \boldsymbol{x} ||"/>
</p:tagLst>
</file>

<file path=ppt/theme/theme1.xml><?xml version="1.0" encoding="utf-8"?>
<a:theme xmlns:a="http://schemas.openxmlformats.org/drawingml/2006/main" name="Sample_All_Lab-arial_narrow">
  <a:themeElements>
    <a:clrScheme name="Sample_All_Lab-arial_narro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ample_All_Lab-arial_narrow">
      <a:majorFont>
        <a:latin typeface="Arial Narrow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39A6"/>
            </a:solidFill>
            <a:effectLst/>
            <a:latin typeface="Impact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39A6"/>
            </a:solidFill>
            <a:effectLst/>
            <a:latin typeface="Impact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Sample_All_Lab-arial_narro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1413</TotalTime>
  <Words>916</Words>
  <Application>Microsoft Office PowerPoint</Application>
  <PresentationFormat>On-screen Show (4:3)</PresentationFormat>
  <Paragraphs>143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Sample_All_Lab-arial_narrow</vt:lpstr>
      <vt:lpstr>UNEDF1 Energy Density Functional</vt:lpstr>
      <vt:lpstr>Slide 2</vt:lpstr>
      <vt:lpstr>Optimizing Skyrme Functionals</vt:lpstr>
      <vt:lpstr>Practitioner’s DFT in a nutshell</vt:lpstr>
      <vt:lpstr>Free Parameters in Skyrme DFT</vt:lpstr>
      <vt:lpstr>Optimization: Our Strategy</vt:lpstr>
      <vt:lpstr>Optimization: Summary</vt:lpstr>
      <vt:lpstr>Results: UNEDF1 parameter set</vt:lpstr>
      <vt:lpstr>UNEDF1 vs. UNEDF0</vt:lpstr>
      <vt:lpstr>Validation (1/4) Global Validation</vt:lpstr>
      <vt:lpstr>Validation (2/4)  Single-particle Structure</vt:lpstr>
      <vt:lpstr>Validation (3/4) Fission Barriers</vt:lpstr>
      <vt:lpstr>Validation (4/4) LDM Parameters</vt:lpstr>
      <vt:lpstr>Sensitivity analysis</vt:lpstr>
      <vt:lpstr>Parameter correlations</vt:lpstr>
      <vt:lpstr>Sensitivity of parameters to datatype</vt:lpstr>
      <vt:lpstr>How sensitive to specific data?</vt:lpstr>
      <vt:lpstr>Playing with Coulomb exchange</vt:lpstr>
      <vt:lpstr>Conclusions</vt:lpstr>
    </vt:vector>
  </TitlesOfParts>
  <Company>TID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Nicolas Schunck</dc:creator>
  <cp:lastModifiedBy>Nicolas Schunck</cp:lastModifiedBy>
  <cp:revision>149</cp:revision>
  <cp:lastPrinted>2010-10-28T22:33:20Z</cp:lastPrinted>
  <dcterms:created xsi:type="dcterms:W3CDTF">2011-06-17T21:18:02Z</dcterms:created>
  <dcterms:modified xsi:type="dcterms:W3CDTF">2011-06-21T04:21:33Z</dcterms:modified>
</cp:coreProperties>
</file>