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78" r:id="rId9"/>
    <p:sldId id="277" r:id="rId10"/>
    <p:sldId id="264" r:id="rId11"/>
    <p:sldId id="276" r:id="rId12"/>
    <p:sldId id="266" r:id="rId13"/>
    <p:sldId id="269" r:id="rId14"/>
    <p:sldId id="270" r:id="rId15"/>
    <p:sldId id="274" r:id="rId16"/>
    <p:sldId id="281" r:id="rId17"/>
    <p:sldId id="272" r:id="rId18"/>
    <p:sldId id="273" r:id="rId19"/>
    <p:sldId id="279" r:id="rId20"/>
    <p:sldId id="280" r:id="rId21"/>
    <p:sldId id="283" r:id="rId22"/>
    <p:sldId id="284" r:id="rId23"/>
    <p:sldId id="28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66CCFF"/>
    <a:srgbClr val="00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0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2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0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oleObject" Target="../embeddings/oleObject9.bin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2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24.wmf"/><Relationship Id="rId4" Type="http://schemas.openxmlformats.org/officeDocument/2006/relationships/image" Target="../media/image21.w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2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9.png"/><Relationship Id="rId4" Type="http://schemas.openxmlformats.org/officeDocument/2006/relationships/image" Target="../media/image28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0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634425"/>
            <a:ext cx="6671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TDSLDA Today and the Road Ahead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2600" y="13070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Aurel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Bulgac 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1831300"/>
            <a:ext cx="88392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Collaborators:  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Ionel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Stetcu                        (Seattle)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Yuan-Lung (Alan) Luo     (Seattle)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Piotr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Magierski               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(Warsaw/Seattle)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Kenneth J. Roche              (PNNL/Seattle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Yongle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Yu                           (Wuhan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Sukjin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Yoon                       (Seattle, now  at APCTP)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Funding:  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US DOE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DE-FG02-97ER41014 ,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DE-FC02-07ER41457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DE-AC05-760RL01830 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Polish Ministry of Science: N N202 128439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P.R. China: 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NSF-11075201 , NKBRSF-2011CB921503  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4876800"/>
            <a:ext cx="8458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Computing:</a:t>
            </a:r>
          </a:p>
          <a:p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Athena UW 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Cluster </a:t>
            </a:r>
            <a:endParaRPr lang="en-US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Hyak</a:t>
            </a: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UW cluster, NSF MRI grant 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PHY-0922770</a:t>
            </a:r>
            <a:endParaRPr lang="en-US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Franklin, </a:t>
            </a: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Cray XT4, US DOE NERSC, grant B-AC02-05CH11231 </a:t>
            </a:r>
            <a:endParaRPr lang="en-US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JaguarPF, </a:t>
            </a:r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Cray XT5, US DOE NCCS, grant DEAC05-00OR22725</a:t>
            </a:r>
          </a:p>
        </p:txBody>
      </p:sp>
    </p:spTree>
    <p:extLst>
      <p:ext uri="{BB962C8B-B14F-4D97-AF65-F5344CB8AC3E}">
        <p14:creationId xmlns:p14="http://schemas.microsoft.com/office/powerpoint/2010/main" val="196786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40386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762000"/>
            <a:ext cx="4167145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4380" y="152400"/>
            <a:ext cx="85772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Dark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solitons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domain walls and shock waves in the collision of two UFG clouds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425" y="6260068"/>
            <a:ext cx="4030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of the pairing gap normalized to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Mathematica1"/>
              </a:rPr>
              <a:t>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4875" y="6260068"/>
            <a:ext cx="4234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 velocity normalized to Fermi velocity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017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4801" y="2438400"/>
            <a:ext cx="77333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we need exascale and the extension of the TDSLDA to </a:t>
            </a: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Stochastic TDSLDA?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308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905000"/>
            <a:ext cx="883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P. Moller and collaborators  need more than 5,000,000 shapes  in a </a:t>
            </a:r>
            <a:r>
              <a:rPr lang="en-US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five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dimensional space. 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438401"/>
            <a:ext cx="1981200" cy="224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439225" y="4736068"/>
            <a:ext cx="4628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P.Moller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et al.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Phys. Rev. C </a:t>
            </a:r>
            <a:r>
              <a:rPr lang="en-US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79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064304 (2009)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278211"/>
            <a:ext cx="3352800" cy="2674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8034336"/>
              </p:ext>
            </p:extLst>
          </p:nvPr>
        </p:nvGraphicFramePr>
        <p:xfrm>
          <a:off x="76200" y="762000"/>
          <a:ext cx="895985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Equation" r:id="rId5" imgW="3251200" imgH="431800" progId="Equation.DSMT4">
                  <p:embed/>
                </p:oleObj>
              </mc:Choice>
              <mc:Fallback>
                <p:oleObj name="Equation" r:id="rId5" imgW="3251200" imgH="4318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762000"/>
                        <a:ext cx="8959850" cy="1219200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209490"/>
            <a:ext cx="922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Nuclear LACM and fission studies using a GCM type of many-body wave function: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5029200"/>
            <a:ext cx="890371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this is inadequate? (just a few reasons)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more collective degrees of freedom needed, theoretical accuracy hard to quantify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 one potential energy surface, while many are needed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Inertia tensor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difficult to calculate, ambiguous prescriptions</a:t>
            </a:r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Adiabaticity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definitely violated, unclear how to describe dissipation within LACM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Theory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becomes impractical (even at exascale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for many collective degrees of freedom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921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388203"/>
            <a:ext cx="75455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We need to consider the generic  situation with multiple </a:t>
            </a: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potential energy surfaces.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428749"/>
            <a:ext cx="6810465" cy="47593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6324600"/>
            <a:ext cx="1656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Deformation  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>
            <a:off x="3332494" y="6524655"/>
            <a:ext cx="1173366" cy="0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423192" y="4737426"/>
            <a:ext cx="1035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982640" y="3276600"/>
            <a:ext cx="0" cy="1080448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7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466" y="457200"/>
            <a:ext cx="74379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John C. Tully suggested the following recipe for condensed matter </a:t>
            </a:r>
          </a:p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chemistry applications</a:t>
            </a:r>
          </a:p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J. Chem. Phys. </a:t>
            </a:r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93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1061 (1990)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81200"/>
            <a:ext cx="34290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9300" y="1219200"/>
            <a:ext cx="30861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03213" y="5618163"/>
          <a:ext cx="5110162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Equation" r:id="rId5" imgW="1828800" imgH="368280" progId="Equation.DSMT4">
                  <p:embed/>
                </p:oleObj>
              </mc:Choice>
              <mc:Fallback>
                <p:oleObj name="Equation" r:id="rId5" imgW="182880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213" y="5618163"/>
                        <a:ext cx="5110162" cy="1028700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343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693003"/>
            <a:ext cx="8770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Evolution operator of an interacting  many-body system</a:t>
            </a:r>
          </a:p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(after a Trotter expansion and a Hubbard-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Stratonovich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transformation)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982475"/>
              </p:ext>
            </p:extLst>
          </p:nvPr>
        </p:nvGraphicFramePr>
        <p:xfrm>
          <a:off x="228600" y="1828800"/>
          <a:ext cx="861060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name="Equation" r:id="rId3" imgW="4368600" imgH="939600" progId="Equation.DSMT4">
                  <p:embed/>
                </p:oleObj>
              </mc:Choice>
              <mc:Fallback>
                <p:oleObj name="Equation" r:id="rId3" imgW="4368600" imgH="939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828800"/>
                        <a:ext cx="8610600" cy="1752600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 w="952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" y="4114800"/>
            <a:ext cx="8922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This representation is not unique, the one-body evolution operator is arbitrary!!!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Kerman,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Levit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and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Troudet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Ann. Phys. </a:t>
            </a:r>
            <a:r>
              <a:rPr lang="en-US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148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443 (1983)</a:t>
            </a:r>
          </a:p>
        </p:txBody>
      </p:sp>
      <p:sp>
        <p:nvSpPr>
          <p:cNvPr id="9" name="Right Brace 8"/>
          <p:cNvSpPr/>
          <p:nvPr/>
        </p:nvSpPr>
        <p:spPr>
          <a:xfrm rot="5400000">
            <a:off x="5555290" y="1440494"/>
            <a:ext cx="287053" cy="5061559"/>
          </a:xfrm>
          <a:prstGeom prst="rightBrace">
            <a:avLst>
              <a:gd name="adj1" fmla="val 8333"/>
              <a:gd name="adj2" fmla="val 47302"/>
            </a:avLst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7348" y="5370493"/>
            <a:ext cx="5486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looks much worse that the infamous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fermion sign problem!!!</a:t>
            </a:r>
            <a:endParaRPr lang="en-US" sz="24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685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>
            <a:off x="2868298" y="2790699"/>
            <a:ext cx="2286000" cy="0"/>
          </a:xfrm>
          <a:prstGeom prst="straightConnector1">
            <a:avLst/>
          </a:prstGeom>
          <a:ln w="508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>
            <a:off x="5218623" y="2169224"/>
            <a:ext cx="2221675" cy="0"/>
          </a:xfrm>
          <a:prstGeom prst="straightConnector1">
            <a:avLst/>
          </a:prstGeom>
          <a:ln w="508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078098" y="2802574"/>
            <a:ext cx="2362200" cy="0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880173" y="2169224"/>
            <a:ext cx="2362200" cy="0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c 9"/>
          <p:cNvSpPr/>
          <p:nvPr/>
        </p:nvSpPr>
        <p:spPr>
          <a:xfrm>
            <a:off x="7123623" y="2169224"/>
            <a:ext cx="609600" cy="621475"/>
          </a:xfrm>
          <a:prstGeom prst="arc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5236824">
            <a:off x="7088147" y="2174579"/>
            <a:ext cx="642464" cy="619914"/>
          </a:xfrm>
          <a:prstGeom prst="arc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875223" y="3505199"/>
            <a:ext cx="0" cy="914401"/>
          </a:xfrm>
          <a:prstGeom prst="straightConnector1">
            <a:avLst/>
          </a:prstGeom>
          <a:ln w="508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880173" y="2778824"/>
            <a:ext cx="0" cy="750125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5847745"/>
              </p:ext>
            </p:extLst>
          </p:nvPr>
        </p:nvGraphicFramePr>
        <p:xfrm>
          <a:off x="3313622" y="3124200"/>
          <a:ext cx="3822882" cy="923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2" name="Equation" r:id="rId3" imgW="1650960" imgH="355320" progId="Equation.DSMT4">
                  <p:embed/>
                </p:oleObj>
              </mc:Choice>
              <mc:Fallback>
                <p:oleObj name="Equation" r:id="rId3" imgW="165096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13622" y="3124200"/>
                        <a:ext cx="3822882" cy="923619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9424065"/>
              </p:ext>
            </p:extLst>
          </p:nvPr>
        </p:nvGraphicFramePr>
        <p:xfrm>
          <a:off x="216592" y="3101975"/>
          <a:ext cx="2360612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3" name="Equation" r:id="rId5" imgW="1079280" imgH="393480" progId="Equation.DSMT4">
                  <p:embed/>
                </p:oleObj>
              </mc:Choice>
              <mc:Fallback>
                <p:oleObj name="Equation" r:id="rId5" imgW="10792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592" y="3101975"/>
                        <a:ext cx="2360612" cy="86042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76200" y="3940314"/>
            <a:ext cx="26908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Initial state preparation</a:t>
            </a:r>
          </a:p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(equilibrium at finite T)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5006647"/>
              </p:ext>
            </p:extLst>
          </p:nvPr>
        </p:nvGraphicFramePr>
        <p:xfrm>
          <a:off x="4545704" y="1341120"/>
          <a:ext cx="1066800" cy="64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4" name="Equation" r:id="rId7" imgW="380880" imgH="228600" progId="Equation.DSMT4">
                  <p:embed/>
                </p:oleObj>
              </mc:Choice>
              <mc:Fallback>
                <p:oleObj name="Equation" r:id="rId7" imgW="3808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5704" y="1341120"/>
                        <a:ext cx="1066800" cy="640080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Oval 21"/>
          <p:cNvSpPr/>
          <p:nvPr/>
        </p:nvSpPr>
        <p:spPr>
          <a:xfrm>
            <a:off x="7417554" y="2250377"/>
            <a:ext cx="533400" cy="492823"/>
          </a:xfrm>
          <a:prstGeom prst="ellips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6200" y="388203"/>
            <a:ext cx="9025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we need is a bit more complicated, to simulate dynamics along </a:t>
            </a:r>
          </a:p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Keldysh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-Schwinger complex time-ordered contour 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4232039"/>
              </p:ext>
            </p:extLst>
          </p:nvPr>
        </p:nvGraphicFramePr>
        <p:xfrm>
          <a:off x="2403475" y="4621213"/>
          <a:ext cx="5403850" cy="203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5" name="Equation" r:id="rId9" imgW="2425680" imgH="914400" progId="Equation.DSMT4">
                  <p:embed/>
                </p:oleObj>
              </mc:Choice>
              <mc:Fallback>
                <p:oleObj name="Equation" r:id="rId9" imgW="2425680" imgH="914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03475" y="4621213"/>
                        <a:ext cx="5403850" cy="20351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9069452"/>
              </p:ext>
            </p:extLst>
          </p:nvPr>
        </p:nvGraphicFramePr>
        <p:xfrm>
          <a:off x="8127103" y="2209800"/>
          <a:ext cx="483497" cy="564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6" name="Equation" r:id="rId11" imgW="152280" imgH="177480" progId="Equation.DSMT4">
                  <p:embed/>
                </p:oleObj>
              </mc:Choice>
              <mc:Fallback>
                <p:oleObj name="Equation" r:id="rId11" imgW="1522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127103" y="2209800"/>
                        <a:ext cx="483497" cy="564080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0135612"/>
              </p:ext>
            </p:extLst>
          </p:nvPr>
        </p:nvGraphicFramePr>
        <p:xfrm>
          <a:off x="4418704" y="2082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7" name="Equation" r:id="rId13" imgW="914400" imgH="198720" progId="Equation.DSMT4">
                  <p:embed/>
                </p:oleObj>
              </mc:Choice>
              <mc:Fallback>
                <p:oleObj name="Equation" r:id="rId13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418704" y="2082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808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123890"/>
            <a:ext cx="5052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place several fermions on a square lattice 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1613540"/>
              </p:ext>
            </p:extLst>
          </p:nvPr>
        </p:nvGraphicFramePr>
        <p:xfrm>
          <a:off x="447675" y="1666875"/>
          <a:ext cx="6721475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8" name="Equation" r:id="rId3" imgW="2501640" imgH="457200" progId="Equation.DSMT4">
                  <p:embed/>
                </p:oleObj>
              </mc:Choice>
              <mc:Fallback>
                <p:oleObj name="Equation" r:id="rId3" imgW="250164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7675" y="1666875"/>
                        <a:ext cx="6721475" cy="122872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" y="2935069"/>
            <a:ext cx="73059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NB The coordinate and momentum creation/</a:t>
            </a:r>
            <a:r>
              <a:rPr lang="en-US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anihilation</a:t>
            </a:r>
            <a:r>
              <a:rPr 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operators are linked by the </a:t>
            </a:r>
          </a:p>
          <a:p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sual unitary transformations. </a:t>
            </a: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3556337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evolve an initial many-fermion wave function using independent real-time path integral representations of the propagators for the bra (backward in time) and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ket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(forward in time) many-body wave functions: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5059969"/>
              </p:ext>
            </p:extLst>
          </p:nvPr>
        </p:nvGraphicFramePr>
        <p:xfrm>
          <a:off x="304800" y="4648200"/>
          <a:ext cx="8027147" cy="1633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9" name="Equation" r:id="rId5" imgW="4368800" imgH="939800" progId="Equation.DSMT4">
                  <p:embed/>
                </p:oleObj>
              </mc:Choice>
              <mc:Fallback>
                <p:oleObj name="Equation" r:id="rId5" imgW="4368800" imgH="93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648200"/>
                        <a:ext cx="8027147" cy="1633844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 w="952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2400" y="282714"/>
            <a:ext cx="8422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 is how this can be done and has already been implemented numerically </a:t>
            </a:r>
          </a:p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Hyak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-UW (MRI-NSF funded cluster, Intel chips, 1120  cores, 3Gb RAM/core)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6400800"/>
            <a:ext cx="8976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used both discrete and continuous HS transformations, and simulated up to 6 fermions.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348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5477470"/>
            <a:ext cx="79630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for two fermions, for g=1 (red), 2 (blue), and 3 (green), and a 16x16 lattice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sizes for the propagator M= 2,500, 5,000, 10,000 and 20,000.  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Lower plot shows that error scales as theoretically  expected 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1978071"/>
              </p:ext>
            </p:extLst>
          </p:nvPr>
        </p:nvGraphicFramePr>
        <p:xfrm>
          <a:off x="6291099" y="6080125"/>
          <a:ext cx="2395701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5" name="Equation" r:id="rId3" imgW="1218960" imgH="241200" progId="Equation.DSMT4">
                  <p:embed/>
                </p:oleObj>
              </mc:Choice>
              <mc:Fallback>
                <p:oleObj name="Equation" r:id="rId3" imgW="12189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91099" y="6080125"/>
                        <a:ext cx="2395701" cy="4730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7233"/>
            <a:ext cx="5943600" cy="536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43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255216"/>
            <a:ext cx="890051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Theoretical analysis and further numerical simulations show that for </a:t>
            </a: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interacting fermions the simulation error behaves as </a:t>
            </a:r>
          </a:p>
          <a:p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NB  The error is independent of: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the dimensionality of the space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the spatial volume/size of lattice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a relatively small number of samples is needed for a decent </a:t>
            </a: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accuracy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3148209"/>
              </p:ext>
            </p:extLst>
          </p:nvPr>
        </p:nvGraphicFramePr>
        <p:xfrm>
          <a:off x="4075005" y="2438400"/>
          <a:ext cx="3849795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1" name="Equation" r:id="rId3" imgW="1320480" imgH="241200" progId="Equation.DSMT4">
                  <p:embed/>
                </p:oleObj>
              </mc:Choice>
              <mc:Fallback>
                <p:oleObj name="Equation" r:id="rId3" imgW="13204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5005" y="2438400"/>
                        <a:ext cx="3849795" cy="7016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733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276285"/>
            <a:ext cx="9516772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2006 we promised to implement SLDA/TDSLDA with no symmetry restrictions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an accurate alternative to QRPA for all nuclei (A&gt;16).  Here we are now: </a:t>
            </a:r>
          </a:p>
          <a:p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developed:  the extension of DFT to superfluid systems: (A)SLDA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“             the extension of SLDA to time-dependent phenomena: TDSLDA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“             the appropriate accurate numerics for both SLDA and TDSLDA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implemented SLDA/TDSLDA on leadership class supercomputers with massive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arallelization, fast I/O,  checkpoint/restart, extensive use of the latest advanced visualization 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echniques for the analysis of results and their presentation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(the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code is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Mathematica1"/>
              </a:rPr>
              <a:t>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1,000-2,000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complex than any existing TDHF code)</a:t>
            </a:r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have used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cca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70M+ CPU hours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Jaguar PF in 2010 and </a:t>
            </a:r>
            <a:r>
              <a:rPr lang="en-US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5M+ CPU hours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Hopper in 2011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established a very accurate relation between </a:t>
            </a:r>
            <a:r>
              <a:rPr lang="en-US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initio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QMC results and the energy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ensity functional for the unitary Fermi gas, which was amply confirmed by experiments  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demonstrated the ability to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calculate: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collective spectra of open shell nuclei,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nucleon 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scattering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capture/knockout,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fission, a limited (so far) number of nuclear reactions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revealed a number of new qualitative physics phenomena: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5304472"/>
            <a:ext cx="85997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uperfluid flow at supercritical phenomena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Higgs-Anderson modes, shock waves,  dark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solitons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/domain walls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eneration of vortices, vortex rings and their real-time dynamics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first simulation of the vortex crossing and reconnection and the incipient phases 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quantum turbulence in a fermionic superfluid 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793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1" y="152400"/>
            <a:ext cx="88392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hat  we could in principle be able to calculate?</a:t>
            </a:r>
          </a:p>
          <a:p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We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do not need to determine any collective coordinates,  potential energy 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surfaces,  inertia tensor, non-abelian gauge fields, etc. as the system will find 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naturally the right collective manifold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We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will not need to assume either isentropic, isothermal, … meanfield solutions. 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Instead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temperature and entropy of the collective subsystem will evolve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according </a:t>
            </a:r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 the rules of QM. This will be the most natural framework to describe dissipation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 collective nuclear motion.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We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should be able to compute directly the mass, charge distributions and the 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excitation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energy, and maybe even quantum number distributions of each fragment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We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should be able to follow in real time a real experimental situation, 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such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as induced fission or fusion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This kind of simulations will answer in particular real needs of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national security/nuclear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orensics</a:t>
            </a:r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New theoretical techniques however would allow us to address new types of theoretical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questions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in particular we would be able to study, with quantifiable theoretical  errors, 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very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fast non-equilibrium processes in strongly interacting many-fermion systems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5782270"/>
            <a:ext cx="861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this is naturally not limited to nuclear physics alone, this is a general approach to solve a large class of many-body problems numerically exactly, with quantifying errors, within the next decade  … or sooner.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282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74558"/>
            <a:ext cx="89916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Plans for the next few years: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 performance and numerical accuracy of the codes, study  alternative numerical methods, improve the treatment of the absorbing boundary conditions, extend calculations to larger nuclear simulation volumes and longer times)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Systematic calculations of collective states in nuclei across the periodic table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(likely new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collaboration with K.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Nakatsukasa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his colleagues)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Perform real-time calculations of excitation of nuclear reaction with neutrons 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and excitation of nuclei with gamma rays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Simulate the excitation of single, double and triple GDR with relativistic heavy ions (new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collaboration with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C.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Bertulani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GSI experiment)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Simulate the induced nuclear fission with relativistic heavy ions (new collaboration with C.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Bertulani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GSI experiment)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Simulate the dynamics of vortices in neutron star crust and attempt to finally elucidate the pinning mechanism of vortices and their role in starquakes (new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collaboration with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S.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eddy)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the dissipation in spontaneous fission by simulating the real-time dynamics of a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fissioning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nucleus from the scission point onward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Extend/apply TDSLDA approach to nuclear reactions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Further studies of the UFG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Vigorously pursue the Stochastic extension of TDSLDA and prepare the grounds for doing nuclear physics in the exascale regime (new collaborations envisioned with G.F.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Bertsch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M.M. Forbes, S.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Moroz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…)</a:t>
            </a:r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38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665744"/>
            <a:ext cx="889666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Computational and Computer Science needs:</a:t>
            </a:r>
          </a:p>
          <a:p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three years between 100-200 M CPU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hours/year</a:t>
            </a:r>
            <a:endParaRPr 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3-5 years 1-20 billion CPU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hours/year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(assuming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10-100 petascale regime)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5-7 and after 20-200 billion CPU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hours/year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(assuming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exascale regime)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Likely we will need to perform a large number of calculations in extended </a:t>
            </a:r>
          </a:p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precision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 will vigorously examine the use of GPUs (K.J.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Roche + S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Cohen (postdoc))</a:t>
            </a:r>
          </a:p>
        </p:txBody>
      </p:sp>
    </p:spTree>
    <p:extLst>
      <p:ext uri="{BB962C8B-B14F-4D97-AF65-F5344CB8AC3E}">
        <p14:creationId xmlns:p14="http://schemas.microsoft.com/office/powerpoint/2010/main" val="327048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2714"/>
            <a:ext cx="87275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Quantum Monte Carlo for nuclei on the  lattice with EFT interactions and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pions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(new collaboration with J.E.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Drut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M.M. Forbes, S.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Moroz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…) 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066800"/>
            <a:ext cx="9250353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lattice techniques were initially introduced and extensively tested (Bulgac, </a:t>
            </a:r>
            <a:r>
              <a:rPr lang="en-US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Drut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Magierski) for finite temperature QMC calculations  and we simulated successfully systems </a:t>
            </a:r>
          </a:p>
          <a:p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up to about 100 fermions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have predicted a large number of various observable and their dependence on coupling </a:t>
            </a:r>
          </a:p>
          <a:p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constant and temperature (EOS, critical temperature, phase transitions, high-momentum </a:t>
            </a:r>
          </a:p>
          <a:p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distribution, quasi-particle spectrum, pairing gap and the pseudogap phase, etc.) many of </a:t>
            </a:r>
          </a:p>
          <a:p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have been accurately confirmed in subsequent experiments</a:t>
            </a:r>
          </a:p>
          <a:p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have already developed parallel codes capable of simulating systems in lattice sizes in 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principle up to 100</a:t>
            </a:r>
            <a:r>
              <a:rPr lang="en-US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(tested so far 20</a:t>
            </a:r>
            <a:r>
              <a:rPr lang="en-US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Hyak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plan to simulate even-even nuclei with N=Z up to A=100, as well as neutron matter and 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symmetric nuclear matter as in these systems the fermion sign problem is expected to be 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rather benign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lattices 32</a:t>
            </a:r>
            <a:r>
              <a:rPr lang="en-US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above the numerical accuracy should be at the level of a 2-3 %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lower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approach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 become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competitive with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NCSM and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</a:t>
            </a:r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Following the approach pioneered by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Epelbaum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Krebs, Lee and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Meissner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PRL </a:t>
            </a:r>
            <a:r>
              <a:rPr lang="en-US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106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192501 (2011) we envision to be able to calculate  both ground states as well as 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excited states  properties in these nuclei with a much finer and larger spatial lattice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Likely these methods should allow for extension to system with 1 and 2 nucleons 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bove the N=Z even-even core.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024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025" y="69294"/>
            <a:ext cx="9050975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Capabilities of the SLDA/TDSLDA suite of codes: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(extensively documented in: J. Phys.: Conf. Ser. </a:t>
            </a:r>
            <a:r>
              <a:rPr lang="en-US" sz="1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125</a:t>
            </a: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012064 (2008),</a:t>
            </a:r>
          </a:p>
          <a:p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Joule DOE metric report for FY 2010,  SOM of Science, </a:t>
            </a:r>
            <a:r>
              <a:rPr lang="en-US" sz="1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332</a:t>
            </a: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,1288 (2011) )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3D simulations with no symmetry restrictions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umber of coupled nonlinear PDEs for </a:t>
            </a:r>
            <a:r>
              <a:rPr lang="en-US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238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= </a:t>
            </a:r>
            <a:r>
              <a:rPr lang="en-US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546,512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describe both closed-shell and open-shell systems of arbitrary shapes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correct description of all spurious modes (translation, rotation, gauge invariance)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 functions are accurately represented on a 3D spatial lattice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(for </a:t>
            </a:r>
            <a:r>
              <a:rPr lang="en-US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238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40</a:t>
            </a:r>
            <a:r>
              <a:rPr lang="en-US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x64  = 60</a:t>
            </a:r>
            <a:r>
              <a:rPr lang="en-US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x80 fm</a:t>
            </a:r>
            <a:r>
              <a:rPr lang="en-US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a lattice constant 1.25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fm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igh numerical accuracy for spatial derivatives using FFTW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TD high-accuracy and numerically stable 5</a:t>
            </a:r>
            <a:r>
              <a:rPr lang="en-US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order predictor-corrector-modifier algorithm with only 2 evaluations of the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rhs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time step and with no matrix operations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diagonalization of Hermitian matrices </a:t>
            </a:r>
            <a:r>
              <a:rPr lang="en-US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409,600x409,600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JaguarPF (for </a:t>
            </a:r>
            <a:r>
              <a:rPr lang="en-US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238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performance: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Static:   ins/wall-time = 1.37e19/18,393= </a:t>
            </a:r>
            <a:r>
              <a:rPr lang="en-US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7.46e14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flops/wall-time=9.42e16/18,393= </a:t>
            </a:r>
            <a:r>
              <a:rPr lang="en-US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5.12e13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PEs = </a:t>
            </a:r>
            <a:r>
              <a:rPr lang="en-US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217,800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TD:         ins/wall-time = 7.11e17/2,031= </a:t>
            </a:r>
            <a:r>
              <a:rPr lang="en-US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3.50e14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 flops/wall-time= 1.89e16/2,031=  </a:t>
            </a:r>
            <a:r>
              <a:rPr lang="en-US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0.93e13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PEs = </a:t>
            </a:r>
            <a:r>
              <a:rPr lang="en-US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136,628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excellent weak and strong scaling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fast I/O and checkpoint/restart capabilities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uclear volumes  (so far) of the order of (L = 40 to 80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fm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larger volumes possible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such volumes one can describe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cca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42,000 neutrons at saturation density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apable of simulating up to times of the order of 10</a:t>
            </a:r>
            <a:r>
              <a:rPr lang="en-US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-18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(a few million time steps)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odes written in Fortran90, with many components in C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003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4" y="1676401"/>
            <a:ext cx="4483974" cy="32713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5638799"/>
            <a:ext cx="73860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Isovector dipole strength computed in TDSLDA with SLy4</a:t>
            </a: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I. Stetcu 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al. </a:t>
            </a:r>
            <a:endParaRPr lang="en-US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366" y="1676400"/>
            <a:ext cx="4546338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689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f280-is-iv-coul1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240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6073914"/>
            <a:ext cx="891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Coulomb excitation of GDR with a relativistic heavy-ion computed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TDSLDA</a:t>
            </a:r>
          </a:p>
          <a:p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 Stetcu 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al.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96335"/>
            <a:ext cx="994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Movie</a:t>
            </a:r>
            <a:endParaRPr lang="en-US" sz="2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118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5798403"/>
            <a:ext cx="807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eutron scattering of </a:t>
            </a:r>
            <a:r>
              <a:rPr lang="en-US" sz="24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238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computed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TDSLDA</a:t>
            </a: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I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Stetcu 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al. </a:t>
            </a:r>
          </a:p>
        </p:txBody>
      </p:sp>
      <p:pic>
        <p:nvPicPr>
          <p:cNvPr id="2" name="u238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670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396335"/>
            <a:ext cx="994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Movie</a:t>
            </a:r>
            <a:endParaRPr lang="en-US" sz="2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914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5943600"/>
            <a:ext cx="807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eal-time induced fission of </a:t>
            </a:r>
            <a:r>
              <a:rPr lang="en-US" sz="24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280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Cf computed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TDSLDA</a:t>
            </a: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I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Stetcu 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al. </a:t>
            </a:r>
          </a:p>
        </p:txBody>
      </p:sp>
      <p:pic>
        <p:nvPicPr>
          <p:cNvPr id="3" name="cf280-qp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240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396335"/>
            <a:ext cx="994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Movie</a:t>
            </a:r>
            <a:endParaRPr lang="en-US" sz="2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384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48831"/>
            <a:ext cx="8458200" cy="299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4953000" cy="241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7000" y="6096000"/>
            <a:ext cx="6188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Bulgac, Y.-L. Luo, P. Magierski,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K.J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Roche, Y. Yu</a:t>
            </a:r>
          </a:p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Science, </a:t>
            </a:r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332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1288 (2011)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238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352800"/>
            <a:ext cx="3962400" cy="30122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40550" y="6429500"/>
            <a:ext cx="5896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density of two colliding cold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ermi gases in TDSLDA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5100637" cy="226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2630269"/>
            <a:ext cx="883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Observation of shock waves in a strongly interacting Fermi 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gas</a:t>
            </a:r>
            <a:endParaRPr lang="en-US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J. Joseph, J.E. Thomas, M.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Kulkarni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and A.G.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Abanov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PRL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106, 150401 (2011)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04800"/>
            <a:ext cx="2836641" cy="231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7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_06_30_20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INT_06_30_2011</Template>
  <TotalTime>1438</TotalTime>
  <Words>2047</Words>
  <Application>Microsoft Office PowerPoint</Application>
  <PresentationFormat>On-screen Show (4:3)</PresentationFormat>
  <Paragraphs>191</Paragraphs>
  <Slides>23</Slides>
  <Notes>0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INT_06_30_2011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Physics Department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Aurel Bulgac</dc:creator>
  <cp:lastModifiedBy>Aurel Bulgac</cp:lastModifiedBy>
  <cp:revision>27</cp:revision>
  <dcterms:created xsi:type="dcterms:W3CDTF">2011-05-31T01:46:09Z</dcterms:created>
  <dcterms:modified xsi:type="dcterms:W3CDTF">2011-06-22T01:49:30Z</dcterms:modified>
</cp:coreProperties>
</file>