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 id="2147483679" r:id="rId3"/>
    <p:sldMasterId id="2147483810" r:id="rId4"/>
    <p:sldMasterId id="2147483861" r:id="rId5"/>
  </p:sldMasterIdLst>
  <p:notesMasterIdLst>
    <p:notesMasterId r:id="rId39"/>
  </p:notesMasterIdLst>
  <p:handoutMasterIdLst>
    <p:handoutMasterId r:id="rId40"/>
  </p:handoutMasterIdLst>
  <p:sldIdLst>
    <p:sldId id="485" r:id="rId6"/>
    <p:sldId id="547" r:id="rId7"/>
    <p:sldId id="608" r:id="rId8"/>
    <p:sldId id="621" r:id="rId9"/>
    <p:sldId id="574" r:id="rId10"/>
    <p:sldId id="572" r:id="rId11"/>
    <p:sldId id="622" r:id="rId12"/>
    <p:sldId id="568" r:id="rId13"/>
    <p:sldId id="626" r:id="rId14"/>
    <p:sldId id="611" r:id="rId15"/>
    <p:sldId id="632" r:id="rId16"/>
    <p:sldId id="584" r:id="rId17"/>
    <p:sldId id="583" r:id="rId18"/>
    <p:sldId id="610" r:id="rId19"/>
    <p:sldId id="614" r:id="rId20"/>
    <p:sldId id="612" r:id="rId21"/>
    <p:sldId id="635" r:id="rId22"/>
    <p:sldId id="636" r:id="rId23"/>
    <p:sldId id="615" r:id="rId24"/>
    <p:sldId id="600" r:id="rId25"/>
    <p:sldId id="609" r:id="rId26"/>
    <p:sldId id="594" r:id="rId27"/>
    <p:sldId id="613" r:id="rId28"/>
    <p:sldId id="617" r:id="rId29"/>
    <p:sldId id="630" r:id="rId30"/>
    <p:sldId id="633" r:id="rId31"/>
    <p:sldId id="631" r:id="rId32"/>
    <p:sldId id="634" r:id="rId33"/>
    <p:sldId id="592" r:id="rId34"/>
    <p:sldId id="620" r:id="rId35"/>
    <p:sldId id="552" r:id="rId36"/>
    <p:sldId id="593" r:id="rId37"/>
    <p:sldId id="553" r:id="rId38"/>
  </p:sldIdLst>
  <p:sldSz cx="9144000" cy="6858000" type="screen4x3"/>
  <p:notesSz cx="7010400" cy="9296400"/>
  <p:defaultTextStyle>
    <a:defPPr>
      <a:defRPr lang="en-GB"/>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5" autoAdjust="0"/>
    <p:restoredTop sz="86438" autoAdjust="0"/>
  </p:normalViewPr>
  <p:slideViewPr>
    <p:cSldViewPr>
      <p:cViewPr varScale="1">
        <p:scale>
          <a:sx n="80" d="100"/>
          <a:sy n="80" d="100"/>
        </p:scale>
        <p:origin x="-552" y="-104"/>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32" d="100"/>
        <a:sy n="132" d="100"/>
      </p:scale>
      <p:origin x="0" y="691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cnas5p\deandav\My%20Documents\Exascale\JPO%20committee\Previous%20versions\Computing%20compete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scnas5p\deandav\My%20Documents\Talks\SC%20NSF%20NIST%20Request%20vs%20Approp%201997-2012_DJ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China</a:t>
            </a:r>
            <a:r>
              <a:rPr lang="en-US" baseline="0"/>
              <a:t> &amp; US</a:t>
            </a:r>
            <a:endParaRPr lang="en-US"/>
          </a:p>
        </c:rich>
      </c:tx>
      <c:layout/>
      <c:overlay val="0"/>
    </c:title>
    <c:autoTitleDeleted val="0"/>
    <c:plotArea>
      <c:layout/>
      <c:lineChart>
        <c:grouping val="standard"/>
        <c:varyColors val="0"/>
        <c:ser>
          <c:idx val="0"/>
          <c:order val="0"/>
          <c:tx>
            <c:strRef>
              <c:f>Sheet1!$B$1</c:f>
              <c:strCache>
                <c:ptCount val="1"/>
                <c:pt idx="0">
                  <c:v>US</c:v>
                </c:pt>
              </c:strCache>
            </c:strRef>
          </c:tx>
          <c:cat>
            <c:strRef>
              <c:f>Sheet1!$A$2:$A$8</c:f>
              <c:strCache>
                <c:ptCount val="7"/>
                <c:pt idx="0">
                  <c:v>Nov, 2005</c:v>
                </c:pt>
                <c:pt idx="1">
                  <c:v>Nov, 2006</c:v>
                </c:pt>
                <c:pt idx="2">
                  <c:v>Nov, 2007</c:v>
                </c:pt>
                <c:pt idx="3">
                  <c:v>Nov, 2008</c:v>
                </c:pt>
                <c:pt idx="4">
                  <c:v>Nov, 2009</c:v>
                </c:pt>
                <c:pt idx="5">
                  <c:v>June, 2010</c:v>
                </c:pt>
                <c:pt idx="6">
                  <c:v>Nov, 2010</c:v>
                </c:pt>
              </c:strCache>
            </c:strRef>
          </c:cat>
          <c:val>
            <c:numRef>
              <c:f>Sheet1!$B$2:$B$8</c:f>
              <c:numCache>
                <c:formatCode>General</c:formatCode>
                <c:ptCount val="7"/>
                <c:pt idx="0">
                  <c:v>0.281</c:v>
                </c:pt>
                <c:pt idx="1">
                  <c:v>0.281</c:v>
                </c:pt>
                <c:pt idx="2">
                  <c:v>0.478</c:v>
                </c:pt>
                <c:pt idx="3">
                  <c:v>1.105</c:v>
                </c:pt>
                <c:pt idx="4">
                  <c:v>1.759</c:v>
                </c:pt>
                <c:pt idx="5">
                  <c:v>1.759</c:v>
                </c:pt>
                <c:pt idx="6">
                  <c:v>1.759</c:v>
                </c:pt>
              </c:numCache>
            </c:numRef>
          </c:val>
          <c:smooth val="0"/>
        </c:ser>
        <c:ser>
          <c:idx val="1"/>
          <c:order val="1"/>
          <c:tx>
            <c:strRef>
              <c:f>Sheet1!$C$1</c:f>
              <c:strCache>
                <c:ptCount val="1"/>
                <c:pt idx="0">
                  <c:v>China</c:v>
                </c:pt>
              </c:strCache>
            </c:strRef>
          </c:tx>
          <c:dPt>
            <c:idx val="5"/>
            <c:marker>
              <c:spPr>
                <a:solidFill>
                  <a:schemeClr val="accent2"/>
                </a:solidFill>
              </c:spPr>
            </c:marker>
            <c:bubble3D val="0"/>
          </c:dPt>
          <c:dPt>
            <c:idx val="6"/>
            <c:marker>
              <c:spPr>
                <a:solidFill>
                  <a:schemeClr val="accent6">
                    <a:lumMod val="75000"/>
                  </a:schemeClr>
                </a:solidFill>
              </c:spPr>
            </c:marker>
            <c:bubble3D val="0"/>
          </c:dPt>
          <c:cat>
            <c:strRef>
              <c:f>Sheet1!$A$2:$A$8</c:f>
              <c:strCache>
                <c:ptCount val="7"/>
                <c:pt idx="0">
                  <c:v>Nov, 2005</c:v>
                </c:pt>
                <c:pt idx="1">
                  <c:v>Nov, 2006</c:v>
                </c:pt>
                <c:pt idx="2">
                  <c:v>Nov, 2007</c:v>
                </c:pt>
                <c:pt idx="3">
                  <c:v>Nov, 2008</c:v>
                </c:pt>
                <c:pt idx="4">
                  <c:v>Nov, 2009</c:v>
                </c:pt>
                <c:pt idx="5">
                  <c:v>June, 2010</c:v>
                </c:pt>
                <c:pt idx="6">
                  <c:v>Nov, 2010</c:v>
                </c:pt>
              </c:strCache>
            </c:strRef>
          </c:cat>
          <c:val>
            <c:numRef>
              <c:f>Sheet1!$C$2:$C$8</c:f>
              <c:numCache>
                <c:formatCode>General</c:formatCode>
                <c:ptCount val="7"/>
                <c:pt idx="0">
                  <c:v>0.00210000000000001</c:v>
                </c:pt>
                <c:pt idx="1">
                  <c:v>0.01</c:v>
                </c:pt>
                <c:pt idx="2">
                  <c:v>0.0382</c:v>
                </c:pt>
                <c:pt idx="3">
                  <c:v>0.1806</c:v>
                </c:pt>
                <c:pt idx="4">
                  <c:v>0.563</c:v>
                </c:pt>
                <c:pt idx="5">
                  <c:v>1.27</c:v>
                </c:pt>
                <c:pt idx="6">
                  <c:v>2.51</c:v>
                </c:pt>
              </c:numCache>
            </c:numRef>
          </c:val>
          <c:smooth val="0"/>
        </c:ser>
        <c:dLbls>
          <c:showLegendKey val="0"/>
          <c:showVal val="0"/>
          <c:showCatName val="0"/>
          <c:showSerName val="0"/>
          <c:showPercent val="0"/>
          <c:showBubbleSize val="0"/>
        </c:dLbls>
        <c:marker val="1"/>
        <c:smooth val="0"/>
        <c:axId val="549898584"/>
        <c:axId val="394516648"/>
      </c:lineChart>
      <c:catAx>
        <c:axId val="549898584"/>
        <c:scaling>
          <c:orientation val="minMax"/>
        </c:scaling>
        <c:delete val="0"/>
        <c:axPos val="b"/>
        <c:majorTickMark val="none"/>
        <c:minorTickMark val="none"/>
        <c:tickLblPos val="nextTo"/>
        <c:crossAx val="394516648"/>
        <c:crossesAt val="0.001"/>
        <c:auto val="1"/>
        <c:lblAlgn val="ctr"/>
        <c:lblOffset val="100"/>
        <c:noMultiLvlLbl val="0"/>
      </c:catAx>
      <c:valAx>
        <c:axId val="394516648"/>
        <c:scaling>
          <c:logBase val="10.0"/>
          <c:orientation val="minMax"/>
        </c:scaling>
        <c:delete val="0"/>
        <c:axPos val="l"/>
        <c:majorGridlines/>
        <c:title>
          <c:tx>
            <c:rich>
              <a:bodyPr/>
              <a:lstStyle/>
              <a:p>
                <a:pPr>
                  <a:defRPr/>
                </a:pPr>
                <a:r>
                  <a:rPr lang="en-US"/>
                  <a:t>Peta</a:t>
                </a:r>
                <a:r>
                  <a:rPr lang="en-US" baseline="0"/>
                  <a:t> flops</a:t>
                </a:r>
                <a:endParaRPr lang="en-US"/>
              </a:p>
            </c:rich>
          </c:tx>
          <c:layout/>
          <c:overlay val="0"/>
        </c:title>
        <c:numFmt formatCode="General" sourceLinked="1"/>
        <c:majorTickMark val="none"/>
        <c:minorTickMark val="none"/>
        <c:tickLblPos val="nextTo"/>
        <c:crossAx val="549898584"/>
        <c:crossesAt val="1.0"/>
        <c:crossBetween val="between"/>
      </c:valAx>
    </c:plotArea>
    <c:legend>
      <c:legendPos val="r"/>
      <c:layout>
        <c:manualLayout>
          <c:xMode val="edge"/>
          <c:yMode val="edge"/>
          <c:x val="0.519491661420336"/>
          <c:y val="0.499059826685924"/>
          <c:w val="0.183293420072667"/>
          <c:h val="0.150471475391623"/>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0029473774795"/>
          <c:y val="0.0703703703703704"/>
          <c:w val="0.57745686502302"/>
          <c:h val="0.66134477981919"/>
        </c:manualLayout>
      </c:layout>
      <c:lineChart>
        <c:grouping val="standard"/>
        <c:varyColors val="0"/>
        <c:ser>
          <c:idx val="0"/>
          <c:order val="0"/>
          <c:tx>
            <c:strRef>
              <c:f>'[SC NSF NIST Request vs Approp 1997-2012_DJD.xlsx]Sheet1'!$A$26</c:f>
              <c:strCache>
                <c:ptCount val="1"/>
                <c:pt idx="0">
                  <c:v>Request</c:v>
                </c:pt>
              </c:strCache>
            </c:strRef>
          </c:tx>
          <c:cat>
            <c:numLit>
              <c:formatCode>General</c:formatCode>
              <c:ptCount val="7"/>
              <c:pt idx="0">
                <c:v>2006.0</c:v>
              </c:pt>
              <c:pt idx="1">
                <c:v>2007.0</c:v>
              </c:pt>
              <c:pt idx="2">
                <c:v>2008.0</c:v>
              </c:pt>
              <c:pt idx="3">
                <c:v>2009.0</c:v>
              </c:pt>
              <c:pt idx="4">
                <c:v>2010.0</c:v>
              </c:pt>
              <c:pt idx="5">
                <c:v>2011.0</c:v>
              </c:pt>
              <c:pt idx="6">
                <c:v>2012.0</c:v>
              </c:pt>
            </c:numLit>
          </c:cat>
          <c:val>
            <c:numRef>
              <c:f>'[SC NSF NIST Request vs Approp 1997-2012_DJD.xlsx]Sheet1'!$B$26:$H$26</c:f>
              <c:numCache>
                <c:formatCode>General</c:formatCode>
                <c:ptCount val="7"/>
                <c:pt idx="0">
                  <c:v>3.462718</c:v>
                </c:pt>
                <c:pt idx="1">
                  <c:v>4.10171</c:v>
                </c:pt>
                <c:pt idx="2">
                  <c:v>4.397875999999993</c:v>
                </c:pt>
                <c:pt idx="3">
                  <c:v>4.721969</c:v>
                </c:pt>
                <c:pt idx="4">
                  <c:v>4.941682000000006</c:v>
                </c:pt>
                <c:pt idx="5">
                  <c:v>5.121436999999993</c:v>
                </c:pt>
                <c:pt idx="6">
                  <c:v>5.416144</c:v>
                </c:pt>
              </c:numCache>
            </c:numRef>
          </c:val>
          <c:smooth val="0"/>
        </c:ser>
        <c:ser>
          <c:idx val="1"/>
          <c:order val="1"/>
          <c:tx>
            <c:strRef>
              <c:f>'[SC NSF NIST Request vs Approp 1997-2012_DJD.xlsx]Sheet1'!$A$27</c:f>
              <c:strCache>
                <c:ptCount val="1"/>
                <c:pt idx="0">
                  <c:v>Approp</c:v>
                </c:pt>
              </c:strCache>
            </c:strRef>
          </c:tx>
          <c:cat>
            <c:numLit>
              <c:formatCode>General</c:formatCode>
              <c:ptCount val="7"/>
              <c:pt idx="0">
                <c:v>2006.0</c:v>
              </c:pt>
              <c:pt idx="1">
                <c:v>2007.0</c:v>
              </c:pt>
              <c:pt idx="2">
                <c:v>2008.0</c:v>
              </c:pt>
              <c:pt idx="3">
                <c:v>2009.0</c:v>
              </c:pt>
              <c:pt idx="4">
                <c:v>2010.0</c:v>
              </c:pt>
              <c:pt idx="5">
                <c:v>2011.0</c:v>
              </c:pt>
              <c:pt idx="6">
                <c:v>2012.0</c:v>
              </c:pt>
            </c:numLit>
          </c:cat>
          <c:val>
            <c:numRef>
              <c:f>'[SC NSF NIST Request vs Approp 1997-2012_DJD.xlsx]Sheet1'!$B$27:$H$27</c:f>
              <c:numCache>
                <c:formatCode>General</c:formatCode>
                <c:ptCount val="7"/>
                <c:pt idx="0">
                  <c:v>3.500243999999998</c:v>
                </c:pt>
                <c:pt idx="1">
                  <c:v>3.836612999999994</c:v>
                </c:pt>
                <c:pt idx="2">
                  <c:v>3.962722</c:v>
                </c:pt>
                <c:pt idx="3">
                  <c:v>4.716105999999995</c:v>
                </c:pt>
                <c:pt idx="4">
                  <c:v>4.826819999999993</c:v>
                </c:pt>
                <c:pt idx="5">
                  <c:v>4.842665</c:v>
                </c:pt>
              </c:numCache>
            </c:numRef>
          </c:val>
          <c:smooth val="0"/>
        </c:ser>
        <c:ser>
          <c:idx val="2"/>
          <c:order val="2"/>
          <c:tx>
            <c:strRef>
              <c:f>'[SC NSF NIST Request vs Approp 1997-2012_DJD.xlsx]Sheet1'!$A$28</c:f>
              <c:strCache>
                <c:ptCount val="1"/>
                <c:pt idx="0">
                  <c:v>House Mark</c:v>
                </c:pt>
              </c:strCache>
            </c:strRef>
          </c:tx>
          <c:cat>
            <c:numLit>
              <c:formatCode>General</c:formatCode>
              <c:ptCount val="7"/>
              <c:pt idx="0">
                <c:v>2006.0</c:v>
              </c:pt>
              <c:pt idx="1">
                <c:v>2007.0</c:v>
              </c:pt>
              <c:pt idx="2">
                <c:v>2008.0</c:v>
              </c:pt>
              <c:pt idx="3">
                <c:v>2009.0</c:v>
              </c:pt>
              <c:pt idx="4">
                <c:v>2010.0</c:v>
              </c:pt>
              <c:pt idx="5">
                <c:v>2011.0</c:v>
              </c:pt>
              <c:pt idx="6">
                <c:v>2012.0</c:v>
              </c:pt>
            </c:numLit>
          </c:cat>
          <c:val>
            <c:numRef>
              <c:f>'[SC NSF NIST Request vs Approp 1997-2012_DJD.xlsx]Sheet1'!$B$28:$H$28</c:f>
              <c:numCache>
                <c:formatCode>General</c:formatCode>
                <c:ptCount val="7"/>
                <c:pt idx="6" formatCode="#,##0_);\-#,##0_);\…_)">
                  <c:v>4.8</c:v>
                </c:pt>
              </c:numCache>
            </c:numRef>
          </c:val>
          <c:smooth val="0"/>
        </c:ser>
        <c:dLbls>
          <c:showLegendKey val="0"/>
          <c:showVal val="0"/>
          <c:showCatName val="0"/>
          <c:showSerName val="0"/>
          <c:showPercent val="0"/>
          <c:showBubbleSize val="0"/>
        </c:dLbls>
        <c:marker val="1"/>
        <c:smooth val="0"/>
        <c:axId val="548229704"/>
        <c:axId val="548284632"/>
      </c:lineChart>
      <c:catAx>
        <c:axId val="548229704"/>
        <c:scaling>
          <c:orientation val="minMax"/>
        </c:scaling>
        <c:delete val="0"/>
        <c:axPos val="b"/>
        <c:numFmt formatCode="General" sourceLinked="1"/>
        <c:majorTickMark val="out"/>
        <c:minorTickMark val="none"/>
        <c:tickLblPos val="nextTo"/>
        <c:txPr>
          <a:bodyPr/>
          <a:lstStyle/>
          <a:p>
            <a:pPr>
              <a:defRPr sz="1600"/>
            </a:pPr>
            <a:endParaRPr lang="en-US"/>
          </a:p>
        </c:txPr>
        <c:crossAx val="548284632"/>
        <c:crosses val="autoZero"/>
        <c:auto val="1"/>
        <c:lblAlgn val="ctr"/>
        <c:lblOffset val="100"/>
        <c:tickLblSkip val="1"/>
        <c:noMultiLvlLbl val="0"/>
      </c:catAx>
      <c:valAx>
        <c:axId val="548284632"/>
        <c:scaling>
          <c:orientation val="minMax"/>
          <c:min val="3.0"/>
        </c:scaling>
        <c:delete val="0"/>
        <c:axPos val="l"/>
        <c:majorGridlines/>
        <c:title>
          <c:tx>
            <c:rich>
              <a:bodyPr/>
              <a:lstStyle/>
              <a:p>
                <a:pPr>
                  <a:defRPr sz="1600" b="0"/>
                </a:pPr>
                <a:r>
                  <a:rPr lang="en-US" sz="1600" b="0"/>
                  <a:t>$B</a:t>
                </a:r>
              </a:p>
            </c:rich>
          </c:tx>
          <c:layout/>
          <c:overlay val="0"/>
        </c:title>
        <c:numFmt formatCode="#,##0.0" sourceLinked="0"/>
        <c:majorTickMark val="out"/>
        <c:minorTickMark val="none"/>
        <c:tickLblPos val="nextTo"/>
        <c:txPr>
          <a:bodyPr/>
          <a:lstStyle/>
          <a:p>
            <a:pPr>
              <a:defRPr sz="1600"/>
            </a:pPr>
            <a:endParaRPr lang="en-US"/>
          </a:p>
        </c:txPr>
        <c:crossAx val="548229704"/>
        <c:crosses val="autoZero"/>
        <c:crossBetween val="between"/>
      </c:valAx>
    </c:plotArea>
    <c:legend>
      <c:legendPos val="r"/>
      <c:layout>
        <c:manualLayout>
          <c:xMode val="edge"/>
          <c:yMode val="edge"/>
          <c:x val="0.521475409836065"/>
          <c:y val="0.429511883931176"/>
          <c:w val="0.369234972677596"/>
          <c:h val="0.25671697287839"/>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NP</a:t>
            </a:r>
            <a:r>
              <a:rPr lang="en-US" baseline="0"/>
              <a:t> Theory and SciDAC</a:t>
            </a:r>
            <a:endParaRPr lang="en-US"/>
          </a:p>
        </c:rich>
      </c:tx>
      <c:layout>
        <c:manualLayout>
          <c:xMode val="edge"/>
          <c:yMode val="edge"/>
          <c:x val="0.18010911299843"/>
          <c:y val="0.0555555555555555"/>
        </c:manualLayout>
      </c:layout>
      <c:overlay val="0"/>
    </c:title>
    <c:autoTitleDeleted val="0"/>
    <c:plotArea>
      <c:layout/>
      <c:lineChart>
        <c:grouping val="standard"/>
        <c:varyColors val="0"/>
        <c:ser>
          <c:idx val="0"/>
          <c:order val="0"/>
          <c:tx>
            <c:strRef>
              <c:f>Sheet1!$A$2</c:f>
              <c:strCache>
                <c:ptCount val="1"/>
                <c:pt idx="0">
                  <c:v>NP SciDAC</c:v>
                </c:pt>
              </c:strCache>
            </c:strRef>
          </c:tx>
          <c:dPt>
            <c:idx val="5"/>
            <c:marker>
              <c:spPr>
                <a:solidFill>
                  <a:schemeClr val="accent2">
                    <a:lumMod val="75000"/>
                  </a:schemeClr>
                </a:solidFill>
              </c:spPr>
            </c:marker>
            <c:bubble3D val="0"/>
          </c:dPt>
          <c:cat>
            <c:strRef>
              <c:f>Sheet1!$B$1:$G$1</c:f>
              <c:strCache>
                <c:ptCount val="6"/>
                <c:pt idx="0">
                  <c:v>FY03</c:v>
                </c:pt>
                <c:pt idx="1">
                  <c:v>FY04</c:v>
                </c:pt>
                <c:pt idx="2">
                  <c:v>FY08</c:v>
                </c:pt>
                <c:pt idx="3">
                  <c:v>FY09</c:v>
                </c:pt>
                <c:pt idx="4">
                  <c:v>FY10</c:v>
                </c:pt>
                <c:pt idx="5">
                  <c:v>FY12</c:v>
                </c:pt>
              </c:strCache>
            </c:strRef>
          </c:cat>
          <c:val>
            <c:numRef>
              <c:f>Sheet1!$B$2:$G$2</c:f>
              <c:numCache>
                <c:formatCode>General</c:formatCode>
                <c:ptCount val="6"/>
                <c:pt idx="0">
                  <c:v>1.980000000000001</c:v>
                </c:pt>
                <c:pt idx="1">
                  <c:v>1.988000000000001</c:v>
                </c:pt>
                <c:pt idx="2">
                  <c:v>2.304</c:v>
                </c:pt>
                <c:pt idx="3">
                  <c:v>2.777</c:v>
                </c:pt>
                <c:pt idx="4">
                  <c:v>2.689</c:v>
                </c:pt>
                <c:pt idx="5">
                  <c:v>1.0</c:v>
                </c:pt>
              </c:numCache>
            </c:numRef>
          </c:val>
          <c:smooth val="0"/>
        </c:ser>
        <c:ser>
          <c:idx val="1"/>
          <c:order val="1"/>
          <c:tx>
            <c:strRef>
              <c:f>Sheet1!$A$3</c:f>
              <c:strCache>
                <c:ptCount val="1"/>
                <c:pt idx="0">
                  <c:v>NP Theory</c:v>
                </c:pt>
              </c:strCache>
            </c:strRef>
          </c:tx>
          <c:dPt>
            <c:idx val="5"/>
            <c:marker>
              <c:symbol val="square"/>
              <c:size val="7"/>
              <c:spPr>
                <a:solidFill>
                  <a:schemeClr val="accent1">
                    <a:lumMod val="60000"/>
                    <a:lumOff val="40000"/>
                  </a:schemeClr>
                </a:solidFill>
              </c:spPr>
            </c:marker>
            <c:bubble3D val="0"/>
          </c:dPt>
          <c:cat>
            <c:strRef>
              <c:f>Sheet1!$B$1:$G$1</c:f>
              <c:strCache>
                <c:ptCount val="6"/>
                <c:pt idx="0">
                  <c:v>FY03</c:v>
                </c:pt>
                <c:pt idx="1">
                  <c:v>FY04</c:v>
                </c:pt>
                <c:pt idx="2">
                  <c:v>FY08</c:v>
                </c:pt>
                <c:pt idx="3">
                  <c:v>FY09</c:v>
                </c:pt>
                <c:pt idx="4">
                  <c:v>FY10</c:v>
                </c:pt>
                <c:pt idx="5">
                  <c:v>FY12</c:v>
                </c:pt>
              </c:strCache>
            </c:strRef>
          </c:cat>
          <c:val>
            <c:numRef>
              <c:f>Sheet1!$B$3:$G$3</c:f>
              <c:numCache>
                <c:formatCode>General</c:formatCode>
                <c:ptCount val="6"/>
                <c:pt idx="0">
                  <c:v>20.16</c:v>
                </c:pt>
                <c:pt idx="1">
                  <c:v>20.85</c:v>
                </c:pt>
                <c:pt idx="2">
                  <c:v>26.01</c:v>
                </c:pt>
                <c:pt idx="3">
                  <c:v>29.188</c:v>
                </c:pt>
                <c:pt idx="4">
                  <c:v>30.33400000000001</c:v>
                </c:pt>
                <c:pt idx="5">
                  <c:v>32.774</c:v>
                </c:pt>
              </c:numCache>
            </c:numRef>
          </c:val>
          <c:smooth val="0"/>
        </c:ser>
        <c:dLbls>
          <c:showLegendKey val="0"/>
          <c:showVal val="0"/>
          <c:showCatName val="0"/>
          <c:showSerName val="0"/>
          <c:showPercent val="0"/>
          <c:showBubbleSize val="0"/>
        </c:dLbls>
        <c:marker val="1"/>
        <c:smooth val="0"/>
        <c:axId val="547634696"/>
        <c:axId val="547599064"/>
      </c:lineChart>
      <c:catAx>
        <c:axId val="547634696"/>
        <c:scaling>
          <c:orientation val="minMax"/>
        </c:scaling>
        <c:delete val="0"/>
        <c:axPos val="b"/>
        <c:majorTickMark val="none"/>
        <c:minorTickMark val="none"/>
        <c:tickLblPos val="nextTo"/>
        <c:txPr>
          <a:bodyPr rot="-2700000" vert="horz"/>
          <a:lstStyle/>
          <a:p>
            <a:pPr>
              <a:defRPr sz="1400"/>
            </a:pPr>
            <a:endParaRPr lang="en-US"/>
          </a:p>
        </c:txPr>
        <c:crossAx val="547599064"/>
        <c:crosses val="autoZero"/>
        <c:auto val="1"/>
        <c:lblAlgn val="ctr"/>
        <c:lblOffset val="100"/>
        <c:noMultiLvlLbl val="0"/>
      </c:catAx>
      <c:valAx>
        <c:axId val="547599064"/>
        <c:scaling>
          <c:orientation val="minMax"/>
        </c:scaling>
        <c:delete val="0"/>
        <c:axPos val="l"/>
        <c:majorGridlines/>
        <c:title>
          <c:tx>
            <c:rich>
              <a:bodyPr/>
              <a:lstStyle/>
              <a:p>
                <a:pPr>
                  <a:defRPr sz="1400"/>
                </a:pPr>
                <a:r>
                  <a:rPr lang="en-US" sz="1400"/>
                  <a:t>$M</a:t>
                </a:r>
              </a:p>
            </c:rich>
          </c:tx>
          <c:layout/>
          <c:overlay val="0"/>
        </c:title>
        <c:numFmt formatCode="General" sourceLinked="1"/>
        <c:majorTickMark val="none"/>
        <c:minorTickMark val="none"/>
        <c:tickLblPos val="nextTo"/>
        <c:txPr>
          <a:bodyPr/>
          <a:lstStyle/>
          <a:p>
            <a:pPr>
              <a:defRPr sz="1400"/>
            </a:pPr>
            <a:endParaRPr lang="en-US"/>
          </a:p>
        </c:txPr>
        <c:crossAx val="547634696"/>
        <c:crosses val="autoZero"/>
        <c:crossBetween val="between"/>
      </c:valAx>
    </c:plotArea>
    <c:legend>
      <c:legendPos val="r"/>
      <c:layout>
        <c:manualLayout>
          <c:xMode val="edge"/>
          <c:yMode val="edge"/>
          <c:x val="0.422794759825327"/>
          <c:y val="0.45094706911636"/>
          <c:w val="0.259796215429403"/>
          <c:h val="0.212212744240303"/>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Projected Power Usage</a:t>
            </a:r>
          </a:p>
        </c:rich>
      </c:tx>
      <c:layout>
        <c:manualLayout>
          <c:xMode val="edge"/>
          <c:yMode val="edge"/>
          <c:x val="0.254656474645348"/>
          <c:y val="0.0642899734620551"/>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2"/>
              <c:layout>
                <c:manualLayout>
                  <c:x val="0.112362333820813"/>
                  <c:y val="0.0645075190843865"/>
                </c:manualLayout>
              </c:layout>
              <c:showLegendKey val="0"/>
              <c:showVal val="0"/>
              <c:showCatName val="1"/>
              <c:showSerName val="0"/>
              <c:showPercent val="0"/>
              <c:showBubbleSize val="0"/>
            </c:dLbl>
            <c:showLegendKey val="0"/>
            <c:showVal val="0"/>
            <c:showCatName val="1"/>
            <c:showSerName val="0"/>
            <c:showPercent val="0"/>
            <c:showBubbleSize val="0"/>
            <c:showLeaderLines val="1"/>
          </c:dLbls>
          <c:cat>
            <c:strRef>
              <c:f>Sheet1!$A$2:$A$4</c:f>
              <c:strCache>
                <c:ptCount val="3"/>
                <c:pt idx="0">
                  <c:v>DRAM</c:v>
                </c:pt>
                <c:pt idx="1">
                  <c:v>Compute</c:v>
                </c:pt>
                <c:pt idx="2">
                  <c:v>Interconnect</c:v>
                </c:pt>
              </c:strCache>
            </c:strRef>
          </c:cat>
          <c:val>
            <c:numRef>
              <c:f>Sheet1!$B$2:$B$4</c:f>
              <c:numCache>
                <c:formatCode>General</c:formatCode>
                <c:ptCount val="3"/>
                <c:pt idx="0">
                  <c:v>8.200000000000001</c:v>
                </c:pt>
                <c:pt idx="1">
                  <c:v>2.4</c:v>
                </c:pt>
                <c:pt idx="2">
                  <c:v>2.2</c:v>
                </c:pt>
              </c:numCache>
            </c:numRef>
          </c:val>
        </c:ser>
        <c:dLbls>
          <c:showLegendKey val="0"/>
          <c:showVal val="0"/>
          <c:showCatName val="1"/>
          <c:showSerName val="0"/>
          <c:showPercent val="0"/>
          <c:showBubbleSize val="0"/>
          <c:showLeaderLines val="1"/>
        </c:dLbls>
      </c:pie3DChart>
    </c:plotArea>
    <c:plotVisOnly val="1"/>
    <c:dispBlanksAs val="zero"/>
    <c:showDLblsOverMax val="0"/>
  </c:chart>
  <c:txPr>
    <a:bodyPr/>
    <a:lstStyle/>
    <a:p>
      <a:pPr>
        <a:defRPr sz="12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image" Target="../media/image51.png"/><Relationship Id="rId2" Type="http://schemas.openxmlformats.org/officeDocument/2006/relationships/image" Target="../media/image5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image" Target="../media/image51.png"/><Relationship Id="rId2"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EB8C1F-AF27-4038-8402-A61BD7DC878A}" type="doc">
      <dgm:prSet loTypeId="urn:microsoft.com/office/officeart/2005/8/layout/pyramid4" loCatId="relationship" qsTypeId="urn:microsoft.com/office/officeart/2005/8/quickstyle/simple1" qsCatId="simple" csTypeId="urn:microsoft.com/office/officeart/2005/8/colors/accent2_4" csCatId="accent2" phldr="1"/>
      <dgm:spPr/>
      <dgm:t>
        <a:bodyPr/>
        <a:lstStyle/>
        <a:p>
          <a:endParaRPr lang="en-US"/>
        </a:p>
      </dgm:t>
    </dgm:pt>
    <dgm:pt modelId="{41EF6788-6F17-4B57-8D41-35805C67259B}">
      <dgm:prSet phldrT="[Text]"/>
      <dgm:spPr>
        <a:solidFill>
          <a:srgbClr val="660066"/>
        </a:solidFill>
      </dgm:spPr>
      <dgm:t>
        <a:bodyPr/>
        <a:lstStyle/>
        <a:p>
          <a:r>
            <a:rPr lang="en-US" b="1" dirty="0" smtClean="0"/>
            <a:t>Problem to Solve</a:t>
          </a:r>
        </a:p>
      </dgm:t>
    </dgm:pt>
    <dgm:pt modelId="{DA50A9EF-D178-43B0-A2C9-6E184B563210}" type="parTrans" cxnId="{1FDB59C4-4199-48F4-97F2-84DCFD03E593}">
      <dgm:prSet/>
      <dgm:spPr/>
      <dgm:t>
        <a:bodyPr/>
        <a:lstStyle/>
        <a:p>
          <a:endParaRPr lang="en-US"/>
        </a:p>
      </dgm:t>
    </dgm:pt>
    <dgm:pt modelId="{E90FDA69-EC28-489D-B15A-44506FA80DBD}" type="sibTrans" cxnId="{1FDB59C4-4199-48F4-97F2-84DCFD03E593}">
      <dgm:prSet/>
      <dgm:spPr/>
      <dgm:t>
        <a:bodyPr/>
        <a:lstStyle/>
        <a:p>
          <a:endParaRPr lang="en-US"/>
        </a:p>
      </dgm:t>
    </dgm:pt>
    <dgm:pt modelId="{1C91AE5C-BB8F-4883-BF15-BCBB2169AF76}">
      <dgm:prSet phldrT="[Text]" custT="1"/>
      <dgm:spPr>
        <a:solidFill>
          <a:srgbClr val="3366FF"/>
        </a:solidFill>
      </dgm:spPr>
      <dgm:t>
        <a:bodyPr/>
        <a:lstStyle/>
        <a:p>
          <a:r>
            <a:rPr lang="en-US" sz="1600" b="1" dirty="0" smtClean="0"/>
            <a:t>System</a:t>
          </a:r>
        </a:p>
      </dgm:t>
    </dgm:pt>
    <dgm:pt modelId="{381994A5-D758-4548-B17A-0CFC59F057BE}" type="parTrans" cxnId="{BCA749FB-3877-400E-943C-2E5F77EB5EFA}">
      <dgm:prSet/>
      <dgm:spPr/>
      <dgm:t>
        <a:bodyPr/>
        <a:lstStyle/>
        <a:p>
          <a:endParaRPr lang="en-US"/>
        </a:p>
      </dgm:t>
    </dgm:pt>
    <dgm:pt modelId="{048A7A58-07DF-4AB2-8091-E9E0333AA1D3}" type="sibTrans" cxnId="{BCA749FB-3877-400E-943C-2E5F77EB5EFA}">
      <dgm:prSet/>
      <dgm:spPr/>
      <dgm:t>
        <a:bodyPr/>
        <a:lstStyle/>
        <a:p>
          <a:endParaRPr lang="en-US"/>
        </a:p>
      </dgm:t>
    </dgm:pt>
    <dgm:pt modelId="{AFC418AF-64C3-473C-BF1B-092E7CCD8EBA}">
      <dgm:prSet phldrT="[Text]" custT="1"/>
      <dgm:spPr/>
      <dgm:t>
        <a:bodyPr/>
        <a:lstStyle/>
        <a:p>
          <a:r>
            <a:rPr lang="en-US" sz="1600" b="1" dirty="0" smtClean="0"/>
            <a:t>V&amp;V framework and UQ</a:t>
          </a:r>
        </a:p>
      </dgm:t>
    </dgm:pt>
    <dgm:pt modelId="{F20126E8-528C-4076-9FD5-C2D9EBC192E7}" type="parTrans" cxnId="{A79AB2B8-649F-4EDE-82D5-CD8EC1BC4DE4}">
      <dgm:prSet/>
      <dgm:spPr/>
      <dgm:t>
        <a:bodyPr/>
        <a:lstStyle/>
        <a:p>
          <a:endParaRPr lang="en-US"/>
        </a:p>
      </dgm:t>
    </dgm:pt>
    <dgm:pt modelId="{53DDE93C-2E26-4D4B-AC73-C520F3A69E23}" type="sibTrans" cxnId="{A79AB2B8-649F-4EDE-82D5-CD8EC1BC4DE4}">
      <dgm:prSet/>
      <dgm:spPr/>
      <dgm:t>
        <a:bodyPr/>
        <a:lstStyle/>
        <a:p>
          <a:endParaRPr lang="en-US"/>
        </a:p>
      </dgm:t>
    </dgm:pt>
    <dgm:pt modelId="{FF34B1D6-81C0-4AD8-A527-B9F73122B1FC}">
      <dgm:prSet phldrT="[Text]" custT="1"/>
      <dgm:spPr/>
      <dgm:t>
        <a:bodyPr/>
        <a:lstStyle/>
        <a:p>
          <a:r>
            <a:rPr lang="en-US" sz="1600" b="1" dirty="0" smtClean="0"/>
            <a:t>Algorithms</a:t>
          </a:r>
        </a:p>
      </dgm:t>
    </dgm:pt>
    <dgm:pt modelId="{975E5646-F6C6-4C17-87DC-F0E452E00AF2}" type="sibTrans" cxnId="{2013245A-2FB0-496B-9865-2DFD86F996E5}">
      <dgm:prSet/>
      <dgm:spPr/>
      <dgm:t>
        <a:bodyPr/>
        <a:lstStyle/>
        <a:p>
          <a:endParaRPr lang="en-US"/>
        </a:p>
      </dgm:t>
    </dgm:pt>
    <dgm:pt modelId="{8F93864E-FBDE-4B79-9FE9-5AB5758A0B31}" type="parTrans" cxnId="{2013245A-2FB0-496B-9865-2DFD86F996E5}">
      <dgm:prSet/>
      <dgm:spPr/>
      <dgm:t>
        <a:bodyPr/>
        <a:lstStyle/>
        <a:p>
          <a:endParaRPr lang="en-US"/>
        </a:p>
      </dgm:t>
    </dgm:pt>
    <dgm:pt modelId="{1D53C3E3-C70C-4DEF-8DD6-8D562C6D129C}">
      <dgm:prSet phldrT="[Text]" custT="1"/>
      <dgm:spPr/>
      <dgm:t>
        <a:bodyPr/>
        <a:lstStyle/>
        <a:p>
          <a:r>
            <a:rPr lang="en-US" sz="1600" b="1" dirty="0" smtClean="0"/>
            <a:t>Models</a:t>
          </a:r>
        </a:p>
      </dgm:t>
    </dgm:pt>
    <dgm:pt modelId="{FB3E3491-34AC-4A1A-9041-FFBCA4D137F8}" type="parTrans" cxnId="{E7141DD5-8F9D-4D65-8ED2-CCBEE53E8269}">
      <dgm:prSet/>
      <dgm:spPr/>
      <dgm:t>
        <a:bodyPr/>
        <a:lstStyle/>
        <a:p>
          <a:endParaRPr lang="en-US"/>
        </a:p>
      </dgm:t>
    </dgm:pt>
    <dgm:pt modelId="{DEFCEB62-F521-478F-8547-6715BDC44845}" type="sibTrans" cxnId="{E7141DD5-8F9D-4D65-8ED2-CCBEE53E8269}">
      <dgm:prSet/>
      <dgm:spPr/>
      <dgm:t>
        <a:bodyPr/>
        <a:lstStyle/>
        <a:p>
          <a:endParaRPr lang="en-US"/>
        </a:p>
      </dgm:t>
    </dgm:pt>
    <dgm:pt modelId="{5FA0EC5B-A58E-4179-8E3E-9E5BD4BBB655}">
      <dgm:prSet phldrT="[Text]" custT="1"/>
      <dgm:spPr/>
      <dgm:t>
        <a:bodyPr/>
        <a:lstStyle/>
        <a:p>
          <a:endParaRPr lang="en-US" sz="1600" b="1" dirty="0" smtClean="0"/>
        </a:p>
      </dgm:t>
    </dgm:pt>
    <dgm:pt modelId="{05B6E6CD-93E3-4F01-A274-F18019051BBD}" type="parTrans" cxnId="{17A9B995-6952-4658-8297-534C5970991C}">
      <dgm:prSet/>
      <dgm:spPr/>
      <dgm:t>
        <a:bodyPr/>
        <a:lstStyle/>
        <a:p>
          <a:endParaRPr lang="en-US"/>
        </a:p>
      </dgm:t>
    </dgm:pt>
    <dgm:pt modelId="{90DF41E7-0A7D-4234-AD06-65208903160B}" type="sibTrans" cxnId="{17A9B995-6952-4658-8297-534C5970991C}">
      <dgm:prSet/>
      <dgm:spPr/>
      <dgm:t>
        <a:bodyPr/>
        <a:lstStyle/>
        <a:p>
          <a:endParaRPr lang="en-US"/>
        </a:p>
      </dgm:t>
    </dgm:pt>
    <dgm:pt modelId="{C75C6E15-6D12-4942-840D-EE21CE924162}">
      <dgm:prSet phldrT="[Text]" custT="1"/>
      <dgm:spPr>
        <a:solidFill>
          <a:srgbClr val="3366FF"/>
        </a:solidFill>
      </dgm:spPr>
      <dgm:t>
        <a:bodyPr/>
        <a:lstStyle/>
        <a:p>
          <a:r>
            <a:rPr lang="en-US" sz="1600" b="1" dirty="0" smtClean="0"/>
            <a:t>Software</a:t>
          </a:r>
        </a:p>
      </dgm:t>
    </dgm:pt>
    <dgm:pt modelId="{31296D78-B85B-41A2-9448-75AEC1BE3185}" type="parTrans" cxnId="{FA0B1CB3-DDC5-4682-96A6-73097E3E45F2}">
      <dgm:prSet/>
      <dgm:spPr/>
      <dgm:t>
        <a:bodyPr/>
        <a:lstStyle/>
        <a:p>
          <a:endParaRPr lang="en-US"/>
        </a:p>
      </dgm:t>
    </dgm:pt>
    <dgm:pt modelId="{CC651FF4-0110-4CA7-848B-D3A2DE36FECE}" type="sibTrans" cxnId="{FA0B1CB3-DDC5-4682-96A6-73097E3E45F2}">
      <dgm:prSet/>
      <dgm:spPr/>
      <dgm:t>
        <a:bodyPr/>
        <a:lstStyle/>
        <a:p>
          <a:endParaRPr lang="en-US"/>
        </a:p>
      </dgm:t>
    </dgm:pt>
    <dgm:pt modelId="{8AF4EC8C-74EA-4105-B0DC-AFF607BE1B90}">
      <dgm:prSet phldrT="[Text]" custT="1"/>
      <dgm:spPr>
        <a:solidFill>
          <a:srgbClr val="3366FF"/>
        </a:solidFill>
      </dgm:spPr>
      <dgm:t>
        <a:bodyPr/>
        <a:lstStyle/>
        <a:p>
          <a:r>
            <a:rPr lang="en-US" sz="1600" b="1" dirty="0" smtClean="0"/>
            <a:t>Hardware</a:t>
          </a:r>
        </a:p>
      </dgm:t>
    </dgm:pt>
    <dgm:pt modelId="{1AF044CB-E9F2-4DB6-89E6-E109D7CB88E7}" type="parTrans" cxnId="{A24BFCBA-AEBD-4731-A5AA-E8ED88B7DC97}">
      <dgm:prSet/>
      <dgm:spPr/>
      <dgm:t>
        <a:bodyPr/>
        <a:lstStyle/>
        <a:p>
          <a:endParaRPr lang="en-US"/>
        </a:p>
      </dgm:t>
    </dgm:pt>
    <dgm:pt modelId="{3E2E1752-1C3A-4F1E-8D13-34CB9E9F33E4}" type="sibTrans" cxnId="{A24BFCBA-AEBD-4731-A5AA-E8ED88B7DC97}">
      <dgm:prSet/>
      <dgm:spPr/>
      <dgm:t>
        <a:bodyPr/>
        <a:lstStyle/>
        <a:p>
          <a:endParaRPr lang="en-US"/>
        </a:p>
      </dgm:t>
    </dgm:pt>
    <dgm:pt modelId="{2D6D5340-EE12-4F56-B414-25EBFC7A4853}">
      <dgm:prSet phldrT="[Text]" custT="1"/>
      <dgm:spPr/>
      <dgm:t>
        <a:bodyPr/>
        <a:lstStyle/>
        <a:p>
          <a:r>
            <a:rPr lang="en-US" sz="1600" b="1" dirty="0" smtClean="0"/>
            <a:t>Math</a:t>
          </a:r>
        </a:p>
      </dgm:t>
    </dgm:pt>
    <dgm:pt modelId="{62B3CE20-2D59-4335-9D90-4D91B4FC3368}" type="parTrans" cxnId="{E53423D3-B320-4627-B5A2-17869B837221}">
      <dgm:prSet/>
      <dgm:spPr/>
      <dgm:t>
        <a:bodyPr/>
        <a:lstStyle/>
        <a:p>
          <a:endParaRPr lang="en-US"/>
        </a:p>
      </dgm:t>
    </dgm:pt>
    <dgm:pt modelId="{8E03DE2B-5F1D-4F4C-A72C-83BBB1ECB685}" type="sibTrans" cxnId="{E53423D3-B320-4627-B5A2-17869B837221}">
      <dgm:prSet/>
      <dgm:spPr/>
      <dgm:t>
        <a:bodyPr/>
        <a:lstStyle/>
        <a:p>
          <a:endParaRPr lang="en-US"/>
        </a:p>
      </dgm:t>
    </dgm:pt>
    <dgm:pt modelId="{DDDB5551-81BB-476A-9172-3E0DA8EDC9D6}" type="pres">
      <dgm:prSet presAssocID="{C5EB8C1F-AF27-4038-8402-A61BD7DC878A}" presName="compositeShape" presStyleCnt="0">
        <dgm:presLayoutVars>
          <dgm:chMax val="9"/>
          <dgm:dir/>
          <dgm:resizeHandles val="exact"/>
        </dgm:presLayoutVars>
      </dgm:prSet>
      <dgm:spPr/>
      <dgm:t>
        <a:bodyPr/>
        <a:lstStyle/>
        <a:p>
          <a:endParaRPr lang="en-US"/>
        </a:p>
      </dgm:t>
    </dgm:pt>
    <dgm:pt modelId="{D920AF99-615C-41CF-AF00-B6592AE64AC2}" type="pres">
      <dgm:prSet presAssocID="{C5EB8C1F-AF27-4038-8402-A61BD7DC878A}" presName="triangle1" presStyleLbl="node1" presStyleIdx="0" presStyleCnt="4" custLinFactNeighborX="0">
        <dgm:presLayoutVars>
          <dgm:bulletEnabled val="1"/>
        </dgm:presLayoutVars>
      </dgm:prSet>
      <dgm:spPr/>
      <dgm:t>
        <a:bodyPr/>
        <a:lstStyle/>
        <a:p>
          <a:endParaRPr lang="en-US"/>
        </a:p>
      </dgm:t>
    </dgm:pt>
    <dgm:pt modelId="{DEC28A0D-5808-4FC7-8873-0454953BDE0C}" type="pres">
      <dgm:prSet presAssocID="{C5EB8C1F-AF27-4038-8402-A61BD7DC878A}" presName="triangle2" presStyleLbl="node1" presStyleIdx="1" presStyleCnt="4">
        <dgm:presLayoutVars>
          <dgm:bulletEnabled val="1"/>
        </dgm:presLayoutVars>
      </dgm:prSet>
      <dgm:spPr/>
      <dgm:t>
        <a:bodyPr/>
        <a:lstStyle/>
        <a:p>
          <a:endParaRPr lang="en-US"/>
        </a:p>
      </dgm:t>
    </dgm:pt>
    <dgm:pt modelId="{4C0B37A6-B7A1-4F3A-9FC6-1CA99F872F8C}" type="pres">
      <dgm:prSet presAssocID="{C5EB8C1F-AF27-4038-8402-A61BD7DC878A}" presName="triangle3" presStyleLbl="node1" presStyleIdx="2" presStyleCnt="4">
        <dgm:presLayoutVars>
          <dgm:bulletEnabled val="1"/>
        </dgm:presLayoutVars>
      </dgm:prSet>
      <dgm:spPr/>
      <dgm:t>
        <a:bodyPr/>
        <a:lstStyle/>
        <a:p>
          <a:endParaRPr lang="en-US"/>
        </a:p>
      </dgm:t>
    </dgm:pt>
    <dgm:pt modelId="{D9EEEAC6-0A45-4E4A-B5DB-D3153E19C218}" type="pres">
      <dgm:prSet presAssocID="{C5EB8C1F-AF27-4038-8402-A61BD7DC878A}" presName="triangle4" presStyleLbl="node1" presStyleIdx="3" presStyleCnt="4">
        <dgm:presLayoutVars>
          <dgm:bulletEnabled val="1"/>
        </dgm:presLayoutVars>
      </dgm:prSet>
      <dgm:spPr/>
      <dgm:t>
        <a:bodyPr/>
        <a:lstStyle/>
        <a:p>
          <a:endParaRPr lang="en-US"/>
        </a:p>
      </dgm:t>
    </dgm:pt>
  </dgm:ptLst>
  <dgm:cxnLst>
    <dgm:cxn modelId="{BCA749FB-3877-400E-943C-2E5F77EB5EFA}" srcId="{C5EB8C1F-AF27-4038-8402-A61BD7DC878A}" destId="{1C91AE5C-BB8F-4883-BF15-BCBB2169AF76}" srcOrd="2" destOrd="0" parTransId="{381994A5-D758-4548-B17A-0CFC59F057BE}" sibTransId="{048A7A58-07DF-4AB2-8091-E9E0333AA1D3}"/>
    <dgm:cxn modelId="{1FDB59C4-4199-48F4-97F2-84DCFD03E593}" srcId="{C5EB8C1F-AF27-4038-8402-A61BD7DC878A}" destId="{41EF6788-6F17-4B57-8D41-35805C67259B}" srcOrd="0" destOrd="0" parTransId="{DA50A9EF-D178-43B0-A2C9-6E184B563210}" sibTransId="{E90FDA69-EC28-489D-B15A-44506FA80DBD}"/>
    <dgm:cxn modelId="{64CDECCC-7F75-BB40-9CD6-4965B9042E9C}" type="presOf" srcId="{5FA0EC5B-A58E-4179-8E3E-9E5BD4BBB655}" destId="{DEC28A0D-5808-4FC7-8873-0454953BDE0C}" srcOrd="0" destOrd="3" presId="urn:microsoft.com/office/officeart/2005/8/layout/pyramid4"/>
    <dgm:cxn modelId="{2013245A-2FB0-496B-9865-2DFD86F996E5}" srcId="{C5EB8C1F-AF27-4038-8402-A61BD7DC878A}" destId="{FF34B1D6-81C0-4AD8-A527-B9F73122B1FC}" srcOrd="1" destOrd="0" parTransId="{8F93864E-FBDE-4B79-9FE9-5AB5758A0B31}" sibTransId="{975E5646-F6C6-4C17-87DC-F0E452E00AF2}"/>
    <dgm:cxn modelId="{549BEEC2-C8E4-9547-858F-1DA12659039D}" type="presOf" srcId="{FF34B1D6-81C0-4AD8-A527-B9F73122B1FC}" destId="{DEC28A0D-5808-4FC7-8873-0454953BDE0C}" srcOrd="0" destOrd="0" presId="urn:microsoft.com/office/officeart/2005/8/layout/pyramid4"/>
    <dgm:cxn modelId="{A79AB2B8-649F-4EDE-82D5-CD8EC1BC4DE4}" srcId="{C5EB8C1F-AF27-4038-8402-A61BD7DC878A}" destId="{AFC418AF-64C3-473C-BF1B-092E7CCD8EBA}" srcOrd="3" destOrd="0" parTransId="{F20126E8-528C-4076-9FD5-C2D9EBC192E7}" sibTransId="{53DDE93C-2E26-4D4B-AC73-C520F3A69E23}"/>
    <dgm:cxn modelId="{5D065B36-E6D6-BB42-AFCB-C9421283E2B4}" type="presOf" srcId="{2D6D5340-EE12-4F56-B414-25EBFC7A4853}" destId="{DEC28A0D-5808-4FC7-8873-0454953BDE0C}" srcOrd="0" destOrd="2" presId="urn:microsoft.com/office/officeart/2005/8/layout/pyramid4"/>
    <dgm:cxn modelId="{731B4918-AA3B-FA45-AAE3-80CC4A3E21ED}" type="presOf" srcId="{1D53C3E3-C70C-4DEF-8DD6-8D562C6D129C}" destId="{DEC28A0D-5808-4FC7-8873-0454953BDE0C}" srcOrd="0" destOrd="1" presId="urn:microsoft.com/office/officeart/2005/8/layout/pyramid4"/>
    <dgm:cxn modelId="{17A9B995-6952-4658-8297-534C5970991C}" srcId="{FF34B1D6-81C0-4AD8-A527-B9F73122B1FC}" destId="{5FA0EC5B-A58E-4179-8E3E-9E5BD4BBB655}" srcOrd="2" destOrd="0" parTransId="{05B6E6CD-93E3-4F01-A274-F18019051BBD}" sibTransId="{90DF41E7-0A7D-4234-AD06-65208903160B}"/>
    <dgm:cxn modelId="{E5236E22-79C5-A14E-AFD5-455CE0B4382C}" type="presOf" srcId="{AFC418AF-64C3-473C-BF1B-092E7CCD8EBA}" destId="{D9EEEAC6-0A45-4E4A-B5DB-D3153E19C218}" srcOrd="0" destOrd="0" presId="urn:microsoft.com/office/officeart/2005/8/layout/pyramid4"/>
    <dgm:cxn modelId="{FA0B1CB3-DDC5-4682-96A6-73097E3E45F2}" srcId="{1C91AE5C-BB8F-4883-BF15-BCBB2169AF76}" destId="{C75C6E15-6D12-4942-840D-EE21CE924162}" srcOrd="0" destOrd="0" parTransId="{31296D78-B85B-41A2-9448-75AEC1BE3185}" sibTransId="{CC651FF4-0110-4CA7-848B-D3A2DE36FECE}"/>
    <dgm:cxn modelId="{EECBBEF2-8932-3042-8482-BEEE99003762}" type="presOf" srcId="{41EF6788-6F17-4B57-8D41-35805C67259B}" destId="{D920AF99-615C-41CF-AF00-B6592AE64AC2}" srcOrd="0" destOrd="0" presId="urn:microsoft.com/office/officeart/2005/8/layout/pyramid4"/>
    <dgm:cxn modelId="{A24BFCBA-AEBD-4731-A5AA-E8ED88B7DC97}" srcId="{1C91AE5C-BB8F-4883-BF15-BCBB2169AF76}" destId="{8AF4EC8C-74EA-4105-B0DC-AFF607BE1B90}" srcOrd="1" destOrd="0" parTransId="{1AF044CB-E9F2-4DB6-89E6-E109D7CB88E7}" sibTransId="{3E2E1752-1C3A-4F1E-8D13-34CB9E9F33E4}"/>
    <dgm:cxn modelId="{B702BF5F-B60E-EE47-A936-49CCB439C53A}" type="presOf" srcId="{C5EB8C1F-AF27-4038-8402-A61BD7DC878A}" destId="{DDDB5551-81BB-476A-9172-3E0DA8EDC9D6}" srcOrd="0" destOrd="0" presId="urn:microsoft.com/office/officeart/2005/8/layout/pyramid4"/>
    <dgm:cxn modelId="{E7141DD5-8F9D-4D65-8ED2-CCBEE53E8269}" srcId="{FF34B1D6-81C0-4AD8-A527-B9F73122B1FC}" destId="{1D53C3E3-C70C-4DEF-8DD6-8D562C6D129C}" srcOrd="0" destOrd="0" parTransId="{FB3E3491-34AC-4A1A-9041-FFBCA4D137F8}" sibTransId="{DEFCEB62-F521-478F-8547-6715BDC44845}"/>
    <dgm:cxn modelId="{E53423D3-B320-4627-B5A2-17869B837221}" srcId="{FF34B1D6-81C0-4AD8-A527-B9F73122B1FC}" destId="{2D6D5340-EE12-4F56-B414-25EBFC7A4853}" srcOrd="1" destOrd="0" parTransId="{62B3CE20-2D59-4335-9D90-4D91B4FC3368}" sibTransId="{8E03DE2B-5F1D-4F4C-A72C-83BBB1ECB685}"/>
    <dgm:cxn modelId="{99AAD229-8A62-444F-B724-C8C818BC72DE}" type="presOf" srcId="{1C91AE5C-BB8F-4883-BF15-BCBB2169AF76}" destId="{4C0B37A6-B7A1-4F3A-9FC6-1CA99F872F8C}" srcOrd="0" destOrd="0" presId="urn:microsoft.com/office/officeart/2005/8/layout/pyramid4"/>
    <dgm:cxn modelId="{6651E44C-4023-7B49-81FC-F0E37C3CDE34}" type="presOf" srcId="{C75C6E15-6D12-4942-840D-EE21CE924162}" destId="{4C0B37A6-B7A1-4F3A-9FC6-1CA99F872F8C}" srcOrd="0" destOrd="1" presId="urn:microsoft.com/office/officeart/2005/8/layout/pyramid4"/>
    <dgm:cxn modelId="{D24F5CA8-11DA-BD4C-A1CD-E54F1F5017B0}" type="presOf" srcId="{8AF4EC8C-74EA-4105-B0DC-AFF607BE1B90}" destId="{4C0B37A6-B7A1-4F3A-9FC6-1CA99F872F8C}" srcOrd="0" destOrd="2" presId="urn:microsoft.com/office/officeart/2005/8/layout/pyramid4"/>
    <dgm:cxn modelId="{169B0FC2-D0EB-8B4B-B834-BC52FCC913E2}" type="presParOf" srcId="{DDDB5551-81BB-476A-9172-3E0DA8EDC9D6}" destId="{D920AF99-615C-41CF-AF00-B6592AE64AC2}" srcOrd="0" destOrd="0" presId="urn:microsoft.com/office/officeart/2005/8/layout/pyramid4"/>
    <dgm:cxn modelId="{153BF923-BF3E-9E42-9604-4084338D0247}" type="presParOf" srcId="{DDDB5551-81BB-476A-9172-3E0DA8EDC9D6}" destId="{DEC28A0D-5808-4FC7-8873-0454953BDE0C}" srcOrd="1" destOrd="0" presId="urn:microsoft.com/office/officeart/2005/8/layout/pyramid4"/>
    <dgm:cxn modelId="{441EB9CB-A859-D14D-8E9A-7B2B1E72BD6D}" type="presParOf" srcId="{DDDB5551-81BB-476A-9172-3E0DA8EDC9D6}" destId="{4C0B37A6-B7A1-4F3A-9FC6-1CA99F872F8C}" srcOrd="2" destOrd="0" presId="urn:microsoft.com/office/officeart/2005/8/layout/pyramid4"/>
    <dgm:cxn modelId="{EFDF7D55-D29F-B241-86A8-D3A07CE928ED}" type="presParOf" srcId="{DDDB5551-81BB-476A-9172-3E0DA8EDC9D6}" destId="{D9EEEAC6-0A45-4E4A-B5DB-D3153E19C218}" srcOrd="3" destOrd="0" presId="urn:microsoft.com/office/officeart/2005/8/layout/pyramid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8CF2F-997F-46E3-8507-9F6617501DBB}" type="doc">
      <dgm:prSet loTypeId="urn:microsoft.com/office/officeart/2005/8/layout/hList7#1" loCatId="list" qsTypeId="urn:microsoft.com/office/officeart/2005/8/quickstyle/simple1" qsCatId="simple" csTypeId="urn:microsoft.com/office/officeart/2005/8/colors/accent1_2" csCatId="accent1" phldr="1"/>
      <dgm:spPr/>
    </dgm:pt>
    <dgm:pt modelId="{075C421D-41E5-482D-A80B-8AF158895FA1}">
      <dgm:prSet phldrT="[Text]"/>
      <dgm:spPr/>
      <dgm:t>
        <a:bodyPr/>
        <a:lstStyle/>
        <a:p>
          <a:r>
            <a:rPr lang="en-US" b="1" dirty="0" smtClean="0"/>
            <a:t>Platform R&amp;D</a:t>
          </a:r>
        </a:p>
      </dgm:t>
    </dgm:pt>
    <dgm:pt modelId="{5278DE92-BBF0-491C-9983-79C59FCEF119}" type="parTrans" cxnId="{39291968-418C-4B75-A4B5-7DDD94E89104}">
      <dgm:prSet/>
      <dgm:spPr/>
      <dgm:t>
        <a:bodyPr/>
        <a:lstStyle/>
        <a:p>
          <a:endParaRPr lang="en-US"/>
        </a:p>
      </dgm:t>
    </dgm:pt>
    <dgm:pt modelId="{25A34C80-D118-4D18-A268-3CE6CF00423D}" type="sibTrans" cxnId="{39291968-418C-4B75-A4B5-7DDD94E89104}">
      <dgm:prSet/>
      <dgm:spPr/>
      <dgm:t>
        <a:bodyPr/>
        <a:lstStyle/>
        <a:p>
          <a:endParaRPr lang="en-US"/>
        </a:p>
      </dgm:t>
    </dgm:pt>
    <dgm:pt modelId="{5BF1986E-9839-4DF0-B61B-23775B8C808B}">
      <dgm:prSet phldrT="[Text]"/>
      <dgm:spPr/>
      <dgm:t>
        <a:bodyPr/>
        <a:lstStyle/>
        <a:p>
          <a:r>
            <a:rPr lang="en-US" b="1" dirty="0" smtClean="0"/>
            <a:t>Critical Technologies</a:t>
          </a:r>
        </a:p>
        <a:p>
          <a:r>
            <a:rPr lang="en-US" b="1" dirty="0" smtClean="0"/>
            <a:t>(everyone benefits)</a:t>
          </a:r>
        </a:p>
      </dgm:t>
    </dgm:pt>
    <dgm:pt modelId="{D994193F-F1B4-4ABC-9BEF-F78947184036}" type="parTrans" cxnId="{6848AF1B-3549-4B93-BFBA-FAF373D1F32C}">
      <dgm:prSet/>
      <dgm:spPr/>
      <dgm:t>
        <a:bodyPr/>
        <a:lstStyle/>
        <a:p>
          <a:endParaRPr lang="en-US"/>
        </a:p>
      </dgm:t>
    </dgm:pt>
    <dgm:pt modelId="{FC934EAE-70D8-4E9F-96BB-F6F34084BD19}" type="sibTrans" cxnId="{6848AF1B-3549-4B93-BFBA-FAF373D1F32C}">
      <dgm:prSet/>
      <dgm:spPr/>
      <dgm:t>
        <a:bodyPr/>
        <a:lstStyle/>
        <a:p>
          <a:endParaRPr lang="en-US"/>
        </a:p>
      </dgm:t>
    </dgm:pt>
    <dgm:pt modelId="{64E0E8E6-1E2E-4918-A683-C62D1E107768}">
      <dgm:prSet phldrT="[Text]"/>
      <dgm:spPr/>
      <dgm:t>
        <a:bodyPr/>
        <a:lstStyle/>
        <a:p>
          <a:r>
            <a:rPr lang="en-US" b="1" dirty="0" smtClean="0"/>
            <a:t>Software and Environments</a:t>
          </a:r>
        </a:p>
      </dgm:t>
    </dgm:pt>
    <dgm:pt modelId="{0D21E9BA-D8F1-4EFF-B5D0-DCFB60247C4A}" type="parTrans" cxnId="{94B44DBA-2081-46A1-81E6-E545F60118A8}">
      <dgm:prSet/>
      <dgm:spPr/>
      <dgm:t>
        <a:bodyPr/>
        <a:lstStyle/>
        <a:p>
          <a:endParaRPr lang="en-US"/>
        </a:p>
      </dgm:t>
    </dgm:pt>
    <dgm:pt modelId="{BC0503D6-78EB-460D-8379-D929029807ED}" type="sibTrans" cxnId="{94B44DBA-2081-46A1-81E6-E545F60118A8}">
      <dgm:prSet/>
      <dgm:spPr/>
      <dgm:t>
        <a:bodyPr/>
        <a:lstStyle/>
        <a:p>
          <a:endParaRPr lang="en-US"/>
        </a:p>
      </dgm:t>
    </dgm:pt>
    <dgm:pt modelId="{5A62B192-D997-49FD-91D6-B497055FDF80}">
      <dgm:prSet phldrT="[Text]"/>
      <dgm:spPr/>
      <dgm:t>
        <a:bodyPr/>
        <a:lstStyle/>
        <a:p>
          <a:r>
            <a:rPr lang="en-US" b="1" dirty="0" smtClean="0"/>
            <a:t>Co-design</a:t>
          </a:r>
        </a:p>
      </dgm:t>
    </dgm:pt>
    <dgm:pt modelId="{5459B514-766A-4560-AE24-557AF6F6FF81}" type="parTrans" cxnId="{E744E693-3AC1-4E63-BF3C-26757D35420E}">
      <dgm:prSet/>
      <dgm:spPr/>
      <dgm:t>
        <a:bodyPr/>
        <a:lstStyle/>
        <a:p>
          <a:endParaRPr lang="en-US"/>
        </a:p>
      </dgm:t>
    </dgm:pt>
    <dgm:pt modelId="{C86ECC45-7924-4FB6-8547-92EC7BCEE430}" type="sibTrans" cxnId="{E744E693-3AC1-4E63-BF3C-26757D35420E}">
      <dgm:prSet/>
      <dgm:spPr/>
      <dgm:t>
        <a:bodyPr/>
        <a:lstStyle/>
        <a:p>
          <a:endParaRPr lang="en-US"/>
        </a:p>
      </dgm:t>
    </dgm:pt>
    <dgm:pt modelId="{A1DEF65F-E29B-49B9-8CC8-94B11A9C43D1}">
      <dgm:prSet phldrT="[Text]"/>
      <dgm:spPr/>
      <dgm:t>
        <a:bodyPr/>
        <a:lstStyle/>
        <a:p>
          <a:r>
            <a:rPr lang="en-US" b="1" dirty="0" smtClean="0"/>
            <a:t>Platforms</a:t>
          </a:r>
        </a:p>
      </dgm:t>
    </dgm:pt>
    <dgm:pt modelId="{E101F9AA-8F8D-42F6-B53A-1962FF83597E}" type="parTrans" cxnId="{DE5CF0FF-0DB9-4960-A6FC-3DA563D14656}">
      <dgm:prSet/>
      <dgm:spPr/>
      <dgm:t>
        <a:bodyPr/>
        <a:lstStyle/>
        <a:p>
          <a:endParaRPr lang="en-US"/>
        </a:p>
      </dgm:t>
    </dgm:pt>
    <dgm:pt modelId="{FAE5E8D3-B35D-4D1D-8214-78838343B27D}" type="sibTrans" cxnId="{DE5CF0FF-0DB9-4960-A6FC-3DA563D14656}">
      <dgm:prSet/>
      <dgm:spPr/>
      <dgm:t>
        <a:bodyPr/>
        <a:lstStyle/>
        <a:p>
          <a:endParaRPr lang="en-US"/>
        </a:p>
      </dgm:t>
    </dgm:pt>
    <dgm:pt modelId="{F6E7F405-27CB-483E-A969-C7FD7F37F0FF}">
      <dgm:prSet phldrT="[Text]"/>
      <dgm:spPr/>
      <dgm:t>
        <a:bodyPr/>
        <a:lstStyle/>
        <a:p>
          <a:r>
            <a:rPr lang="en-US" b="1" dirty="0" smtClean="0"/>
            <a:t>Memory</a:t>
          </a:r>
        </a:p>
      </dgm:t>
    </dgm:pt>
    <dgm:pt modelId="{64716F7B-5BA0-40DE-AFFA-597126291817}" type="parTrans" cxnId="{3EB36F24-FD0E-49E3-A55B-B5B76B3919A7}">
      <dgm:prSet/>
      <dgm:spPr/>
      <dgm:t>
        <a:bodyPr/>
        <a:lstStyle/>
        <a:p>
          <a:endParaRPr lang="en-US"/>
        </a:p>
      </dgm:t>
    </dgm:pt>
    <dgm:pt modelId="{87BE79B3-7FCD-48A5-B09D-53AADF451535}" type="sibTrans" cxnId="{3EB36F24-FD0E-49E3-A55B-B5B76B3919A7}">
      <dgm:prSet/>
      <dgm:spPr/>
      <dgm:t>
        <a:bodyPr/>
        <a:lstStyle/>
        <a:p>
          <a:endParaRPr lang="en-US"/>
        </a:p>
      </dgm:t>
    </dgm:pt>
    <dgm:pt modelId="{A7F4A4CF-0D00-41D9-B559-E907658A7023}">
      <dgm:prSet phldrT="[Text]"/>
      <dgm:spPr/>
      <dgm:t>
        <a:bodyPr/>
        <a:lstStyle/>
        <a:p>
          <a:r>
            <a:rPr lang="en-US" b="1" dirty="0" smtClean="0"/>
            <a:t>Nonvolatile storage</a:t>
          </a:r>
        </a:p>
      </dgm:t>
    </dgm:pt>
    <dgm:pt modelId="{2E3068F1-F656-4B3C-BFBD-839B08C4CBC1}" type="parTrans" cxnId="{8094548E-85CD-49BA-8309-B78359CC1410}">
      <dgm:prSet/>
      <dgm:spPr/>
      <dgm:t>
        <a:bodyPr/>
        <a:lstStyle/>
        <a:p>
          <a:endParaRPr lang="en-US"/>
        </a:p>
      </dgm:t>
    </dgm:pt>
    <dgm:pt modelId="{7A328EC6-89BE-40E7-A2D1-858C5EB0C3BF}" type="sibTrans" cxnId="{8094548E-85CD-49BA-8309-B78359CC1410}">
      <dgm:prSet/>
      <dgm:spPr/>
      <dgm:t>
        <a:bodyPr/>
        <a:lstStyle/>
        <a:p>
          <a:endParaRPr lang="en-US"/>
        </a:p>
      </dgm:t>
    </dgm:pt>
    <dgm:pt modelId="{08D850FF-5478-4F27-B5A6-57E099675346}">
      <dgm:prSet phldrT="[Text]"/>
      <dgm:spPr/>
      <dgm:t>
        <a:bodyPr/>
        <a:lstStyle/>
        <a:p>
          <a:r>
            <a:rPr lang="en-US" b="1" dirty="0" smtClean="0"/>
            <a:t>Optics </a:t>
          </a:r>
        </a:p>
      </dgm:t>
    </dgm:pt>
    <dgm:pt modelId="{293B6A24-C9E9-4B75-A44F-5EA08E7F7181}" type="parTrans" cxnId="{0DE7094C-D81F-4B1B-AEBC-E5C47C5FCE6F}">
      <dgm:prSet/>
      <dgm:spPr/>
      <dgm:t>
        <a:bodyPr/>
        <a:lstStyle/>
        <a:p>
          <a:endParaRPr lang="en-US"/>
        </a:p>
      </dgm:t>
    </dgm:pt>
    <dgm:pt modelId="{FC4CA73F-E3F6-4F4A-A979-D998C1FB1964}" type="sibTrans" cxnId="{0DE7094C-D81F-4B1B-AEBC-E5C47C5FCE6F}">
      <dgm:prSet/>
      <dgm:spPr/>
      <dgm:t>
        <a:bodyPr/>
        <a:lstStyle/>
        <a:p>
          <a:endParaRPr lang="en-US"/>
        </a:p>
      </dgm:t>
    </dgm:pt>
    <dgm:pt modelId="{18999C24-9EAC-4213-84D9-3CAB6A0822FC}">
      <dgm:prSet phldrT="[Text]"/>
      <dgm:spPr/>
      <dgm:t>
        <a:bodyPr/>
        <a:lstStyle/>
        <a:p>
          <a:r>
            <a:rPr lang="en-US" b="1" dirty="0" smtClean="0"/>
            <a:t>Power</a:t>
          </a:r>
        </a:p>
      </dgm:t>
    </dgm:pt>
    <dgm:pt modelId="{A1B27FBB-094F-48C9-A6C6-B17159754184}" type="parTrans" cxnId="{AFE99F8A-08EB-4885-AB1C-485D3F52592E}">
      <dgm:prSet/>
      <dgm:spPr/>
      <dgm:t>
        <a:bodyPr/>
        <a:lstStyle/>
        <a:p>
          <a:endParaRPr lang="en-US"/>
        </a:p>
      </dgm:t>
    </dgm:pt>
    <dgm:pt modelId="{B46E46C5-8EBB-4624-B856-E708F7A21AD2}" type="sibTrans" cxnId="{AFE99F8A-08EB-4885-AB1C-485D3F52592E}">
      <dgm:prSet/>
      <dgm:spPr/>
      <dgm:t>
        <a:bodyPr/>
        <a:lstStyle/>
        <a:p>
          <a:endParaRPr lang="en-US"/>
        </a:p>
      </dgm:t>
    </dgm:pt>
    <dgm:pt modelId="{A98C7655-0B17-4B01-9DA3-6EEA3845BE57}">
      <dgm:prSet phldrT="[Text]"/>
      <dgm:spPr/>
      <dgm:t>
        <a:bodyPr/>
        <a:lstStyle/>
        <a:p>
          <a:r>
            <a:rPr lang="en-US" b="1" dirty="0" smtClean="0"/>
            <a:t>Integration</a:t>
          </a:r>
        </a:p>
      </dgm:t>
    </dgm:pt>
    <dgm:pt modelId="{0E464A82-333D-4F27-83F4-B44B8A85EF84}" type="parTrans" cxnId="{FD421191-EF26-4B2F-BB4B-0E05C103E406}">
      <dgm:prSet/>
      <dgm:spPr/>
      <dgm:t>
        <a:bodyPr/>
        <a:lstStyle/>
        <a:p>
          <a:endParaRPr lang="en-US"/>
        </a:p>
      </dgm:t>
    </dgm:pt>
    <dgm:pt modelId="{AA997BF6-CB82-4510-B702-060ECA07DBCA}" type="sibTrans" cxnId="{FD421191-EF26-4B2F-BB4B-0E05C103E406}">
      <dgm:prSet/>
      <dgm:spPr/>
      <dgm:t>
        <a:bodyPr/>
        <a:lstStyle/>
        <a:p>
          <a:endParaRPr lang="en-US"/>
        </a:p>
      </dgm:t>
    </dgm:pt>
    <dgm:pt modelId="{DF8EEA18-3114-47F6-BD63-17167A867869}">
      <dgm:prSet phldrT="[Text]"/>
      <dgm:spPr/>
      <dgm:t>
        <a:bodyPr/>
        <a:lstStyle/>
        <a:p>
          <a:r>
            <a:rPr lang="en-US" b="1" dirty="0" smtClean="0"/>
            <a:t> Risk Mitigation</a:t>
          </a:r>
        </a:p>
      </dgm:t>
    </dgm:pt>
    <dgm:pt modelId="{6955D705-8039-4A7E-B884-A463CDA46F4B}" type="parTrans" cxnId="{FD268266-1A7E-44C1-9059-DA6B75952FFD}">
      <dgm:prSet/>
      <dgm:spPr/>
      <dgm:t>
        <a:bodyPr/>
        <a:lstStyle/>
        <a:p>
          <a:endParaRPr lang="en-US"/>
        </a:p>
      </dgm:t>
    </dgm:pt>
    <dgm:pt modelId="{A051951C-E756-4494-9729-7DE62B38DC45}" type="sibTrans" cxnId="{FD268266-1A7E-44C1-9059-DA6B75952FFD}">
      <dgm:prSet/>
      <dgm:spPr/>
      <dgm:t>
        <a:bodyPr/>
        <a:lstStyle/>
        <a:p>
          <a:endParaRPr lang="en-US"/>
        </a:p>
      </dgm:t>
    </dgm:pt>
    <dgm:pt modelId="{A55E6293-CD73-4D4C-B099-50499458FECC}">
      <dgm:prSet phldrT="[Text]"/>
      <dgm:spPr/>
      <dgm:t>
        <a:bodyPr/>
        <a:lstStyle/>
        <a:p>
          <a:r>
            <a:rPr lang="en-US" b="1" dirty="0" smtClean="0"/>
            <a:t>Operating environment</a:t>
          </a:r>
        </a:p>
      </dgm:t>
    </dgm:pt>
    <dgm:pt modelId="{77362306-ED2B-49BE-B393-9504E9DFEC71}" type="parTrans" cxnId="{58A4A04B-4DF7-49AD-B2C9-7DF95C2CDFF7}">
      <dgm:prSet/>
      <dgm:spPr/>
      <dgm:t>
        <a:bodyPr/>
        <a:lstStyle/>
        <a:p>
          <a:endParaRPr lang="en-US"/>
        </a:p>
      </dgm:t>
    </dgm:pt>
    <dgm:pt modelId="{7A496CF1-7B8B-4932-915D-A2D04C7D2D8E}" type="sibTrans" cxnId="{58A4A04B-4DF7-49AD-B2C9-7DF95C2CDFF7}">
      <dgm:prSet/>
      <dgm:spPr/>
      <dgm:t>
        <a:bodyPr/>
        <a:lstStyle/>
        <a:p>
          <a:endParaRPr lang="en-US"/>
        </a:p>
      </dgm:t>
    </dgm:pt>
    <dgm:pt modelId="{636D4DB0-F417-4351-BC57-8A944F74E8E6}">
      <dgm:prSet phldrT="[Text]"/>
      <dgm:spPr/>
      <dgm:t>
        <a:bodyPr/>
        <a:lstStyle/>
        <a:p>
          <a:r>
            <a:rPr lang="en-US" b="1" dirty="0" smtClean="0"/>
            <a:t>Systems Software</a:t>
          </a:r>
        </a:p>
      </dgm:t>
    </dgm:pt>
    <dgm:pt modelId="{513D66AB-5394-49FA-B3BE-1421DC473310}" type="parTrans" cxnId="{A7590E11-AB2C-4A6F-B3A0-77867A9A1F06}">
      <dgm:prSet/>
      <dgm:spPr/>
      <dgm:t>
        <a:bodyPr/>
        <a:lstStyle/>
        <a:p>
          <a:endParaRPr lang="en-US"/>
        </a:p>
      </dgm:t>
    </dgm:pt>
    <dgm:pt modelId="{D6FC47A6-E02C-42F1-8C12-D0EBC1941D69}" type="sibTrans" cxnId="{A7590E11-AB2C-4A6F-B3A0-77867A9A1F06}">
      <dgm:prSet/>
      <dgm:spPr/>
      <dgm:t>
        <a:bodyPr/>
        <a:lstStyle/>
        <a:p>
          <a:endParaRPr lang="en-US"/>
        </a:p>
      </dgm:t>
    </dgm:pt>
    <dgm:pt modelId="{02602E8C-2743-4921-A804-63212F6217F0}">
      <dgm:prSet phldrT="[Text]"/>
      <dgm:spPr/>
      <dgm:t>
        <a:bodyPr/>
        <a:lstStyle/>
        <a:p>
          <a:r>
            <a:rPr lang="en-US" b="1" dirty="0" smtClean="0"/>
            <a:t>System reliability</a:t>
          </a:r>
        </a:p>
      </dgm:t>
    </dgm:pt>
    <dgm:pt modelId="{8FEC09D5-1497-491B-A439-EFAD62F774E5}" type="parTrans" cxnId="{1A815F73-E0A5-4E4B-92D9-BA0857B69E45}">
      <dgm:prSet/>
      <dgm:spPr/>
      <dgm:t>
        <a:bodyPr/>
        <a:lstStyle/>
        <a:p>
          <a:endParaRPr lang="en-US"/>
        </a:p>
      </dgm:t>
    </dgm:pt>
    <dgm:pt modelId="{4C8D8C31-E736-48C6-B67D-67F62DD4AA38}" type="sibTrans" cxnId="{1A815F73-E0A5-4E4B-92D9-BA0857B69E45}">
      <dgm:prSet/>
      <dgm:spPr/>
      <dgm:t>
        <a:bodyPr/>
        <a:lstStyle/>
        <a:p>
          <a:endParaRPr lang="en-US"/>
        </a:p>
      </dgm:t>
    </dgm:pt>
    <dgm:pt modelId="{510070DB-F3E9-475F-A545-1ACCCB4E852D}">
      <dgm:prSet phldrT="[Text]"/>
      <dgm:spPr/>
      <dgm:t>
        <a:bodyPr/>
        <a:lstStyle/>
        <a:p>
          <a:r>
            <a:rPr lang="en-US" b="1" dirty="0" smtClean="0"/>
            <a:t> Programming models</a:t>
          </a:r>
        </a:p>
      </dgm:t>
    </dgm:pt>
    <dgm:pt modelId="{732959C8-BA5F-460F-B0D0-3BCFFD634F34}" type="parTrans" cxnId="{35A41800-702E-4156-817A-43E1CCBA72E1}">
      <dgm:prSet/>
      <dgm:spPr/>
      <dgm:t>
        <a:bodyPr/>
        <a:lstStyle/>
        <a:p>
          <a:endParaRPr lang="en-US"/>
        </a:p>
      </dgm:t>
    </dgm:pt>
    <dgm:pt modelId="{FE288463-F055-4D37-8FBA-E6A1C64275C8}" type="sibTrans" cxnId="{35A41800-702E-4156-817A-43E1CCBA72E1}">
      <dgm:prSet/>
      <dgm:spPr/>
      <dgm:t>
        <a:bodyPr/>
        <a:lstStyle/>
        <a:p>
          <a:endParaRPr lang="en-US"/>
        </a:p>
      </dgm:t>
    </dgm:pt>
    <dgm:pt modelId="{06C4C9F3-4C6F-4071-A9E2-AEF34F3EB44F}">
      <dgm:prSet phldrT="[Text]"/>
      <dgm:spPr/>
      <dgm:t>
        <a:bodyPr/>
        <a:lstStyle/>
        <a:p>
          <a:r>
            <a:rPr lang="en-US" b="1" dirty="0" smtClean="0"/>
            <a:t>Performance models</a:t>
          </a:r>
        </a:p>
      </dgm:t>
    </dgm:pt>
    <dgm:pt modelId="{5EB4F46A-C818-4B72-80AA-8C31991916D0}" type="parTrans" cxnId="{8572DFE9-D3A7-4175-B02C-584AF1D76E7C}">
      <dgm:prSet/>
      <dgm:spPr/>
      <dgm:t>
        <a:bodyPr/>
        <a:lstStyle/>
        <a:p>
          <a:endParaRPr lang="en-US"/>
        </a:p>
      </dgm:t>
    </dgm:pt>
    <dgm:pt modelId="{837FB2DA-D081-428B-93DC-2999800D8A2B}" type="sibTrans" cxnId="{8572DFE9-D3A7-4175-B02C-584AF1D76E7C}">
      <dgm:prSet/>
      <dgm:spPr/>
      <dgm:t>
        <a:bodyPr/>
        <a:lstStyle/>
        <a:p>
          <a:endParaRPr lang="en-US"/>
        </a:p>
      </dgm:t>
    </dgm:pt>
    <dgm:pt modelId="{02410685-912D-4CFF-BE3B-0ECAFF29EA01}">
      <dgm:prSet phldrT="[Text]"/>
      <dgm:spPr/>
      <dgm:t>
        <a:bodyPr/>
        <a:lstStyle/>
        <a:p>
          <a:r>
            <a:rPr lang="en-US" b="1" dirty="0" smtClean="0"/>
            <a:t>Simulators</a:t>
          </a:r>
        </a:p>
      </dgm:t>
    </dgm:pt>
    <dgm:pt modelId="{7562AA33-9983-4803-8182-CC16D6FCE979}" type="parTrans" cxnId="{25E7B4D7-6BD5-41AD-B21F-2D7B2549350F}">
      <dgm:prSet/>
      <dgm:spPr/>
      <dgm:t>
        <a:bodyPr/>
        <a:lstStyle/>
        <a:p>
          <a:endParaRPr lang="en-US"/>
        </a:p>
      </dgm:t>
    </dgm:pt>
    <dgm:pt modelId="{DA028206-24AA-49F5-B739-1715BD8B7D72}" type="sibTrans" cxnId="{25E7B4D7-6BD5-41AD-B21F-2D7B2549350F}">
      <dgm:prSet/>
      <dgm:spPr/>
      <dgm:t>
        <a:bodyPr/>
        <a:lstStyle/>
        <a:p>
          <a:endParaRPr lang="en-US"/>
        </a:p>
      </dgm:t>
    </dgm:pt>
    <dgm:pt modelId="{9E4C3B64-6563-461C-B0B8-EE79B682EC25}">
      <dgm:prSet phldrT="[Text]"/>
      <dgm:spPr/>
      <dgm:t>
        <a:bodyPr/>
        <a:lstStyle/>
        <a:p>
          <a:r>
            <a:rPr lang="en-US" b="1" dirty="0" smtClean="0"/>
            <a:t>Applications integration with vendors</a:t>
          </a:r>
        </a:p>
      </dgm:t>
    </dgm:pt>
    <dgm:pt modelId="{85DDF1C9-5B6C-494F-81FC-99E580169DCD}" type="parTrans" cxnId="{B8642C64-EE4C-4728-B748-1A367A396375}">
      <dgm:prSet/>
      <dgm:spPr/>
      <dgm:t>
        <a:bodyPr/>
        <a:lstStyle/>
        <a:p>
          <a:endParaRPr lang="en-US"/>
        </a:p>
      </dgm:t>
    </dgm:pt>
    <dgm:pt modelId="{EEF427DF-27D0-476B-BEF9-CA9E509EC4D1}" type="sibTrans" cxnId="{B8642C64-EE4C-4728-B748-1A367A396375}">
      <dgm:prSet/>
      <dgm:spPr/>
      <dgm:t>
        <a:bodyPr/>
        <a:lstStyle/>
        <a:p>
          <a:endParaRPr lang="en-US"/>
        </a:p>
      </dgm:t>
    </dgm:pt>
    <dgm:pt modelId="{FC1C697E-DBA6-49C5-90BC-9EC914A47450}">
      <dgm:prSet phldrT="[Text]"/>
      <dgm:spPr/>
      <dgm:t>
        <a:bodyPr/>
        <a:lstStyle/>
        <a:p>
          <a:r>
            <a:rPr lang="en-US" b="1" dirty="0" smtClean="0"/>
            <a:t>Early prototypes  to ensure component integration and usefulness</a:t>
          </a:r>
        </a:p>
      </dgm:t>
    </dgm:pt>
    <dgm:pt modelId="{86C16104-B92D-4615-B994-EA8F2A0BF220}" type="parTrans" cxnId="{48E45326-E67C-4057-8E36-2B8455422D90}">
      <dgm:prSet/>
      <dgm:spPr/>
      <dgm:t>
        <a:bodyPr/>
        <a:lstStyle/>
        <a:p>
          <a:endParaRPr lang="en-US"/>
        </a:p>
      </dgm:t>
    </dgm:pt>
    <dgm:pt modelId="{92DCE16C-09DE-4D95-AFCF-7E5F78C2BEF6}" type="sibTrans" cxnId="{48E45326-E67C-4057-8E36-2B8455422D90}">
      <dgm:prSet/>
      <dgm:spPr/>
      <dgm:t>
        <a:bodyPr/>
        <a:lstStyle/>
        <a:p>
          <a:endParaRPr lang="en-US"/>
        </a:p>
      </dgm:t>
    </dgm:pt>
    <dgm:pt modelId="{BEC664A8-B2CC-4F61-9614-E6B741F3FBFF}">
      <dgm:prSet phldrT="[Text]"/>
      <dgm:spPr/>
      <dgm:t>
        <a:bodyPr/>
        <a:lstStyle/>
        <a:p>
          <a:r>
            <a:rPr lang="en-US" b="1" dirty="0" smtClean="0"/>
            <a:t>Risk mitigation for vendors – Non recoverable engineering cost</a:t>
          </a:r>
        </a:p>
      </dgm:t>
    </dgm:pt>
    <dgm:pt modelId="{04FE2BE8-E91D-4639-B916-5AC253DBEBAD}" type="parTrans" cxnId="{6693F866-45D7-4F04-8469-0448B0EF64B0}">
      <dgm:prSet/>
      <dgm:spPr/>
      <dgm:t>
        <a:bodyPr/>
        <a:lstStyle/>
        <a:p>
          <a:endParaRPr lang="en-US"/>
        </a:p>
      </dgm:t>
    </dgm:pt>
    <dgm:pt modelId="{69ABF6D3-9C82-4C67-AB02-557FFA25B078}" type="sibTrans" cxnId="{6693F866-45D7-4F04-8469-0448B0EF64B0}">
      <dgm:prSet/>
      <dgm:spPr/>
      <dgm:t>
        <a:bodyPr/>
        <a:lstStyle/>
        <a:p>
          <a:endParaRPr lang="en-US"/>
        </a:p>
      </dgm:t>
    </dgm:pt>
    <dgm:pt modelId="{2D4480D1-ED6A-4F0D-835B-0680F9320C20}">
      <dgm:prSet phldrT="[Text]"/>
      <dgm:spPr/>
      <dgm:t>
        <a:bodyPr/>
        <a:lstStyle/>
        <a:p>
          <a:r>
            <a:rPr lang="en-US" b="1" dirty="0" smtClean="0"/>
            <a:t> Mathematics</a:t>
          </a:r>
        </a:p>
      </dgm:t>
    </dgm:pt>
    <dgm:pt modelId="{A4880F74-E9DE-4A7C-8B40-2A3C9C614B4A}" type="parTrans" cxnId="{A8EB9BFE-C418-4471-8A73-9CDA70AE931B}">
      <dgm:prSet/>
      <dgm:spPr/>
    </dgm:pt>
    <dgm:pt modelId="{7D386503-D0BC-423E-8A64-73E2740F5664}" type="sibTrans" cxnId="{A8EB9BFE-C418-4471-8A73-9CDA70AE931B}">
      <dgm:prSet/>
      <dgm:spPr/>
    </dgm:pt>
    <dgm:pt modelId="{0F2D11BE-9714-4941-8E13-7524B947382C}" type="pres">
      <dgm:prSet presAssocID="{7A88CF2F-997F-46E3-8507-9F6617501DBB}" presName="Name0" presStyleCnt="0">
        <dgm:presLayoutVars>
          <dgm:dir/>
          <dgm:resizeHandles val="exact"/>
        </dgm:presLayoutVars>
      </dgm:prSet>
      <dgm:spPr/>
    </dgm:pt>
    <dgm:pt modelId="{34477C49-59B7-4E28-900F-C158C8F19982}" type="pres">
      <dgm:prSet presAssocID="{7A88CF2F-997F-46E3-8507-9F6617501DBB}" presName="fgShape" presStyleLbl="fgShp" presStyleIdx="0" presStyleCnt="1"/>
      <dgm:spPr/>
    </dgm:pt>
    <dgm:pt modelId="{36C6A196-2845-4A25-BDEA-A634A4B52F49}" type="pres">
      <dgm:prSet presAssocID="{7A88CF2F-997F-46E3-8507-9F6617501DBB}" presName="linComp" presStyleCnt="0"/>
      <dgm:spPr/>
    </dgm:pt>
    <dgm:pt modelId="{144A76F0-C5C9-4B59-A5AB-9BB8663AB15E}" type="pres">
      <dgm:prSet presAssocID="{075C421D-41E5-482D-A80B-8AF158895FA1}" presName="compNode" presStyleCnt="0"/>
      <dgm:spPr/>
    </dgm:pt>
    <dgm:pt modelId="{0EFB7ACB-F436-4434-83C9-12AD0CDFEF5D}" type="pres">
      <dgm:prSet presAssocID="{075C421D-41E5-482D-A80B-8AF158895FA1}" presName="bkgdShape" presStyleLbl="node1" presStyleIdx="0" presStyleCnt="5"/>
      <dgm:spPr/>
      <dgm:t>
        <a:bodyPr/>
        <a:lstStyle/>
        <a:p>
          <a:endParaRPr lang="en-US"/>
        </a:p>
      </dgm:t>
    </dgm:pt>
    <dgm:pt modelId="{C3A70545-AFF0-4327-AE77-14DA4EA1EDD9}" type="pres">
      <dgm:prSet presAssocID="{075C421D-41E5-482D-A80B-8AF158895FA1}" presName="nodeTx" presStyleLbl="node1" presStyleIdx="0" presStyleCnt="5">
        <dgm:presLayoutVars>
          <dgm:bulletEnabled val="1"/>
        </dgm:presLayoutVars>
      </dgm:prSet>
      <dgm:spPr/>
      <dgm:t>
        <a:bodyPr/>
        <a:lstStyle/>
        <a:p>
          <a:endParaRPr lang="en-US"/>
        </a:p>
      </dgm:t>
    </dgm:pt>
    <dgm:pt modelId="{65C861F1-3A85-4191-95BF-5447E2E0CE20}" type="pres">
      <dgm:prSet presAssocID="{075C421D-41E5-482D-A80B-8AF158895FA1}" presName="invisiNode" presStyleLbl="node1" presStyleIdx="0" presStyleCnt="5"/>
      <dgm:spPr/>
    </dgm:pt>
    <dgm:pt modelId="{31E43B32-F8C5-4049-9723-8F955DBCEA46}" type="pres">
      <dgm:prSet presAssocID="{075C421D-41E5-482D-A80B-8AF158895FA1}" presName="imagNode"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44096B96-AD7C-4407-AF3A-73510055C84A}" type="pres">
      <dgm:prSet presAssocID="{25A34C80-D118-4D18-A268-3CE6CF00423D}" presName="sibTrans" presStyleLbl="sibTrans2D1" presStyleIdx="0" presStyleCnt="0"/>
      <dgm:spPr/>
      <dgm:t>
        <a:bodyPr/>
        <a:lstStyle/>
        <a:p>
          <a:endParaRPr lang="en-US"/>
        </a:p>
      </dgm:t>
    </dgm:pt>
    <dgm:pt modelId="{6AE39B52-B202-47D4-8673-59D4BE144F0D}" type="pres">
      <dgm:prSet presAssocID="{5BF1986E-9839-4DF0-B61B-23775B8C808B}" presName="compNode" presStyleCnt="0"/>
      <dgm:spPr/>
    </dgm:pt>
    <dgm:pt modelId="{B56B817A-5EBD-4FEB-83F1-A7C01CBA9C5E}" type="pres">
      <dgm:prSet presAssocID="{5BF1986E-9839-4DF0-B61B-23775B8C808B}" presName="bkgdShape" presStyleLbl="node1" presStyleIdx="1" presStyleCnt="5"/>
      <dgm:spPr/>
      <dgm:t>
        <a:bodyPr/>
        <a:lstStyle/>
        <a:p>
          <a:endParaRPr lang="en-US"/>
        </a:p>
      </dgm:t>
    </dgm:pt>
    <dgm:pt modelId="{7977B358-26D1-4E22-A65E-07C014C2B5CC}" type="pres">
      <dgm:prSet presAssocID="{5BF1986E-9839-4DF0-B61B-23775B8C808B}" presName="nodeTx" presStyleLbl="node1" presStyleIdx="1" presStyleCnt="5">
        <dgm:presLayoutVars>
          <dgm:bulletEnabled val="1"/>
        </dgm:presLayoutVars>
      </dgm:prSet>
      <dgm:spPr/>
      <dgm:t>
        <a:bodyPr/>
        <a:lstStyle/>
        <a:p>
          <a:endParaRPr lang="en-US"/>
        </a:p>
      </dgm:t>
    </dgm:pt>
    <dgm:pt modelId="{75D6A67A-9C42-4966-ADFC-2AEE11D5CBB2}" type="pres">
      <dgm:prSet presAssocID="{5BF1986E-9839-4DF0-B61B-23775B8C808B}" presName="invisiNode" presStyleLbl="node1" presStyleIdx="1" presStyleCnt="5"/>
      <dgm:spPr/>
    </dgm:pt>
    <dgm:pt modelId="{DC005FA2-EA85-4EC5-9CEA-0597F6FA3A47}" type="pres">
      <dgm:prSet presAssocID="{5BF1986E-9839-4DF0-B61B-23775B8C808B}" presName="imagNode" presStyleLbl="fgImgPlace1" presStyleIdx="1" presStyleCnt="5"/>
      <dgm:spPr>
        <a:blipFill rotWithShape="0">
          <a:blip xmlns:r="http://schemas.openxmlformats.org/officeDocument/2006/relationships" r:embed="rId2"/>
          <a:stretch>
            <a:fillRect/>
          </a:stretch>
        </a:blipFill>
      </dgm:spPr>
      <dgm:t>
        <a:bodyPr/>
        <a:lstStyle/>
        <a:p>
          <a:endParaRPr lang="en-US"/>
        </a:p>
      </dgm:t>
    </dgm:pt>
    <dgm:pt modelId="{7B00CB74-8858-42E4-940F-C87C9729ABCD}" type="pres">
      <dgm:prSet presAssocID="{FC934EAE-70D8-4E9F-96BB-F6F34084BD19}" presName="sibTrans" presStyleLbl="sibTrans2D1" presStyleIdx="0" presStyleCnt="0"/>
      <dgm:spPr/>
      <dgm:t>
        <a:bodyPr/>
        <a:lstStyle/>
        <a:p>
          <a:endParaRPr lang="en-US"/>
        </a:p>
      </dgm:t>
    </dgm:pt>
    <dgm:pt modelId="{B09DBDE1-DCC4-4CCA-9E62-001373C645FE}" type="pres">
      <dgm:prSet presAssocID="{64E0E8E6-1E2E-4918-A683-C62D1E107768}" presName="compNode" presStyleCnt="0"/>
      <dgm:spPr/>
    </dgm:pt>
    <dgm:pt modelId="{8526871E-4581-48EF-866F-860A0C8A901D}" type="pres">
      <dgm:prSet presAssocID="{64E0E8E6-1E2E-4918-A683-C62D1E107768}" presName="bkgdShape" presStyleLbl="node1" presStyleIdx="2" presStyleCnt="5"/>
      <dgm:spPr/>
      <dgm:t>
        <a:bodyPr/>
        <a:lstStyle/>
        <a:p>
          <a:endParaRPr lang="en-US"/>
        </a:p>
      </dgm:t>
    </dgm:pt>
    <dgm:pt modelId="{99143561-69C0-4272-A69C-0FC15C10EE05}" type="pres">
      <dgm:prSet presAssocID="{64E0E8E6-1E2E-4918-A683-C62D1E107768}" presName="nodeTx" presStyleLbl="node1" presStyleIdx="2" presStyleCnt="5">
        <dgm:presLayoutVars>
          <dgm:bulletEnabled val="1"/>
        </dgm:presLayoutVars>
      </dgm:prSet>
      <dgm:spPr/>
      <dgm:t>
        <a:bodyPr/>
        <a:lstStyle/>
        <a:p>
          <a:endParaRPr lang="en-US"/>
        </a:p>
      </dgm:t>
    </dgm:pt>
    <dgm:pt modelId="{464B9166-339D-4F08-A139-837072DE307D}" type="pres">
      <dgm:prSet presAssocID="{64E0E8E6-1E2E-4918-A683-C62D1E107768}" presName="invisiNode" presStyleLbl="node1" presStyleIdx="2" presStyleCnt="5"/>
      <dgm:spPr/>
    </dgm:pt>
    <dgm:pt modelId="{82C8C59E-CD31-47D9-A4A5-AE9417E11E7D}" type="pres">
      <dgm:prSet presAssocID="{64E0E8E6-1E2E-4918-A683-C62D1E107768}" presName="imagNode" presStyleLbl="fgImgPlace1" presStyleIdx="2" presStyleCnt="5"/>
      <dgm:spPr>
        <a:blipFill rotWithShape="0">
          <a:blip xmlns:r="http://schemas.openxmlformats.org/officeDocument/2006/relationships" r:embed="rId3"/>
          <a:stretch>
            <a:fillRect/>
          </a:stretch>
        </a:blipFill>
      </dgm:spPr>
      <dgm:t>
        <a:bodyPr/>
        <a:lstStyle/>
        <a:p>
          <a:endParaRPr lang="en-US"/>
        </a:p>
      </dgm:t>
    </dgm:pt>
    <dgm:pt modelId="{15E3CDE4-0783-422F-8948-45065DF3AEBC}" type="pres">
      <dgm:prSet presAssocID="{BC0503D6-78EB-460D-8379-D929029807ED}" presName="sibTrans" presStyleLbl="sibTrans2D1" presStyleIdx="0" presStyleCnt="0"/>
      <dgm:spPr/>
      <dgm:t>
        <a:bodyPr/>
        <a:lstStyle/>
        <a:p>
          <a:endParaRPr lang="en-US"/>
        </a:p>
      </dgm:t>
    </dgm:pt>
    <dgm:pt modelId="{DD4869EA-9C6F-4909-8C13-993DDE4D115C}" type="pres">
      <dgm:prSet presAssocID="{5A62B192-D997-49FD-91D6-B497055FDF80}" presName="compNode" presStyleCnt="0"/>
      <dgm:spPr/>
    </dgm:pt>
    <dgm:pt modelId="{2BF458EC-2AEF-4358-BB79-D6F6DBBEAD59}" type="pres">
      <dgm:prSet presAssocID="{5A62B192-D997-49FD-91D6-B497055FDF80}" presName="bkgdShape" presStyleLbl="node1" presStyleIdx="3" presStyleCnt="5"/>
      <dgm:spPr/>
      <dgm:t>
        <a:bodyPr/>
        <a:lstStyle/>
        <a:p>
          <a:endParaRPr lang="en-US"/>
        </a:p>
      </dgm:t>
    </dgm:pt>
    <dgm:pt modelId="{EF46377E-CA9A-452A-9E3C-E36C511E8724}" type="pres">
      <dgm:prSet presAssocID="{5A62B192-D997-49FD-91D6-B497055FDF80}" presName="nodeTx" presStyleLbl="node1" presStyleIdx="3" presStyleCnt="5">
        <dgm:presLayoutVars>
          <dgm:bulletEnabled val="1"/>
        </dgm:presLayoutVars>
      </dgm:prSet>
      <dgm:spPr/>
      <dgm:t>
        <a:bodyPr/>
        <a:lstStyle/>
        <a:p>
          <a:endParaRPr lang="en-US"/>
        </a:p>
      </dgm:t>
    </dgm:pt>
    <dgm:pt modelId="{A852BA08-5089-49F0-B449-27EE846D9734}" type="pres">
      <dgm:prSet presAssocID="{5A62B192-D997-49FD-91D6-B497055FDF80}" presName="invisiNode" presStyleLbl="node1" presStyleIdx="3" presStyleCnt="5"/>
      <dgm:spPr/>
    </dgm:pt>
    <dgm:pt modelId="{36E4D077-047A-4048-9C42-485C04E05A22}" type="pres">
      <dgm:prSet presAssocID="{5A62B192-D997-49FD-91D6-B497055FDF80}" presName="imagNode" presStyleLbl="fgImgPlace1" presStyleIdx="3" presStyleCnt="5"/>
      <dgm:spPr>
        <a:blipFill rotWithShape="0">
          <a:blip xmlns:r="http://schemas.openxmlformats.org/officeDocument/2006/relationships" r:embed="rId4"/>
          <a:stretch>
            <a:fillRect/>
          </a:stretch>
        </a:blipFill>
      </dgm:spPr>
      <dgm:t>
        <a:bodyPr/>
        <a:lstStyle/>
        <a:p>
          <a:endParaRPr lang="en-US"/>
        </a:p>
      </dgm:t>
    </dgm:pt>
    <dgm:pt modelId="{4DAE773D-4F01-4543-BD5A-138682249E26}" type="pres">
      <dgm:prSet presAssocID="{C86ECC45-7924-4FB6-8547-92EC7BCEE430}" presName="sibTrans" presStyleLbl="sibTrans2D1" presStyleIdx="0" presStyleCnt="0"/>
      <dgm:spPr/>
      <dgm:t>
        <a:bodyPr/>
        <a:lstStyle/>
        <a:p>
          <a:endParaRPr lang="en-US"/>
        </a:p>
      </dgm:t>
    </dgm:pt>
    <dgm:pt modelId="{0AFEFDDE-4490-4610-A120-F1A5CE299763}" type="pres">
      <dgm:prSet presAssocID="{A1DEF65F-E29B-49B9-8CC8-94B11A9C43D1}" presName="compNode" presStyleCnt="0"/>
      <dgm:spPr/>
    </dgm:pt>
    <dgm:pt modelId="{3A4695F4-EA94-48CA-9A54-03D00E9E6439}" type="pres">
      <dgm:prSet presAssocID="{A1DEF65F-E29B-49B9-8CC8-94B11A9C43D1}" presName="bkgdShape" presStyleLbl="node1" presStyleIdx="4" presStyleCnt="5"/>
      <dgm:spPr/>
      <dgm:t>
        <a:bodyPr/>
        <a:lstStyle/>
        <a:p>
          <a:endParaRPr lang="en-US"/>
        </a:p>
      </dgm:t>
    </dgm:pt>
    <dgm:pt modelId="{F42F7146-9B21-4D50-8A5A-15AF34D545CA}" type="pres">
      <dgm:prSet presAssocID="{A1DEF65F-E29B-49B9-8CC8-94B11A9C43D1}" presName="nodeTx" presStyleLbl="node1" presStyleIdx="4" presStyleCnt="5">
        <dgm:presLayoutVars>
          <dgm:bulletEnabled val="1"/>
        </dgm:presLayoutVars>
      </dgm:prSet>
      <dgm:spPr/>
      <dgm:t>
        <a:bodyPr/>
        <a:lstStyle/>
        <a:p>
          <a:endParaRPr lang="en-US"/>
        </a:p>
      </dgm:t>
    </dgm:pt>
    <dgm:pt modelId="{833747DC-9C94-4084-9C86-E9A677BE83D4}" type="pres">
      <dgm:prSet presAssocID="{A1DEF65F-E29B-49B9-8CC8-94B11A9C43D1}" presName="invisiNode" presStyleLbl="node1" presStyleIdx="4" presStyleCnt="5"/>
      <dgm:spPr/>
    </dgm:pt>
    <dgm:pt modelId="{C82492B0-559D-4FE2-90B2-F446EF5E566F}" type="pres">
      <dgm:prSet presAssocID="{A1DEF65F-E29B-49B9-8CC8-94B11A9C43D1}" presName="imagNode"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Lst>
  <dgm:cxnLst>
    <dgm:cxn modelId="{EF917C3E-C6A8-480D-9CA6-5B18978BA5AF}" type="presOf" srcId="{08D850FF-5478-4F27-B5A6-57E099675346}" destId="{B56B817A-5EBD-4FEB-83F1-A7C01CBA9C5E}" srcOrd="0" destOrd="3" presId="urn:microsoft.com/office/officeart/2005/8/layout/hList7#1"/>
    <dgm:cxn modelId="{AF454BE0-04B9-4058-93FB-70CB5BB05CAF}" type="presOf" srcId="{FC1C697E-DBA6-49C5-90BC-9EC914A47450}" destId="{3A4695F4-EA94-48CA-9A54-03D00E9E6439}" srcOrd="0" destOrd="1" presId="urn:microsoft.com/office/officeart/2005/8/layout/hList7#1"/>
    <dgm:cxn modelId="{BA0FB3D5-9151-4250-B1FE-3EAA008D1B42}" type="presOf" srcId="{A7F4A4CF-0D00-41D9-B559-E907658A7023}" destId="{7977B358-26D1-4E22-A65E-07C014C2B5CC}" srcOrd="1" destOrd="2" presId="urn:microsoft.com/office/officeart/2005/8/layout/hList7#1"/>
    <dgm:cxn modelId="{9DB9EB93-628C-4827-99B1-EF74E2CFF26F}" type="presOf" srcId="{64E0E8E6-1E2E-4918-A683-C62D1E107768}" destId="{8526871E-4581-48EF-866F-860A0C8A901D}" srcOrd="0" destOrd="0" presId="urn:microsoft.com/office/officeart/2005/8/layout/hList7#1"/>
    <dgm:cxn modelId="{90D462FF-DDA5-4811-ACE0-E45C4C2D5B91}" type="presOf" srcId="{2D4480D1-ED6A-4F0D-835B-0680F9320C20}" destId="{EF46377E-CA9A-452A-9E3C-E36C511E8724}" srcOrd="1" destOrd="4" presId="urn:microsoft.com/office/officeart/2005/8/layout/hList7#1"/>
    <dgm:cxn modelId="{2693CE80-71FE-4DCB-8002-4673DEEBD356}" type="presOf" srcId="{BC0503D6-78EB-460D-8379-D929029807ED}" destId="{15E3CDE4-0783-422F-8948-45065DF3AEBC}" srcOrd="0" destOrd="0" presId="urn:microsoft.com/office/officeart/2005/8/layout/hList7#1"/>
    <dgm:cxn modelId="{25E7B4D7-6BD5-41AD-B21F-2D7B2549350F}" srcId="{5A62B192-D997-49FD-91D6-B497055FDF80}" destId="{02410685-912D-4CFF-BE3B-0ECAFF29EA01}" srcOrd="1" destOrd="0" parTransId="{7562AA33-9983-4803-8182-CC16D6FCE979}" sibTransId="{DA028206-24AA-49F5-B739-1715BD8B7D72}"/>
    <dgm:cxn modelId="{FD421191-EF26-4B2F-BB4B-0E05C103E406}" srcId="{075C421D-41E5-482D-A80B-8AF158895FA1}" destId="{A98C7655-0B17-4B01-9DA3-6EEA3845BE57}" srcOrd="1" destOrd="0" parTransId="{0E464A82-333D-4F27-83F4-B44B8A85EF84}" sibTransId="{AA997BF6-CB82-4510-B702-060ECA07DBCA}"/>
    <dgm:cxn modelId="{39291968-418C-4B75-A4B5-7DDD94E89104}" srcId="{7A88CF2F-997F-46E3-8507-9F6617501DBB}" destId="{075C421D-41E5-482D-A80B-8AF158895FA1}" srcOrd="0" destOrd="0" parTransId="{5278DE92-BBF0-491C-9983-79C59FCEF119}" sibTransId="{25A34C80-D118-4D18-A268-3CE6CF00423D}"/>
    <dgm:cxn modelId="{2530551E-9D06-4BCC-8E81-74BEF0739ABE}" type="presOf" srcId="{25A34C80-D118-4D18-A268-3CE6CF00423D}" destId="{44096B96-AD7C-4407-AF3A-73510055C84A}" srcOrd="0" destOrd="0" presId="urn:microsoft.com/office/officeart/2005/8/layout/hList7#1"/>
    <dgm:cxn modelId="{7EB8A0E6-B9E6-41A6-9A13-6963A2239A09}" type="presOf" srcId="{A98C7655-0B17-4B01-9DA3-6EEA3845BE57}" destId="{C3A70545-AFF0-4327-AE77-14DA4EA1EDD9}" srcOrd="1" destOrd="2" presId="urn:microsoft.com/office/officeart/2005/8/layout/hList7#1"/>
    <dgm:cxn modelId="{B8732865-B5E4-453E-8C9C-58247313FBDB}" type="presOf" srcId="{075C421D-41E5-482D-A80B-8AF158895FA1}" destId="{C3A70545-AFF0-4327-AE77-14DA4EA1EDD9}" srcOrd="1" destOrd="0" presId="urn:microsoft.com/office/officeart/2005/8/layout/hList7#1"/>
    <dgm:cxn modelId="{44213F9E-69A5-4A9C-A53E-8A585A11F2CD}" type="presOf" srcId="{A1DEF65F-E29B-49B9-8CC8-94B11A9C43D1}" destId="{F42F7146-9B21-4D50-8A5A-15AF34D545CA}" srcOrd="1" destOrd="0" presId="urn:microsoft.com/office/officeart/2005/8/layout/hList7#1"/>
    <dgm:cxn modelId="{4D557D16-2E9A-4DA2-972B-5F70893C0DCD}" type="presOf" srcId="{BEC664A8-B2CC-4F61-9614-E6B741F3FBFF}" destId="{3A4695F4-EA94-48CA-9A54-03D00E9E6439}" srcOrd="0" destOrd="2" presId="urn:microsoft.com/office/officeart/2005/8/layout/hList7#1"/>
    <dgm:cxn modelId="{94B44DBA-2081-46A1-81E6-E545F60118A8}" srcId="{7A88CF2F-997F-46E3-8507-9F6617501DBB}" destId="{64E0E8E6-1E2E-4918-A683-C62D1E107768}" srcOrd="2" destOrd="0" parTransId="{0D21E9BA-D8F1-4EFF-B5D0-DCFB60247C4A}" sibTransId="{BC0503D6-78EB-460D-8379-D929029807ED}"/>
    <dgm:cxn modelId="{564F6638-5F92-403B-8AEB-B941FBE71E08}" type="presOf" srcId="{18999C24-9EAC-4213-84D9-3CAB6A0822FC}" destId="{C3A70545-AFF0-4327-AE77-14DA4EA1EDD9}" srcOrd="1" destOrd="1" presId="urn:microsoft.com/office/officeart/2005/8/layout/hList7#1"/>
    <dgm:cxn modelId="{4EDE0B04-B21C-46B1-9FDB-8309AF23BEA0}" type="presOf" srcId="{510070DB-F3E9-475F-A545-1ACCCB4E852D}" destId="{99143561-69C0-4272-A69C-0FC15C10EE05}" srcOrd="1" destOrd="4" presId="urn:microsoft.com/office/officeart/2005/8/layout/hList7#1"/>
    <dgm:cxn modelId="{3287D4D0-1A7F-4C98-9D73-99B1813D3A14}" type="presOf" srcId="{64E0E8E6-1E2E-4918-A683-C62D1E107768}" destId="{99143561-69C0-4272-A69C-0FC15C10EE05}" srcOrd="1" destOrd="0" presId="urn:microsoft.com/office/officeart/2005/8/layout/hList7#1"/>
    <dgm:cxn modelId="{E5710D10-30E8-42BD-A788-CB75FA38366D}" type="presOf" srcId="{F6E7F405-27CB-483E-A969-C7FD7F37F0FF}" destId="{7977B358-26D1-4E22-A65E-07C014C2B5CC}" srcOrd="1" destOrd="1" presId="urn:microsoft.com/office/officeart/2005/8/layout/hList7#1"/>
    <dgm:cxn modelId="{48E45326-E67C-4057-8E36-2B8455422D90}" srcId="{A1DEF65F-E29B-49B9-8CC8-94B11A9C43D1}" destId="{FC1C697E-DBA6-49C5-90BC-9EC914A47450}" srcOrd="0" destOrd="0" parTransId="{86C16104-B92D-4615-B994-EA8F2A0BF220}" sibTransId="{92DCE16C-09DE-4D95-AFCF-7E5F78C2BEF6}"/>
    <dgm:cxn modelId="{4656DC9C-B6AC-48D5-BA1A-D194CF2B67C6}" type="presOf" srcId="{A55E6293-CD73-4D4C-B099-50499458FECC}" destId="{8526871E-4581-48EF-866F-860A0C8A901D}" srcOrd="0" destOrd="1" presId="urn:microsoft.com/office/officeart/2005/8/layout/hList7#1"/>
    <dgm:cxn modelId="{3EB36F24-FD0E-49E3-A55B-B5B76B3919A7}" srcId="{5BF1986E-9839-4DF0-B61B-23775B8C808B}" destId="{F6E7F405-27CB-483E-A969-C7FD7F37F0FF}" srcOrd="0" destOrd="0" parTransId="{64716F7B-5BA0-40DE-AFFA-597126291817}" sibTransId="{87BE79B3-7FCD-48A5-B09D-53AADF451535}"/>
    <dgm:cxn modelId="{58A4A04B-4DF7-49AD-B2C9-7DF95C2CDFF7}" srcId="{64E0E8E6-1E2E-4918-A683-C62D1E107768}" destId="{A55E6293-CD73-4D4C-B099-50499458FECC}" srcOrd="0" destOrd="0" parTransId="{77362306-ED2B-49BE-B393-9504E9DFEC71}" sibTransId="{7A496CF1-7B8B-4932-915D-A2D04C7D2D8E}"/>
    <dgm:cxn modelId="{F0062084-0DED-4A16-88DB-22D699070077}" type="presOf" srcId="{F6E7F405-27CB-483E-A969-C7FD7F37F0FF}" destId="{B56B817A-5EBD-4FEB-83F1-A7C01CBA9C5E}" srcOrd="0" destOrd="1" presId="urn:microsoft.com/office/officeart/2005/8/layout/hList7#1"/>
    <dgm:cxn modelId="{DC67636D-D735-45C6-8F1C-9FB949EEBD21}" type="presOf" srcId="{08D850FF-5478-4F27-B5A6-57E099675346}" destId="{7977B358-26D1-4E22-A65E-07C014C2B5CC}" srcOrd="1" destOrd="3" presId="urn:microsoft.com/office/officeart/2005/8/layout/hList7#1"/>
    <dgm:cxn modelId="{0DCEA9AD-8051-4ED2-A427-A07E84250E2D}" type="presOf" srcId="{A7F4A4CF-0D00-41D9-B559-E907658A7023}" destId="{B56B817A-5EBD-4FEB-83F1-A7C01CBA9C5E}" srcOrd="0" destOrd="2" presId="urn:microsoft.com/office/officeart/2005/8/layout/hList7#1"/>
    <dgm:cxn modelId="{CCC8A250-CFF2-4697-9BBE-747D9E67B348}" type="presOf" srcId="{A55E6293-CD73-4D4C-B099-50499458FECC}" destId="{99143561-69C0-4272-A69C-0FC15C10EE05}" srcOrd="1" destOrd="1" presId="urn:microsoft.com/office/officeart/2005/8/layout/hList7#1"/>
    <dgm:cxn modelId="{DF5023E2-DC15-4590-9973-0F907338B091}" type="presOf" srcId="{02602E8C-2743-4921-A804-63212F6217F0}" destId="{8526871E-4581-48EF-866F-860A0C8A901D}" srcOrd="0" destOrd="3" presId="urn:microsoft.com/office/officeart/2005/8/layout/hList7#1"/>
    <dgm:cxn modelId="{B8642C64-EE4C-4728-B748-1A367A396375}" srcId="{5A62B192-D997-49FD-91D6-B497055FDF80}" destId="{9E4C3B64-6563-461C-B0B8-EE79B682EC25}" srcOrd="2" destOrd="0" parTransId="{85DDF1C9-5B6C-494F-81FC-99E580169DCD}" sibTransId="{EEF427DF-27D0-476B-BEF9-CA9E509EC4D1}"/>
    <dgm:cxn modelId="{1A37DBE1-D832-40F5-B6E5-36FAF92EE0A9}" type="presOf" srcId="{5A62B192-D997-49FD-91D6-B497055FDF80}" destId="{EF46377E-CA9A-452A-9E3C-E36C511E8724}" srcOrd="1" destOrd="0" presId="urn:microsoft.com/office/officeart/2005/8/layout/hList7#1"/>
    <dgm:cxn modelId="{FD268266-1A7E-44C1-9059-DA6B75952FFD}" srcId="{075C421D-41E5-482D-A80B-8AF158895FA1}" destId="{DF8EEA18-3114-47F6-BD63-17167A867869}" srcOrd="2" destOrd="0" parTransId="{6955D705-8039-4A7E-B884-A463CDA46F4B}" sibTransId="{A051951C-E756-4494-9729-7DE62B38DC45}"/>
    <dgm:cxn modelId="{6301E95A-F190-422A-B841-8A93F934F66E}" type="presOf" srcId="{075C421D-41E5-482D-A80B-8AF158895FA1}" destId="{0EFB7ACB-F436-4434-83C9-12AD0CDFEF5D}" srcOrd="0" destOrd="0" presId="urn:microsoft.com/office/officeart/2005/8/layout/hList7#1"/>
    <dgm:cxn modelId="{A8EB9BFE-C418-4471-8A73-9CDA70AE931B}" srcId="{5A62B192-D997-49FD-91D6-B497055FDF80}" destId="{2D4480D1-ED6A-4F0D-835B-0680F9320C20}" srcOrd="3" destOrd="0" parTransId="{A4880F74-E9DE-4A7C-8B40-2A3C9C614B4A}" sibTransId="{7D386503-D0BC-423E-8A64-73E2740F5664}"/>
    <dgm:cxn modelId="{AB7BD481-1D1B-480B-88D9-DBFA97C3AE09}" type="presOf" srcId="{636D4DB0-F417-4351-BC57-8A944F74E8E6}" destId="{99143561-69C0-4272-A69C-0FC15C10EE05}" srcOrd="1" destOrd="2" presId="urn:microsoft.com/office/officeart/2005/8/layout/hList7#1"/>
    <dgm:cxn modelId="{7CF56ACB-33BC-4B5D-92F3-C97E4FB5BE9F}" type="presOf" srcId="{06C4C9F3-4C6F-4071-A9E2-AEF34F3EB44F}" destId="{2BF458EC-2AEF-4358-BB79-D6F6DBBEAD59}" srcOrd="0" destOrd="1" presId="urn:microsoft.com/office/officeart/2005/8/layout/hList7#1"/>
    <dgm:cxn modelId="{A7590E11-AB2C-4A6F-B3A0-77867A9A1F06}" srcId="{64E0E8E6-1E2E-4918-A683-C62D1E107768}" destId="{636D4DB0-F417-4351-BC57-8A944F74E8E6}" srcOrd="1" destOrd="0" parTransId="{513D66AB-5394-49FA-B3BE-1421DC473310}" sibTransId="{D6FC47A6-E02C-42F1-8C12-D0EBC1941D69}"/>
    <dgm:cxn modelId="{DE5CF0FF-0DB9-4960-A6FC-3DA563D14656}" srcId="{7A88CF2F-997F-46E3-8507-9F6617501DBB}" destId="{A1DEF65F-E29B-49B9-8CC8-94B11A9C43D1}" srcOrd="4" destOrd="0" parTransId="{E101F9AA-8F8D-42F6-B53A-1962FF83597E}" sibTransId="{FAE5E8D3-B35D-4D1D-8214-78838343B27D}"/>
    <dgm:cxn modelId="{89DCBA25-75ED-4CC7-8125-6672F533FA6E}" type="presOf" srcId="{2D4480D1-ED6A-4F0D-835B-0680F9320C20}" destId="{2BF458EC-2AEF-4358-BB79-D6F6DBBEAD59}" srcOrd="0" destOrd="4" presId="urn:microsoft.com/office/officeart/2005/8/layout/hList7#1"/>
    <dgm:cxn modelId="{B977F38E-787E-4B72-B06B-4EB1F3BEF6CA}" type="presOf" srcId="{DF8EEA18-3114-47F6-BD63-17167A867869}" destId="{0EFB7ACB-F436-4434-83C9-12AD0CDFEF5D}" srcOrd="0" destOrd="3" presId="urn:microsoft.com/office/officeart/2005/8/layout/hList7#1"/>
    <dgm:cxn modelId="{C1613AFB-61A6-4EF6-A4EE-55DF68BB39AE}" type="presOf" srcId="{5BF1986E-9839-4DF0-B61B-23775B8C808B}" destId="{7977B358-26D1-4E22-A65E-07C014C2B5CC}" srcOrd="1" destOrd="0" presId="urn:microsoft.com/office/officeart/2005/8/layout/hList7#1"/>
    <dgm:cxn modelId="{E7CA1D77-62D6-4786-95ED-27BAB55590C9}" type="presOf" srcId="{9E4C3B64-6563-461C-B0B8-EE79B682EC25}" destId="{2BF458EC-2AEF-4358-BB79-D6F6DBBEAD59}" srcOrd="0" destOrd="3" presId="urn:microsoft.com/office/officeart/2005/8/layout/hList7#1"/>
    <dgm:cxn modelId="{93D65A5F-E8C2-4E36-A2EC-A607E594958D}" type="presOf" srcId="{A98C7655-0B17-4B01-9DA3-6EEA3845BE57}" destId="{0EFB7ACB-F436-4434-83C9-12AD0CDFEF5D}" srcOrd="0" destOrd="2" presId="urn:microsoft.com/office/officeart/2005/8/layout/hList7#1"/>
    <dgm:cxn modelId="{35EA7DE1-A7B8-4335-950B-1B85664C6167}" type="presOf" srcId="{02602E8C-2743-4921-A804-63212F6217F0}" destId="{99143561-69C0-4272-A69C-0FC15C10EE05}" srcOrd="1" destOrd="3" presId="urn:microsoft.com/office/officeart/2005/8/layout/hList7#1"/>
    <dgm:cxn modelId="{8641DE5B-9860-4709-B558-A451211B3E39}" type="presOf" srcId="{510070DB-F3E9-475F-A545-1ACCCB4E852D}" destId="{8526871E-4581-48EF-866F-860A0C8A901D}" srcOrd="0" destOrd="4" presId="urn:microsoft.com/office/officeart/2005/8/layout/hList7#1"/>
    <dgm:cxn modelId="{6693F866-45D7-4F04-8469-0448B0EF64B0}" srcId="{A1DEF65F-E29B-49B9-8CC8-94B11A9C43D1}" destId="{BEC664A8-B2CC-4F61-9614-E6B741F3FBFF}" srcOrd="1" destOrd="0" parTransId="{04FE2BE8-E91D-4639-B916-5AC253DBEBAD}" sibTransId="{69ABF6D3-9C82-4C67-AB02-557FFA25B078}"/>
    <dgm:cxn modelId="{5DA3EA28-E387-4CE6-AA49-16B921BAB6AC}" type="presOf" srcId="{9E4C3B64-6563-461C-B0B8-EE79B682EC25}" destId="{EF46377E-CA9A-452A-9E3C-E36C511E8724}" srcOrd="1" destOrd="3" presId="urn:microsoft.com/office/officeart/2005/8/layout/hList7#1"/>
    <dgm:cxn modelId="{E744E693-3AC1-4E63-BF3C-26757D35420E}" srcId="{7A88CF2F-997F-46E3-8507-9F6617501DBB}" destId="{5A62B192-D997-49FD-91D6-B497055FDF80}" srcOrd="3" destOrd="0" parTransId="{5459B514-766A-4560-AE24-557AF6F6FF81}" sibTransId="{C86ECC45-7924-4FB6-8547-92EC7BCEE430}"/>
    <dgm:cxn modelId="{6848AF1B-3549-4B93-BFBA-FAF373D1F32C}" srcId="{7A88CF2F-997F-46E3-8507-9F6617501DBB}" destId="{5BF1986E-9839-4DF0-B61B-23775B8C808B}" srcOrd="1" destOrd="0" parTransId="{D994193F-F1B4-4ABC-9BEF-F78947184036}" sibTransId="{FC934EAE-70D8-4E9F-96BB-F6F34084BD19}"/>
    <dgm:cxn modelId="{EED5A03A-957A-4D71-9736-9703087F454C}" type="presOf" srcId="{02410685-912D-4CFF-BE3B-0ECAFF29EA01}" destId="{EF46377E-CA9A-452A-9E3C-E36C511E8724}" srcOrd="1" destOrd="2" presId="urn:microsoft.com/office/officeart/2005/8/layout/hList7#1"/>
    <dgm:cxn modelId="{F187FDB8-8B0E-435E-9BB1-91BD815F2048}" type="presOf" srcId="{5BF1986E-9839-4DF0-B61B-23775B8C808B}" destId="{B56B817A-5EBD-4FEB-83F1-A7C01CBA9C5E}" srcOrd="0" destOrd="0" presId="urn:microsoft.com/office/officeart/2005/8/layout/hList7#1"/>
    <dgm:cxn modelId="{1E64196B-3813-4DD5-9224-842360F25D69}" type="presOf" srcId="{5A62B192-D997-49FD-91D6-B497055FDF80}" destId="{2BF458EC-2AEF-4358-BB79-D6F6DBBEAD59}" srcOrd="0" destOrd="0" presId="urn:microsoft.com/office/officeart/2005/8/layout/hList7#1"/>
    <dgm:cxn modelId="{1A815F73-E0A5-4E4B-92D9-BA0857B69E45}" srcId="{64E0E8E6-1E2E-4918-A683-C62D1E107768}" destId="{02602E8C-2743-4921-A804-63212F6217F0}" srcOrd="2" destOrd="0" parTransId="{8FEC09D5-1497-491B-A439-EFAD62F774E5}" sibTransId="{4C8D8C31-E736-48C6-B67D-67F62DD4AA38}"/>
    <dgm:cxn modelId="{D1F75885-F63E-494E-89F2-342E8D7B4A9A}" type="presOf" srcId="{BEC664A8-B2CC-4F61-9614-E6B741F3FBFF}" destId="{F42F7146-9B21-4D50-8A5A-15AF34D545CA}" srcOrd="1" destOrd="2" presId="urn:microsoft.com/office/officeart/2005/8/layout/hList7#1"/>
    <dgm:cxn modelId="{90B1873B-3236-418C-9F55-D96BC2787FF8}" type="presOf" srcId="{06C4C9F3-4C6F-4071-A9E2-AEF34F3EB44F}" destId="{EF46377E-CA9A-452A-9E3C-E36C511E8724}" srcOrd="1" destOrd="1" presId="urn:microsoft.com/office/officeart/2005/8/layout/hList7#1"/>
    <dgm:cxn modelId="{95153D92-AF65-4D8B-A75C-32962756D692}" type="presOf" srcId="{636D4DB0-F417-4351-BC57-8A944F74E8E6}" destId="{8526871E-4581-48EF-866F-860A0C8A901D}" srcOrd="0" destOrd="2" presId="urn:microsoft.com/office/officeart/2005/8/layout/hList7#1"/>
    <dgm:cxn modelId="{8572DFE9-D3A7-4175-B02C-584AF1D76E7C}" srcId="{5A62B192-D997-49FD-91D6-B497055FDF80}" destId="{06C4C9F3-4C6F-4071-A9E2-AEF34F3EB44F}" srcOrd="0" destOrd="0" parTransId="{5EB4F46A-C818-4B72-80AA-8C31991916D0}" sibTransId="{837FB2DA-D081-428B-93DC-2999800D8A2B}"/>
    <dgm:cxn modelId="{A211EFE5-79FC-4489-8BD9-5FEBAAA8EE2A}" type="presOf" srcId="{DF8EEA18-3114-47F6-BD63-17167A867869}" destId="{C3A70545-AFF0-4327-AE77-14DA4EA1EDD9}" srcOrd="1" destOrd="3" presId="urn:microsoft.com/office/officeart/2005/8/layout/hList7#1"/>
    <dgm:cxn modelId="{0DE7094C-D81F-4B1B-AEBC-E5C47C5FCE6F}" srcId="{5BF1986E-9839-4DF0-B61B-23775B8C808B}" destId="{08D850FF-5478-4F27-B5A6-57E099675346}" srcOrd="2" destOrd="0" parTransId="{293B6A24-C9E9-4B75-A44F-5EA08E7F7181}" sibTransId="{FC4CA73F-E3F6-4F4A-A979-D998C1FB1964}"/>
    <dgm:cxn modelId="{9C498644-0103-4BAC-8A61-AD6EAA34BE24}" type="presOf" srcId="{18999C24-9EAC-4213-84D9-3CAB6A0822FC}" destId="{0EFB7ACB-F436-4434-83C9-12AD0CDFEF5D}" srcOrd="0" destOrd="1" presId="urn:microsoft.com/office/officeart/2005/8/layout/hList7#1"/>
    <dgm:cxn modelId="{8094548E-85CD-49BA-8309-B78359CC1410}" srcId="{5BF1986E-9839-4DF0-B61B-23775B8C808B}" destId="{A7F4A4CF-0D00-41D9-B559-E907658A7023}" srcOrd="1" destOrd="0" parTransId="{2E3068F1-F656-4B3C-BFBD-839B08C4CBC1}" sibTransId="{7A328EC6-89BE-40E7-A2D1-858C5EB0C3BF}"/>
    <dgm:cxn modelId="{AFE99F8A-08EB-4885-AB1C-485D3F52592E}" srcId="{075C421D-41E5-482D-A80B-8AF158895FA1}" destId="{18999C24-9EAC-4213-84D9-3CAB6A0822FC}" srcOrd="0" destOrd="0" parTransId="{A1B27FBB-094F-48C9-A6C6-B17159754184}" sibTransId="{B46E46C5-8EBB-4624-B856-E708F7A21AD2}"/>
    <dgm:cxn modelId="{35A41800-702E-4156-817A-43E1CCBA72E1}" srcId="{64E0E8E6-1E2E-4918-A683-C62D1E107768}" destId="{510070DB-F3E9-475F-A545-1ACCCB4E852D}" srcOrd="3" destOrd="0" parTransId="{732959C8-BA5F-460F-B0D0-3BCFFD634F34}" sibTransId="{FE288463-F055-4D37-8FBA-E6A1C64275C8}"/>
    <dgm:cxn modelId="{BED285A5-EED3-4439-935E-664AF56D26AB}" type="presOf" srcId="{02410685-912D-4CFF-BE3B-0ECAFF29EA01}" destId="{2BF458EC-2AEF-4358-BB79-D6F6DBBEAD59}" srcOrd="0" destOrd="2" presId="urn:microsoft.com/office/officeart/2005/8/layout/hList7#1"/>
    <dgm:cxn modelId="{D20BE0F9-5EF4-4F60-ABD5-F7458F32326E}" type="presOf" srcId="{FC1C697E-DBA6-49C5-90BC-9EC914A47450}" destId="{F42F7146-9B21-4D50-8A5A-15AF34D545CA}" srcOrd="1" destOrd="1" presId="urn:microsoft.com/office/officeart/2005/8/layout/hList7#1"/>
    <dgm:cxn modelId="{558757F2-8D02-4843-8EC1-9A3F4A39EE09}" type="presOf" srcId="{FC934EAE-70D8-4E9F-96BB-F6F34084BD19}" destId="{7B00CB74-8858-42E4-940F-C87C9729ABCD}" srcOrd="0" destOrd="0" presId="urn:microsoft.com/office/officeart/2005/8/layout/hList7#1"/>
    <dgm:cxn modelId="{558DECC8-B7B8-42AD-9CEF-E285980778DB}" type="presOf" srcId="{A1DEF65F-E29B-49B9-8CC8-94B11A9C43D1}" destId="{3A4695F4-EA94-48CA-9A54-03D00E9E6439}" srcOrd="0" destOrd="0" presId="urn:microsoft.com/office/officeart/2005/8/layout/hList7#1"/>
    <dgm:cxn modelId="{17D2F15D-6B4D-4D65-8C9D-C88396F22EBF}" type="presOf" srcId="{7A88CF2F-997F-46E3-8507-9F6617501DBB}" destId="{0F2D11BE-9714-4941-8E13-7524B947382C}" srcOrd="0" destOrd="0" presId="urn:microsoft.com/office/officeart/2005/8/layout/hList7#1"/>
    <dgm:cxn modelId="{7ECCA51D-E486-4442-8552-546F58585C6A}" type="presOf" srcId="{C86ECC45-7924-4FB6-8547-92EC7BCEE430}" destId="{4DAE773D-4F01-4543-BD5A-138682249E26}" srcOrd="0" destOrd="0" presId="urn:microsoft.com/office/officeart/2005/8/layout/hList7#1"/>
    <dgm:cxn modelId="{C58D716A-51A2-48E7-B687-41A109F31E56}" type="presParOf" srcId="{0F2D11BE-9714-4941-8E13-7524B947382C}" destId="{34477C49-59B7-4E28-900F-C158C8F19982}" srcOrd="0" destOrd="0" presId="urn:microsoft.com/office/officeart/2005/8/layout/hList7#1"/>
    <dgm:cxn modelId="{C4EDB8CC-C674-4278-BFBA-DC705473B16B}" type="presParOf" srcId="{0F2D11BE-9714-4941-8E13-7524B947382C}" destId="{36C6A196-2845-4A25-BDEA-A634A4B52F49}" srcOrd="1" destOrd="0" presId="urn:microsoft.com/office/officeart/2005/8/layout/hList7#1"/>
    <dgm:cxn modelId="{618AB8F4-B3CB-4E98-BD9A-CBE1719E8110}" type="presParOf" srcId="{36C6A196-2845-4A25-BDEA-A634A4B52F49}" destId="{144A76F0-C5C9-4B59-A5AB-9BB8663AB15E}" srcOrd="0" destOrd="0" presId="urn:microsoft.com/office/officeart/2005/8/layout/hList7#1"/>
    <dgm:cxn modelId="{C464C68F-0A67-4440-9E09-512528CA0F74}" type="presParOf" srcId="{144A76F0-C5C9-4B59-A5AB-9BB8663AB15E}" destId="{0EFB7ACB-F436-4434-83C9-12AD0CDFEF5D}" srcOrd="0" destOrd="0" presId="urn:microsoft.com/office/officeart/2005/8/layout/hList7#1"/>
    <dgm:cxn modelId="{53E3D23D-303C-420F-8A69-2E9C829E5B6E}" type="presParOf" srcId="{144A76F0-C5C9-4B59-A5AB-9BB8663AB15E}" destId="{C3A70545-AFF0-4327-AE77-14DA4EA1EDD9}" srcOrd="1" destOrd="0" presId="urn:microsoft.com/office/officeart/2005/8/layout/hList7#1"/>
    <dgm:cxn modelId="{BFA5ECB5-BE74-4DCF-AF12-4FB0EBAD7AB6}" type="presParOf" srcId="{144A76F0-C5C9-4B59-A5AB-9BB8663AB15E}" destId="{65C861F1-3A85-4191-95BF-5447E2E0CE20}" srcOrd="2" destOrd="0" presId="urn:microsoft.com/office/officeart/2005/8/layout/hList7#1"/>
    <dgm:cxn modelId="{25ED1809-CC30-4151-A8B5-69234F6BCD88}" type="presParOf" srcId="{144A76F0-C5C9-4B59-A5AB-9BB8663AB15E}" destId="{31E43B32-F8C5-4049-9723-8F955DBCEA46}" srcOrd="3" destOrd="0" presId="urn:microsoft.com/office/officeart/2005/8/layout/hList7#1"/>
    <dgm:cxn modelId="{ADB98A09-E971-496C-AA9A-1249FAC8E930}" type="presParOf" srcId="{36C6A196-2845-4A25-BDEA-A634A4B52F49}" destId="{44096B96-AD7C-4407-AF3A-73510055C84A}" srcOrd="1" destOrd="0" presId="urn:microsoft.com/office/officeart/2005/8/layout/hList7#1"/>
    <dgm:cxn modelId="{6453C67F-850B-4E9E-AE6C-7F83E4692E0F}" type="presParOf" srcId="{36C6A196-2845-4A25-BDEA-A634A4B52F49}" destId="{6AE39B52-B202-47D4-8673-59D4BE144F0D}" srcOrd="2" destOrd="0" presId="urn:microsoft.com/office/officeart/2005/8/layout/hList7#1"/>
    <dgm:cxn modelId="{773C1E1E-02B5-4B5B-94EC-1796482680DD}" type="presParOf" srcId="{6AE39B52-B202-47D4-8673-59D4BE144F0D}" destId="{B56B817A-5EBD-4FEB-83F1-A7C01CBA9C5E}" srcOrd="0" destOrd="0" presId="urn:microsoft.com/office/officeart/2005/8/layout/hList7#1"/>
    <dgm:cxn modelId="{7A25D6E7-0495-4E6C-9E4A-477FD0B7568F}" type="presParOf" srcId="{6AE39B52-B202-47D4-8673-59D4BE144F0D}" destId="{7977B358-26D1-4E22-A65E-07C014C2B5CC}" srcOrd="1" destOrd="0" presId="urn:microsoft.com/office/officeart/2005/8/layout/hList7#1"/>
    <dgm:cxn modelId="{74BA5C5A-EDD6-4DF1-9469-08C11D24F7F4}" type="presParOf" srcId="{6AE39B52-B202-47D4-8673-59D4BE144F0D}" destId="{75D6A67A-9C42-4966-ADFC-2AEE11D5CBB2}" srcOrd="2" destOrd="0" presId="urn:microsoft.com/office/officeart/2005/8/layout/hList7#1"/>
    <dgm:cxn modelId="{51DEBCFD-0871-4375-8C92-F7D1D3B167B1}" type="presParOf" srcId="{6AE39B52-B202-47D4-8673-59D4BE144F0D}" destId="{DC005FA2-EA85-4EC5-9CEA-0597F6FA3A47}" srcOrd="3" destOrd="0" presId="urn:microsoft.com/office/officeart/2005/8/layout/hList7#1"/>
    <dgm:cxn modelId="{74E04E96-BF01-4317-8D95-DBE4C86CE098}" type="presParOf" srcId="{36C6A196-2845-4A25-BDEA-A634A4B52F49}" destId="{7B00CB74-8858-42E4-940F-C87C9729ABCD}" srcOrd="3" destOrd="0" presId="urn:microsoft.com/office/officeart/2005/8/layout/hList7#1"/>
    <dgm:cxn modelId="{224138CC-D986-4204-BAFF-D9A13AC4DA85}" type="presParOf" srcId="{36C6A196-2845-4A25-BDEA-A634A4B52F49}" destId="{B09DBDE1-DCC4-4CCA-9E62-001373C645FE}" srcOrd="4" destOrd="0" presId="urn:microsoft.com/office/officeart/2005/8/layout/hList7#1"/>
    <dgm:cxn modelId="{2C9BEBF5-BBB6-4DE6-90D8-3FFC80EE75CA}" type="presParOf" srcId="{B09DBDE1-DCC4-4CCA-9E62-001373C645FE}" destId="{8526871E-4581-48EF-866F-860A0C8A901D}" srcOrd="0" destOrd="0" presId="urn:microsoft.com/office/officeart/2005/8/layout/hList7#1"/>
    <dgm:cxn modelId="{8991C983-1448-4F31-A8BC-B5098AB92A59}" type="presParOf" srcId="{B09DBDE1-DCC4-4CCA-9E62-001373C645FE}" destId="{99143561-69C0-4272-A69C-0FC15C10EE05}" srcOrd="1" destOrd="0" presId="urn:microsoft.com/office/officeart/2005/8/layout/hList7#1"/>
    <dgm:cxn modelId="{30910CB8-3ED9-4FBF-946A-3538858A67DF}" type="presParOf" srcId="{B09DBDE1-DCC4-4CCA-9E62-001373C645FE}" destId="{464B9166-339D-4F08-A139-837072DE307D}" srcOrd="2" destOrd="0" presId="urn:microsoft.com/office/officeart/2005/8/layout/hList7#1"/>
    <dgm:cxn modelId="{0ADFF460-F207-4424-919A-EA73539E151B}" type="presParOf" srcId="{B09DBDE1-DCC4-4CCA-9E62-001373C645FE}" destId="{82C8C59E-CD31-47D9-A4A5-AE9417E11E7D}" srcOrd="3" destOrd="0" presId="urn:microsoft.com/office/officeart/2005/8/layout/hList7#1"/>
    <dgm:cxn modelId="{E550A75F-D97D-4A7F-800B-CF5B858D3E4F}" type="presParOf" srcId="{36C6A196-2845-4A25-BDEA-A634A4B52F49}" destId="{15E3CDE4-0783-422F-8948-45065DF3AEBC}" srcOrd="5" destOrd="0" presId="urn:microsoft.com/office/officeart/2005/8/layout/hList7#1"/>
    <dgm:cxn modelId="{0DB2A339-3C85-44D8-8E86-025419011383}" type="presParOf" srcId="{36C6A196-2845-4A25-BDEA-A634A4B52F49}" destId="{DD4869EA-9C6F-4909-8C13-993DDE4D115C}" srcOrd="6" destOrd="0" presId="urn:microsoft.com/office/officeart/2005/8/layout/hList7#1"/>
    <dgm:cxn modelId="{DF461F4E-7F84-4B05-8D0A-907576BC2DBB}" type="presParOf" srcId="{DD4869EA-9C6F-4909-8C13-993DDE4D115C}" destId="{2BF458EC-2AEF-4358-BB79-D6F6DBBEAD59}" srcOrd="0" destOrd="0" presId="urn:microsoft.com/office/officeart/2005/8/layout/hList7#1"/>
    <dgm:cxn modelId="{A66C554D-EF41-483B-86FE-87B65FA53AF8}" type="presParOf" srcId="{DD4869EA-9C6F-4909-8C13-993DDE4D115C}" destId="{EF46377E-CA9A-452A-9E3C-E36C511E8724}" srcOrd="1" destOrd="0" presId="urn:microsoft.com/office/officeart/2005/8/layout/hList7#1"/>
    <dgm:cxn modelId="{D93A3C79-BCB3-4A61-B60F-D7E119E5E9A8}" type="presParOf" srcId="{DD4869EA-9C6F-4909-8C13-993DDE4D115C}" destId="{A852BA08-5089-49F0-B449-27EE846D9734}" srcOrd="2" destOrd="0" presId="urn:microsoft.com/office/officeart/2005/8/layout/hList7#1"/>
    <dgm:cxn modelId="{782FD2B5-8C05-45DA-9709-1335476B672F}" type="presParOf" srcId="{DD4869EA-9C6F-4909-8C13-993DDE4D115C}" destId="{36E4D077-047A-4048-9C42-485C04E05A22}" srcOrd="3" destOrd="0" presId="urn:microsoft.com/office/officeart/2005/8/layout/hList7#1"/>
    <dgm:cxn modelId="{E2401549-6FCB-43F4-A6B7-9ED80F82D606}" type="presParOf" srcId="{36C6A196-2845-4A25-BDEA-A634A4B52F49}" destId="{4DAE773D-4F01-4543-BD5A-138682249E26}" srcOrd="7" destOrd="0" presId="urn:microsoft.com/office/officeart/2005/8/layout/hList7#1"/>
    <dgm:cxn modelId="{2AE8814C-9BD5-4903-A49B-E65DD85C29A0}" type="presParOf" srcId="{36C6A196-2845-4A25-BDEA-A634A4B52F49}" destId="{0AFEFDDE-4490-4610-A120-F1A5CE299763}" srcOrd="8" destOrd="0" presId="urn:microsoft.com/office/officeart/2005/8/layout/hList7#1"/>
    <dgm:cxn modelId="{4E8F86D5-317F-473D-A49E-A6FF3C03FB1A}" type="presParOf" srcId="{0AFEFDDE-4490-4610-A120-F1A5CE299763}" destId="{3A4695F4-EA94-48CA-9A54-03D00E9E6439}" srcOrd="0" destOrd="0" presId="urn:microsoft.com/office/officeart/2005/8/layout/hList7#1"/>
    <dgm:cxn modelId="{A54DABEC-250A-4C5E-931A-160B1594004C}" type="presParOf" srcId="{0AFEFDDE-4490-4610-A120-F1A5CE299763}" destId="{F42F7146-9B21-4D50-8A5A-15AF34D545CA}" srcOrd="1" destOrd="0" presId="urn:microsoft.com/office/officeart/2005/8/layout/hList7#1"/>
    <dgm:cxn modelId="{97F1C864-BEE5-423D-8D81-C3F45C9ED723}" type="presParOf" srcId="{0AFEFDDE-4490-4610-A120-F1A5CE299763}" destId="{833747DC-9C94-4084-9C86-E9A677BE83D4}" srcOrd="2" destOrd="0" presId="urn:microsoft.com/office/officeart/2005/8/layout/hList7#1"/>
    <dgm:cxn modelId="{B1A177DB-7C5B-4C58-9DDF-55530EF9C34B}" type="presParOf" srcId="{0AFEFDDE-4490-4610-A120-F1A5CE299763}" destId="{C82492B0-559D-4FE2-90B2-F446EF5E566F}"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0AF99-615C-41CF-AF00-B6592AE64AC2}">
      <dsp:nvSpPr>
        <dsp:cNvPr id="0" name=""/>
        <dsp:cNvSpPr/>
      </dsp:nvSpPr>
      <dsp:spPr>
        <a:xfrm>
          <a:off x="2232248" y="0"/>
          <a:ext cx="2448272" cy="2448272"/>
        </a:xfrm>
        <a:prstGeom prst="triangle">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Problem to Solve</a:t>
          </a:r>
        </a:p>
      </dsp:txBody>
      <dsp:txXfrm>
        <a:off x="2844316" y="1224136"/>
        <a:ext cx="1224136" cy="1224136"/>
      </dsp:txXfrm>
    </dsp:sp>
    <dsp:sp modelId="{DEC28A0D-5808-4FC7-8873-0454953BDE0C}">
      <dsp:nvSpPr>
        <dsp:cNvPr id="0" name=""/>
        <dsp:cNvSpPr/>
      </dsp:nvSpPr>
      <dsp:spPr>
        <a:xfrm>
          <a:off x="1008112" y="2448272"/>
          <a:ext cx="2448272" cy="2448272"/>
        </a:xfrm>
        <a:prstGeom prst="triangle">
          <a:avLst/>
        </a:prstGeom>
        <a:solidFill>
          <a:schemeClr val="accent2">
            <a:shade val="50000"/>
            <a:hueOff val="113694"/>
            <a:satOff val="-18256"/>
            <a:lumOff val="27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Algorithms</a:t>
          </a:r>
        </a:p>
        <a:p>
          <a:pPr marL="171450" lvl="1" indent="-171450" algn="l" defTabSz="711200">
            <a:lnSpc>
              <a:spcPct val="90000"/>
            </a:lnSpc>
            <a:spcBef>
              <a:spcPct val="0"/>
            </a:spcBef>
            <a:spcAft>
              <a:spcPct val="15000"/>
            </a:spcAft>
            <a:buChar char="••"/>
          </a:pPr>
          <a:r>
            <a:rPr lang="en-US" sz="1600" b="1" kern="1200" dirty="0" smtClean="0"/>
            <a:t>Models</a:t>
          </a:r>
        </a:p>
        <a:p>
          <a:pPr marL="171450" lvl="1" indent="-171450" algn="l" defTabSz="711200">
            <a:lnSpc>
              <a:spcPct val="90000"/>
            </a:lnSpc>
            <a:spcBef>
              <a:spcPct val="0"/>
            </a:spcBef>
            <a:spcAft>
              <a:spcPct val="15000"/>
            </a:spcAft>
            <a:buChar char="••"/>
          </a:pPr>
          <a:r>
            <a:rPr lang="en-US" sz="1600" b="1" kern="1200" dirty="0" smtClean="0"/>
            <a:t>Math</a:t>
          </a:r>
        </a:p>
        <a:p>
          <a:pPr marL="171450" lvl="1" indent="-171450" algn="l" defTabSz="711200">
            <a:lnSpc>
              <a:spcPct val="90000"/>
            </a:lnSpc>
            <a:spcBef>
              <a:spcPct val="0"/>
            </a:spcBef>
            <a:spcAft>
              <a:spcPct val="15000"/>
            </a:spcAft>
            <a:buChar char="••"/>
          </a:pPr>
          <a:endParaRPr lang="en-US" sz="1600" b="1" kern="1200" dirty="0" smtClean="0"/>
        </a:p>
      </dsp:txBody>
      <dsp:txXfrm>
        <a:off x="1620180" y="3672408"/>
        <a:ext cx="1224136" cy="1224136"/>
      </dsp:txXfrm>
    </dsp:sp>
    <dsp:sp modelId="{4C0B37A6-B7A1-4F3A-9FC6-1CA99F872F8C}">
      <dsp:nvSpPr>
        <dsp:cNvPr id="0" name=""/>
        <dsp:cNvSpPr/>
      </dsp:nvSpPr>
      <dsp:spPr>
        <a:xfrm rot="10800000">
          <a:off x="2232248" y="2448272"/>
          <a:ext cx="2448272" cy="2448272"/>
        </a:xfrm>
        <a:prstGeom prst="triangle">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System</a:t>
          </a:r>
        </a:p>
        <a:p>
          <a:pPr marL="171450" lvl="1" indent="-171450" algn="l" defTabSz="711200">
            <a:lnSpc>
              <a:spcPct val="90000"/>
            </a:lnSpc>
            <a:spcBef>
              <a:spcPct val="0"/>
            </a:spcBef>
            <a:spcAft>
              <a:spcPct val="15000"/>
            </a:spcAft>
            <a:buChar char="••"/>
          </a:pPr>
          <a:r>
            <a:rPr lang="en-US" sz="1600" b="1" kern="1200" dirty="0" smtClean="0"/>
            <a:t>Software</a:t>
          </a:r>
        </a:p>
        <a:p>
          <a:pPr marL="171450" lvl="1" indent="-171450" algn="l" defTabSz="711200">
            <a:lnSpc>
              <a:spcPct val="90000"/>
            </a:lnSpc>
            <a:spcBef>
              <a:spcPct val="0"/>
            </a:spcBef>
            <a:spcAft>
              <a:spcPct val="15000"/>
            </a:spcAft>
            <a:buChar char="••"/>
          </a:pPr>
          <a:r>
            <a:rPr lang="en-US" sz="1600" b="1" kern="1200" dirty="0" smtClean="0"/>
            <a:t>Hardware</a:t>
          </a:r>
        </a:p>
      </dsp:txBody>
      <dsp:txXfrm rot="10800000">
        <a:off x="2844316" y="2448272"/>
        <a:ext cx="1224136" cy="1224136"/>
      </dsp:txXfrm>
    </dsp:sp>
    <dsp:sp modelId="{D9EEEAC6-0A45-4E4A-B5DB-D3153E19C218}">
      <dsp:nvSpPr>
        <dsp:cNvPr id="0" name=""/>
        <dsp:cNvSpPr/>
      </dsp:nvSpPr>
      <dsp:spPr>
        <a:xfrm>
          <a:off x="3456384" y="2448272"/>
          <a:ext cx="2448272" cy="2448272"/>
        </a:xfrm>
        <a:prstGeom prst="triangle">
          <a:avLst/>
        </a:prstGeom>
        <a:solidFill>
          <a:schemeClr val="accent2">
            <a:shade val="50000"/>
            <a:hueOff val="113694"/>
            <a:satOff val="-18256"/>
            <a:lumOff val="27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V&amp;V framework and UQ</a:t>
          </a:r>
        </a:p>
      </dsp:txBody>
      <dsp:txXfrm>
        <a:off x="4068452" y="3672408"/>
        <a:ext cx="1224136" cy="1224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B7ACB-F436-4434-83C9-12AD0CDFEF5D}">
      <dsp:nvSpPr>
        <dsp:cNvPr id="0" name=""/>
        <dsp:cNvSpPr/>
      </dsp:nvSpPr>
      <dsp:spPr>
        <a:xfrm>
          <a:off x="0" y="0"/>
          <a:ext cx="1390618" cy="4318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b="1" kern="1200" dirty="0" smtClean="0"/>
            <a:t>Platform R&amp;D</a:t>
          </a:r>
        </a:p>
        <a:p>
          <a:pPr marL="57150" lvl="1" indent="-57150" algn="l" defTabSz="444500">
            <a:lnSpc>
              <a:spcPct val="90000"/>
            </a:lnSpc>
            <a:spcBef>
              <a:spcPct val="0"/>
            </a:spcBef>
            <a:spcAft>
              <a:spcPct val="15000"/>
            </a:spcAft>
            <a:buChar char="••"/>
          </a:pPr>
          <a:r>
            <a:rPr lang="en-US" sz="1000" b="1" kern="1200" dirty="0" smtClean="0"/>
            <a:t>Power</a:t>
          </a:r>
        </a:p>
        <a:p>
          <a:pPr marL="57150" lvl="1" indent="-57150" algn="l" defTabSz="444500">
            <a:lnSpc>
              <a:spcPct val="90000"/>
            </a:lnSpc>
            <a:spcBef>
              <a:spcPct val="0"/>
            </a:spcBef>
            <a:spcAft>
              <a:spcPct val="15000"/>
            </a:spcAft>
            <a:buChar char="••"/>
          </a:pPr>
          <a:r>
            <a:rPr lang="en-US" sz="1000" b="1" kern="1200" dirty="0" smtClean="0"/>
            <a:t>Integration</a:t>
          </a:r>
        </a:p>
        <a:p>
          <a:pPr marL="57150" lvl="1" indent="-57150" algn="l" defTabSz="444500">
            <a:lnSpc>
              <a:spcPct val="90000"/>
            </a:lnSpc>
            <a:spcBef>
              <a:spcPct val="0"/>
            </a:spcBef>
            <a:spcAft>
              <a:spcPct val="15000"/>
            </a:spcAft>
            <a:buChar char="••"/>
          </a:pPr>
          <a:r>
            <a:rPr lang="en-US" sz="1000" b="1" kern="1200" dirty="0" smtClean="0"/>
            <a:t> Risk Mitigation</a:t>
          </a:r>
        </a:p>
      </dsp:txBody>
      <dsp:txXfrm>
        <a:off x="0" y="1727206"/>
        <a:ext cx="1390618" cy="1727206"/>
      </dsp:txXfrm>
    </dsp:sp>
    <dsp:sp modelId="{31E43B32-F8C5-4049-9723-8F955DBCEA46}">
      <dsp:nvSpPr>
        <dsp:cNvPr id="0" name=""/>
        <dsp:cNvSpPr/>
      </dsp:nvSpPr>
      <dsp:spPr>
        <a:xfrm>
          <a:off x="41718" y="259080"/>
          <a:ext cx="1307181" cy="143789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B817A-5EBD-4FEB-83F1-A7C01CBA9C5E}">
      <dsp:nvSpPr>
        <dsp:cNvPr id="0" name=""/>
        <dsp:cNvSpPr/>
      </dsp:nvSpPr>
      <dsp:spPr>
        <a:xfrm>
          <a:off x="1432336" y="0"/>
          <a:ext cx="1390618" cy="4318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b="1" kern="1200" dirty="0" smtClean="0"/>
            <a:t>Critical Technologies</a:t>
          </a:r>
        </a:p>
        <a:p>
          <a:pPr lvl="0" algn="l" defTabSz="577850">
            <a:lnSpc>
              <a:spcPct val="90000"/>
            </a:lnSpc>
            <a:spcBef>
              <a:spcPct val="0"/>
            </a:spcBef>
            <a:spcAft>
              <a:spcPct val="35000"/>
            </a:spcAft>
          </a:pPr>
          <a:r>
            <a:rPr lang="en-US" sz="1300" b="1" kern="1200" dirty="0" smtClean="0"/>
            <a:t>(everyone benefits)</a:t>
          </a:r>
        </a:p>
        <a:p>
          <a:pPr marL="57150" lvl="1" indent="-57150" algn="l" defTabSz="444500">
            <a:lnSpc>
              <a:spcPct val="90000"/>
            </a:lnSpc>
            <a:spcBef>
              <a:spcPct val="0"/>
            </a:spcBef>
            <a:spcAft>
              <a:spcPct val="15000"/>
            </a:spcAft>
            <a:buChar char="••"/>
          </a:pPr>
          <a:r>
            <a:rPr lang="en-US" sz="1000" b="1" kern="1200" dirty="0" smtClean="0"/>
            <a:t>Memory</a:t>
          </a:r>
        </a:p>
        <a:p>
          <a:pPr marL="57150" lvl="1" indent="-57150" algn="l" defTabSz="444500">
            <a:lnSpc>
              <a:spcPct val="90000"/>
            </a:lnSpc>
            <a:spcBef>
              <a:spcPct val="0"/>
            </a:spcBef>
            <a:spcAft>
              <a:spcPct val="15000"/>
            </a:spcAft>
            <a:buChar char="••"/>
          </a:pPr>
          <a:r>
            <a:rPr lang="en-US" sz="1000" b="1" kern="1200" dirty="0" smtClean="0"/>
            <a:t>Nonvolatile storage</a:t>
          </a:r>
        </a:p>
        <a:p>
          <a:pPr marL="57150" lvl="1" indent="-57150" algn="l" defTabSz="444500">
            <a:lnSpc>
              <a:spcPct val="90000"/>
            </a:lnSpc>
            <a:spcBef>
              <a:spcPct val="0"/>
            </a:spcBef>
            <a:spcAft>
              <a:spcPct val="15000"/>
            </a:spcAft>
            <a:buChar char="••"/>
          </a:pPr>
          <a:r>
            <a:rPr lang="en-US" sz="1000" b="1" kern="1200" dirty="0" smtClean="0"/>
            <a:t>Optics </a:t>
          </a:r>
        </a:p>
      </dsp:txBody>
      <dsp:txXfrm>
        <a:off x="1432336" y="1727206"/>
        <a:ext cx="1390618" cy="1727206"/>
      </dsp:txXfrm>
    </dsp:sp>
    <dsp:sp modelId="{DC005FA2-EA85-4EC5-9CEA-0597F6FA3A47}">
      <dsp:nvSpPr>
        <dsp:cNvPr id="0" name=""/>
        <dsp:cNvSpPr/>
      </dsp:nvSpPr>
      <dsp:spPr>
        <a:xfrm>
          <a:off x="1474055" y="259080"/>
          <a:ext cx="1307181" cy="143789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26871E-4581-48EF-866F-860A0C8A901D}">
      <dsp:nvSpPr>
        <dsp:cNvPr id="0" name=""/>
        <dsp:cNvSpPr/>
      </dsp:nvSpPr>
      <dsp:spPr>
        <a:xfrm>
          <a:off x="2864673" y="0"/>
          <a:ext cx="1390618" cy="4318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b="1" kern="1200" dirty="0" smtClean="0"/>
            <a:t>Software and Environments</a:t>
          </a:r>
        </a:p>
        <a:p>
          <a:pPr marL="57150" lvl="1" indent="-57150" algn="l" defTabSz="444500">
            <a:lnSpc>
              <a:spcPct val="90000"/>
            </a:lnSpc>
            <a:spcBef>
              <a:spcPct val="0"/>
            </a:spcBef>
            <a:spcAft>
              <a:spcPct val="15000"/>
            </a:spcAft>
            <a:buChar char="••"/>
          </a:pPr>
          <a:r>
            <a:rPr lang="en-US" sz="1000" b="1" kern="1200" dirty="0" smtClean="0"/>
            <a:t>Operating environment</a:t>
          </a:r>
        </a:p>
        <a:p>
          <a:pPr marL="57150" lvl="1" indent="-57150" algn="l" defTabSz="444500">
            <a:lnSpc>
              <a:spcPct val="90000"/>
            </a:lnSpc>
            <a:spcBef>
              <a:spcPct val="0"/>
            </a:spcBef>
            <a:spcAft>
              <a:spcPct val="15000"/>
            </a:spcAft>
            <a:buChar char="••"/>
          </a:pPr>
          <a:r>
            <a:rPr lang="en-US" sz="1000" b="1" kern="1200" dirty="0" smtClean="0"/>
            <a:t>Systems Software</a:t>
          </a:r>
        </a:p>
        <a:p>
          <a:pPr marL="57150" lvl="1" indent="-57150" algn="l" defTabSz="444500">
            <a:lnSpc>
              <a:spcPct val="90000"/>
            </a:lnSpc>
            <a:spcBef>
              <a:spcPct val="0"/>
            </a:spcBef>
            <a:spcAft>
              <a:spcPct val="15000"/>
            </a:spcAft>
            <a:buChar char="••"/>
          </a:pPr>
          <a:r>
            <a:rPr lang="en-US" sz="1000" b="1" kern="1200" dirty="0" smtClean="0"/>
            <a:t>System reliability</a:t>
          </a:r>
        </a:p>
        <a:p>
          <a:pPr marL="57150" lvl="1" indent="-57150" algn="l" defTabSz="444500">
            <a:lnSpc>
              <a:spcPct val="90000"/>
            </a:lnSpc>
            <a:spcBef>
              <a:spcPct val="0"/>
            </a:spcBef>
            <a:spcAft>
              <a:spcPct val="15000"/>
            </a:spcAft>
            <a:buChar char="••"/>
          </a:pPr>
          <a:r>
            <a:rPr lang="en-US" sz="1000" b="1" kern="1200" dirty="0" smtClean="0"/>
            <a:t> Programming models</a:t>
          </a:r>
        </a:p>
      </dsp:txBody>
      <dsp:txXfrm>
        <a:off x="2864673" y="1727206"/>
        <a:ext cx="1390618" cy="1727206"/>
      </dsp:txXfrm>
    </dsp:sp>
    <dsp:sp modelId="{82C8C59E-CD31-47D9-A4A5-AE9417E11E7D}">
      <dsp:nvSpPr>
        <dsp:cNvPr id="0" name=""/>
        <dsp:cNvSpPr/>
      </dsp:nvSpPr>
      <dsp:spPr>
        <a:xfrm>
          <a:off x="2906392" y="259080"/>
          <a:ext cx="1307181" cy="143789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F458EC-2AEF-4358-BB79-D6F6DBBEAD59}">
      <dsp:nvSpPr>
        <dsp:cNvPr id="0" name=""/>
        <dsp:cNvSpPr/>
      </dsp:nvSpPr>
      <dsp:spPr>
        <a:xfrm>
          <a:off x="4297010" y="0"/>
          <a:ext cx="1390618" cy="4318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b="1" kern="1200" dirty="0" smtClean="0"/>
            <a:t>Co-design</a:t>
          </a:r>
        </a:p>
        <a:p>
          <a:pPr marL="57150" lvl="1" indent="-57150" algn="l" defTabSz="444500">
            <a:lnSpc>
              <a:spcPct val="90000"/>
            </a:lnSpc>
            <a:spcBef>
              <a:spcPct val="0"/>
            </a:spcBef>
            <a:spcAft>
              <a:spcPct val="15000"/>
            </a:spcAft>
            <a:buChar char="••"/>
          </a:pPr>
          <a:r>
            <a:rPr lang="en-US" sz="1000" b="1" kern="1200" dirty="0" smtClean="0"/>
            <a:t>Performance models</a:t>
          </a:r>
        </a:p>
        <a:p>
          <a:pPr marL="57150" lvl="1" indent="-57150" algn="l" defTabSz="444500">
            <a:lnSpc>
              <a:spcPct val="90000"/>
            </a:lnSpc>
            <a:spcBef>
              <a:spcPct val="0"/>
            </a:spcBef>
            <a:spcAft>
              <a:spcPct val="15000"/>
            </a:spcAft>
            <a:buChar char="••"/>
          </a:pPr>
          <a:r>
            <a:rPr lang="en-US" sz="1000" b="1" kern="1200" dirty="0" smtClean="0"/>
            <a:t>Simulators</a:t>
          </a:r>
        </a:p>
        <a:p>
          <a:pPr marL="57150" lvl="1" indent="-57150" algn="l" defTabSz="444500">
            <a:lnSpc>
              <a:spcPct val="90000"/>
            </a:lnSpc>
            <a:spcBef>
              <a:spcPct val="0"/>
            </a:spcBef>
            <a:spcAft>
              <a:spcPct val="15000"/>
            </a:spcAft>
            <a:buChar char="••"/>
          </a:pPr>
          <a:r>
            <a:rPr lang="en-US" sz="1000" b="1" kern="1200" dirty="0" smtClean="0"/>
            <a:t>Applications integration with vendors</a:t>
          </a:r>
        </a:p>
        <a:p>
          <a:pPr marL="57150" lvl="1" indent="-57150" algn="l" defTabSz="444500">
            <a:lnSpc>
              <a:spcPct val="90000"/>
            </a:lnSpc>
            <a:spcBef>
              <a:spcPct val="0"/>
            </a:spcBef>
            <a:spcAft>
              <a:spcPct val="15000"/>
            </a:spcAft>
            <a:buChar char="••"/>
          </a:pPr>
          <a:r>
            <a:rPr lang="en-US" sz="1000" b="1" kern="1200" dirty="0" smtClean="0"/>
            <a:t> Mathematics</a:t>
          </a:r>
        </a:p>
      </dsp:txBody>
      <dsp:txXfrm>
        <a:off x="4297010" y="1727206"/>
        <a:ext cx="1390618" cy="1727206"/>
      </dsp:txXfrm>
    </dsp:sp>
    <dsp:sp modelId="{36E4D077-047A-4048-9C42-485C04E05A22}">
      <dsp:nvSpPr>
        <dsp:cNvPr id="0" name=""/>
        <dsp:cNvSpPr/>
      </dsp:nvSpPr>
      <dsp:spPr>
        <a:xfrm>
          <a:off x="4338729" y="259080"/>
          <a:ext cx="1307181" cy="1437899"/>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695F4-EA94-48CA-9A54-03D00E9E6439}">
      <dsp:nvSpPr>
        <dsp:cNvPr id="0" name=""/>
        <dsp:cNvSpPr/>
      </dsp:nvSpPr>
      <dsp:spPr>
        <a:xfrm>
          <a:off x="5729347" y="0"/>
          <a:ext cx="1390618" cy="4318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b="1" kern="1200" dirty="0" smtClean="0"/>
            <a:t>Platforms</a:t>
          </a:r>
        </a:p>
        <a:p>
          <a:pPr marL="57150" lvl="1" indent="-57150" algn="l" defTabSz="444500">
            <a:lnSpc>
              <a:spcPct val="90000"/>
            </a:lnSpc>
            <a:spcBef>
              <a:spcPct val="0"/>
            </a:spcBef>
            <a:spcAft>
              <a:spcPct val="15000"/>
            </a:spcAft>
            <a:buChar char="••"/>
          </a:pPr>
          <a:r>
            <a:rPr lang="en-US" sz="1000" b="1" kern="1200" dirty="0" smtClean="0"/>
            <a:t>Early prototypes  to ensure component integration and usefulness</a:t>
          </a:r>
        </a:p>
        <a:p>
          <a:pPr marL="57150" lvl="1" indent="-57150" algn="l" defTabSz="444500">
            <a:lnSpc>
              <a:spcPct val="90000"/>
            </a:lnSpc>
            <a:spcBef>
              <a:spcPct val="0"/>
            </a:spcBef>
            <a:spcAft>
              <a:spcPct val="15000"/>
            </a:spcAft>
            <a:buChar char="••"/>
          </a:pPr>
          <a:r>
            <a:rPr lang="en-US" sz="1000" b="1" kern="1200" dirty="0" smtClean="0"/>
            <a:t>Risk mitigation for vendors – Non recoverable engineering cost</a:t>
          </a:r>
        </a:p>
      </dsp:txBody>
      <dsp:txXfrm>
        <a:off x="5729347" y="1727206"/>
        <a:ext cx="1390618" cy="1727206"/>
      </dsp:txXfrm>
    </dsp:sp>
    <dsp:sp modelId="{C82492B0-559D-4FE2-90B2-F446EF5E566F}">
      <dsp:nvSpPr>
        <dsp:cNvPr id="0" name=""/>
        <dsp:cNvSpPr/>
      </dsp:nvSpPr>
      <dsp:spPr>
        <a:xfrm>
          <a:off x="5771066" y="259080"/>
          <a:ext cx="1307181" cy="143789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477C49-59B7-4E28-900F-C158C8F19982}">
      <dsp:nvSpPr>
        <dsp:cNvPr id="0" name=""/>
        <dsp:cNvSpPr/>
      </dsp:nvSpPr>
      <dsp:spPr>
        <a:xfrm>
          <a:off x="284798" y="3454412"/>
          <a:ext cx="6550368" cy="64770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hdr" sz="quarter"/>
          </p:nvPr>
        </p:nvSpPr>
        <p:spPr bwMode="auto">
          <a:xfrm>
            <a:off x="2" y="0"/>
            <a:ext cx="3038475" cy="463550"/>
          </a:xfrm>
          <a:prstGeom prst="rect">
            <a:avLst/>
          </a:prstGeom>
          <a:noFill/>
          <a:ln w="9525">
            <a:noFill/>
            <a:miter lim="800000"/>
            <a:headEnd/>
            <a:tailEnd/>
          </a:ln>
          <a:effectLst/>
        </p:spPr>
        <p:txBody>
          <a:bodyPr vert="horz" wrap="square" lIns="85986" tIns="42993" rIns="85986" bIns="42993" numCol="1" anchor="t" anchorCtr="0" compatLnSpc="1">
            <a:prstTxWarp prst="textNoShape">
              <a:avLst/>
            </a:prstTxWarp>
          </a:bodyPr>
          <a:lstStyle>
            <a:lvl1pPr defTabSz="860190">
              <a:defRPr sz="1100"/>
            </a:lvl1pPr>
          </a:lstStyle>
          <a:p>
            <a:pPr>
              <a:defRPr/>
            </a:pPr>
            <a:endParaRPr lang="en-US"/>
          </a:p>
        </p:txBody>
      </p:sp>
      <p:sp>
        <p:nvSpPr>
          <p:cNvPr id="378883" name="Rectangle 3"/>
          <p:cNvSpPr>
            <a:spLocks noGrp="1" noChangeArrowheads="1"/>
          </p:cNvSpPr>
          <p:nvPr>
            <p:ph type="dt" sz="quarter" idx="1"/>
          </p:nvPr>
        </p:nvSpPr>
        <p:spPr bwMode="auto">
          <a:xfrm>
            <a:off x="3970339" y="0"/>
            <a:ext cx="3038475" cy="463550"/>
          </a:xfrm>
          <a:prstGeom prst="rect">
            <a:avLst/>
          </a:prstGeom>
          <a:noFill/>
          <a:ln w="9525">
            <a:noFill/>
            <a:miter lim="800000"/>
            <a:headEnd/>
            <a:tailEnd/>
          </a:ln>
          <a:effectLst/>
        </p:spPr>
        <p:txBody>
          <a:bodyPr vert="horz" wrap="square" lIns="85986" tIns="42993" rIns="85986" bIns="42993" numCol="1" anchor="t" anchorCtr="0" compatLnSpc="1">
            <a:prstTxWarp prst="textNoShape">
              <a:avLst/>
            </a:prstTxWarp>
          </a:bodyPr>
          <a:lstStyle>
            <a:lvl1pPr algn="r" defTabSz="860190">
              <a:defRPr sz="1100"/>
            </a:lvl1pPr>
          </a:lstStyle>
          <a:p>
            <a:pPr>
              <a:defRPr/>
            </a:pPr>
            <a:endParaRPr lang="en-US"/>
          </a:p>
        </p:txBody>
      </p:sp>
      <p:sp>
        <p:nvSpPr>
          <p:cNvPr id="378884" name="Rectangle 4"/>
          <p:cNvSpPr>
            <a:spLocks noGrp="1" noChangeArrowheads="1"/>
          </p:cNvSpPr>
          <p:nvPr>
            <p:ph type="ftr" sz="quarter" idx="2"/>
          </p:nvPr>
        </p:nvSpPr>
        <p:spPr bwMode="auto">
          <a:xfrm>
            <a:off x="2" y="8831263"/>
            <a:ext cx="3038475" cy="463550"/>
          </a:xfrm>
          <a:prstGeom prst="rect">
            <a:avLst/>
          </a:prstGeom>
          <a:noFill/>
          <a:ln w="9525">
            <a:noFill/>
            <a:miter lim="800000"/>
            <a:headEnd/>
            <a:tailEnd/>
          </a:ln>
          <a:effectLst/>
        </p:spPr>
        <p:txBody>
          <a:bodyPr vert="horz" wrap="square" lIns="85986" tIns="42993" rIns="85986" bIns="42993" numCol="1" anchor="b" anchorCtr="0" compatLnSpc="1">
            <a:prstTxWarp prst="textNoShape">
              <a:avLst/>
            </a:prstTxWarp>
          </a:bodyPr>
          <a:lstStyle>
            <a:lvl1pPr defTabSz="860190">
              <a:defRPr sz="1100"/>
            </a:lvl1pPr>
          </a:lstStyle>
          <a:p>
            <a:pPr>
              <a:defRPr/>
            </a:pPr>
            <a:endParaRPr lang="en-US"/>
          </a:p>
        </p:txBody>
      </p:sp>
      <p:sp>
        <p:nvSpPr>
          <p:cNvPr id="378885" name="Rectangle 5"/>
          <p:cNvSpPr>
            <a:spLocks noGrp="1" noChangeArrowheads="1"/>
          </p:cNvSpPr>
          <p:nvPr>
            <p:ph type="sldNum" sz="quarter" idx="3"/>
          </p:nvPr>
        </p:nvSpPr>
        <p:spPr bwMode="auto">
          <a:xfrm>
            <a:off x="3970339" y="8831263"/>
            <a:ext cx="3038475" cy="463550"/>
          </a:xfrm>
          <a:prstGeom prst="rect">
            <a:avLst/>
          </a:prstGeom>
          <a:noFill/>
          <a:ln w="9525">
            <a:noFill/>
            <a:miter lim="800000"/>
            <a:headEnd/>
            <a:tailEnd/>
          </a:ln>
          <a:effectLst/>
        </p:spPr>
        <p:txBody>
          <a:bodyPr vert="horz" wrap="square" lIns="85986" tIns="42993" rIns="85986" bIns="42993" numCol="1" anchor="b" anchorCtr="0" compatLnSpc="1">
            <a:prstTxWarp prst="textNoShape">
              <a:avLst/>
            </a:prstTxWarp>
          </a:bodyPr>
          <a:lstStyle>
            <a:lvl1pPr algn="r" defTabSz="860190">
              <a:defRPr sz="1100"/>
            </a:lvl1pPr>
          </a:lstStyle>
          <a:p>
            <a:pPr>
              <a:defRPr/>
            </a:pPr>
            <a:fld id="{C8E595F9-9477-45BB-BBF3-DE650117C751}" type="slidenum">
              <a:rPr lang="en-US"/>
              <a:pPr>
                <a:defRPr/>
              </a:pPr>
              <a:t>‹#›</a:t>
            </a:fld>
            <a:endParaRPr lang="en-US"/>
          </a:p>
        </p:txBody>
      </p:sp>
    </p:spTree>
    <p:extLst>
      <p:ext uri="{BB962C8B-B14F-4D97-AF65-F5344CB8AC3E}">
        <p14:creationId xmlns:p14="http://schemas.microsoft.com/office/powerpoint/2010/main" val="1396425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3550"/>
          </a:xfrm>
          <a:prstGeom prst="rect">
            <a:avLst/>
          </a:prstGeom>
          <a:noFill/>
          <a:ln w="9525">
            <a:noFill/>
            <a:miter lim="800000"/>
            <a:headEnd/>
            <a:tailEnd/>
          </a:ln>
          <a:effectLst/>
        </p:spPr>
        <p:txBody>
          <a:bodyPr vert="horz" wrap="square" lIns="93140" tIns="46570" rIns="93140" bIns="46570" numCol="1" anchor="t" anchorCtr="0" compatLnSpc="1">
            <a:prstTxWarp prst="textNoShape">
              <a:avLst/>
            </a:prstTxWarp>
          </a:bodyPr>
          <a:lstStyle>
            <a:lvl1pPr defTabSz="931609">
              <a:defRPr sz="1200"/>
            </a:lvl1pPr>
          </a:lstStyle>
          <a:p>
            <a:pPr>
              <a:defRPr/>
            </a:pPr>
            <a:endParaRPr lang="en-GB"/>
          </a:p>
        </p:txBody>
      </p:sp>
      <p:sp>
        <p:nvSpPr>
          <p:cNvPr id="3075" name="Rectangle 3"/>
          <p:cNvSpPr>
            <a:spLocks noGrp="1" noChangeArrowheads="1"/>
          </p:cNvSpPr>
          <p:nvPr>
            <p:ph type="dt" idx="1"/>
          </p:nvPr>
        </p:nvSpPr>
        <p:spPr bwMode="auto">
          <a:xfrm>
            <a:off x="3970339" y="0"/>
            <a:ext cx="3038475" cy="463550"/>
          </a:xfrm>
          <a:prstGeom prst="rect">
            <a:avLst/>
          </a:prstGeom>
          <a:noFill/>
          <a:ln w="9525">
            <a:noFill/>
            <a:miter lim="800000"/>
            <a:headEnd/>
            <a:tailEnd/>
          </a:ln>
          <a:effectLst/>
        </p:spPr>
        <p:txBody>
          <a:bodyPr vert="horz" wrap="square" lIns="93140" tIns="46570" rIns="93140" bIns="46570" numCol="1" anchor="t" anchorCtr="0" compatLnSpc="1">
            <a:prstTxWarp prst="textNoShape">
              <a:avLst/>
            </a:prstTxWarp>
          </a:bodyPr>
          <a:lstStyle>
            <a:lvl1pPr algn="r" defTabSz="931609">
              <a:defRPr sz="1200"/>
            </a:lvl1pPr>
          </a:lstStyle>
          <a:p>
            <a:pPr>
              <a:defRPr/>
            </a:pPr>
            <a:endParaRPr lang="en-GB"/>
          </a:p>
        </p:txBody>
      </p:sp>
      <p:sp>
        <p:nvSpPr>
          <p:cNvPr id="51204" name="Rectangle 4"/>
          <p:cNvSpPr>
            <a:spLocks noGrp="1" noRot="1" noChangeAspect="1" noChangeArrowheads="1" noTextEdit="1"/>
          </p:cNvSpPr>
          <p:nvPr>
            <p:ph type="sldImg" idx="2"/>
          </p:nvPr>
        </p:nvSpPr>
        <p:spPr bwMode="auto">
          <a:xfrm>
            <a:off x="1184275" y="698500"/>
            <a:ext cx="4643438" cy="34845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0089" y="4414838"/>
            <a:ext cx="5610225" cy="4183062"/>
          </a:xfrm>
          <a:prstGeom prst="rect">
            <a:avLst/>
          </a:prstGeom>
          <a:noFill/>
          <a:ln w="9525">
            <a:noFill/>
            <a:miter lim="800000"/>
            <a:headEnd/>
            <a:tailEnd/>
          </a:ln>
          <a:effectLst/>
        </p:spPr>
        <p:txBody>
          <a:bodyPr vert="horz" wrap="square" lIns="93140" tIns="46570" rIns="93140" bIns="4657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2" y="8831263"/>
            <a:ext cx="3038475" cy="463550"/>
          </a:xfrm>
          <a:prstGeom prst="rect">
            <a:avLst/>
          </a:prstGeom>
          <a:noFill/>
          <a:ln w="9525">
            <a:noFill/>
            <a:miter lim="800000"/>
            <a:headEnd/>
            <a:tailEnd/>
          </a:ln>
          <a:effectLst/>
        </p:spPr>
        <p:txBody>
          <a:bodyPr vert="horz" wrap="square" lIns="93140" tIns="46570" rIns="93140" bIns="46570" numCol="1" anchor="b" anchorCtr="0" compatLnSpc="1">
            <a:prstTxWarp prst="textNoShape">
              <a:avLst/>
            </a:prstTxWarp>
          </a:bodyPr>
          <a:lstStyle>
            <a:lvl1pPr defTabSz="931609">
              <a:defRPr sz="1200"/>
            </a:lvl1pPr>
          </a:lstStyle>
          <a:p>
            <a:pPr>
              <a:defRPr/>
            </a:pPr>
            <a:endParaRPr lang="en-GB"/>
          </a:p>
        </p:txBody>
      </p:sp>
      <p:sp>
        <p:nvSpPr>
          <p:cNvPr id="3079" name="Rectangle 7"/>
          <p:cNvSpPr>
            <a:spLocks noGrp="1" noChangeArrowheads="1"/>
          </p:cNvSpPr>
          <p:nvPr>
            <p:ph type="sldNum" sz="quarter" idx="5"/>
          </p:nvPr>
        </p:nvSpPr>
        <p:spPr bwMode="auto">
          <a:xfrm>
            <a:off x="3970339" y="8831263"/>
            <a:ext cx="3038475" cy="463550"/>
          </a:xfrm>
          <a:prstGeom prst="rect">
            <a:avLst/>
          </a:prstGeom>
          <a:noFill/>
          <a:ln w="9525">
            <a:noFill/>
            <a:miter lim="800000"/>
            <a:headEnd/>
            <a:tailEnd/>
          </a:ln>
          <a:effectLst/>
        </p:spPr>
        <p:txBody>
          <a:bodyPr vert="horz" wrap="square" lIns="93140" tIns="46570" rIns="93140" bIns="46570" numCol="1" anchor="b" anchorCtr="0" compatLnSpc="1">
            <a:prstTxWarp prst="textNoShape">
              <a:avLst/>
            </a:prstTxWarp>
          </a:bodyPr>
          <a:lstStyle>
            <a:lvl1pPr algn="r" defTabSz="931609">
              <a:defRPr sz="1200"/>
            </a:lvl1pPr>
          </a:lstStyle>
          <a:p>
            <a:pPr>
              <a:defRPr/>
            </a:pPr>
            <a:fld id="{B8855035-075C-4816-8F61-CA4AD7DE9C76}" type="slidenum">
              <a:rPr lang="en-GB"/>
              <a:pPr>
                <a:defRPr/>
              </a:pPr>
              <a:t>‹#›</a:t>
            </a:fld>
            <a:endParaRPr lang="en-GB"/>
          </a:p>
        </p:txBody>
      </p:sp>
    </p:spTree>
    <p:extLst>
      <p:ext uri="{BB962C8B-B14F-4D97-AF65-F5344CB8AC3E}">
        <p14:creationId xmlns:p14="http://schemas.microsoft.com/office/powerpoint/2010/main" val="2562548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B8EB9A-A82B-4A34-8140-14954FD86B1A}" type="slidenum">
              <a:rPr lang="en-GB" smtClean="0">
                <a:solidFill>
                  <a:prstClr val="black"/>
                </a:solidFill>
              </a:rPr>
              <a:pPr/>
              <a:t>4</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34722" y="4415790"/>
            <a:ext cx="5140960" cy="41833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970938" y="8828352"/>
            <a:ext cx="3037840" cy="466434"/>
          </a:xfrm>
          <a:prstGeom prst="rect">
            <a:avLst/>
          </a:prstGeom>
          <a:noFill/>
          <a:ln w="9525">
            <a:noFill/>
            <a:miter lim="800000"/>
            <a:headEnd/>
            <a:tailEnd/>
          </a:ln>
        </p:spPr>
        <p:txBody>
          <a:bodyPr lIns="92736" tIns="46369" rIns="92736" bIns="46369" anchor="b"/>
          <a:lstStyle/>
          <a:p>
            <a:pPr algn="r" defTabSz="925303"/>
            <a:fld id="{EEC172BE-EE79-4127-9EEE-3D2B64129204}" type="slidenum">
              <a:rPr lang="en-US" sz="1100" b="1">
                <a:solidFill>
                  <a:prstClr val="black"/>
                </a:solidFill>
              </a:rPr>
              <a:pPr algn="r" defTabSz="925303"/>
              <a:t>12</a:t>
            </a:fld>
            <a:endParaRPr lang="en-US" sz="1100" b="1" dirty="0">
              <a:solidFill>
                <a:prstClr val="black"/>
              </a:solidFill>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a:xfrm>
            <a:off x="701040" y="4414177"/>
            <a:ext cx="5608320" cy="4186608"/>
          </a:xfrm>
          <a:noFill/>
          <a:ln/>
        </p:spPr>
        <p:txBody>
          <a:bodyPr lIns="92736" tIns="46369" rIns="92736" bIns="46369"/>
          <a:lstStyle/>
          <a:p>
            <a:pPr eaLnBrk="1" hangingPunct="1"/>
            <a:endParaRPr lang="en-US" dirty="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970938" y="8828352"/>
            <a:ext cx="3037840" cy="466434"/>
          </a:xfrm>
          <a:prstGeom prst="rect">
            <a:avLst/>
          </a:prstGeom>
          <a:noFill/>
          <a:ln w="9525">
            <a:noFill/>
            <a:miter lim="800000"/>
            <a:headEnd/>
            <a:tailEnd/>
          </a:ln>
        </p:spPr>
        <p:txBody>
          <a:bodyPr lIns="92736" tIns="46369" rIns="92736" bIns="46369" anchor="b"/>
          <a:lstStyle/>
          <a:p>
            <a:pPr algn="r" defTabSz="925303"/>
            <a:fld id="{EEC172BE-EE79-4127-9EEE-3D2B64129204}" type="slidenum">
              <a:rPr lang="en-US" sz="1100"/>
              <a:pPr algn="r" defTabSz="925303"/>
              <a:t>13</a:t>
            </a:fld>
            <a:endParaRPr lang="en-US" sz="1100" dirty="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a:xfrm>
            <a:off x="701040" y="4414177"/>
            <a:ext cx="5608320" cy="4186608"/>
          </a:xfrm>
          <a:noFill/>
          <a:ln/>
        </p:spPr>
        <p:txBody>
          <a:bodyPr lIns="92736" tIns="46369" rIns="92736" bIns="46369"/>
          <a:lstStyle/>
          <a:p>
            <a:pPr eaLnBrk="1" hangingPunct="1"/>
            <a:endParaRPr lang="en-US"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spcBef>
                <a:spcPts val="0"/>
              </a:spcBef>
            </a:pPr>
            <a:r>
              <a:rPr lang="en-US" b="1" dirty="0" smtClean="0"/>
              <a:t>ORNL’s Jaguar helps BMI win award, nation save fuel (DOE press release)</a:t>
            </a:r>
            <a:endParaRPr lang="en-US" dirty="0" smtClean="0"/>
          </a:p>
          <a:p>
            <a:pPr>
              <a:spcBef>
                <a:spcPts val="0"/>
              </a:spcBef>
            </a:pPr>
            <a:r>
              <a:rPr lang="en-US" dirty="0" smtClean="0"/>
              <a:t> </a:t>
            </a:r>
          </a:p>
          <a:p>
            <a:pPr>
              <a:spcBef>
                <a:spcPts val="0"/>
              </a:spcBef>
            </a:pPr>
            <a:r>
              <a:rPr lang="en-US" dirty="0" smtClean="0"/>
              <a:t>OAK RIDGE, Tenn., Feb. 8, 2011 – A BMI Corp. </a:t>
            </a:r>
            <a:r>
              <a:rPr lang="en-US" dirty="0" err="1" smtClean="0"/>
              <a:t>SmartTruck</a:t>
            </a:r>
            <a:r>
              <a:rPr lang="en-US" dirty="0" smtClean="0"/>
              <a:t> technology that could save 1.5 billion gallons of diesel fuel and $5 billion in fuel costs per year has hit the road in record time in part because of simulations performed on the nation’s most powerful supercomputer at the Department of Energy’s Oak Ridge National Laboratory.</a:t>
            </a:r>
          </a:p>
          <a:p>
            <a:pPr>
              <a:spcBef>
                <a:spcPts val="0"/>
              </a:spcBef>
            </a:pPr>
            <a:r>
              <a:rPr lang="en-US" dirty="0" smtClean="0"/>
              <a:t> </a:t>
            </a:r>
          </a:p>
          <a:p>
            <a:pPr>
              <a:spcBef>
                <a:spcPts val="0"/>
              </a:spcBef>
            </a:pPr>
            <a:r>
              <a:rPr lang="en-US" dirty="0" smtClean="0"/>
              <a:t>While South Carolina-based BMI Corp. has just won an industry award from Heavy Duty Trucking magazine, the real winners could be trucking companies and the environment. With installation of BMI’s </a:t>
            </a:r>
            <a:r>
              <a:rPr lang="en-US" dirty="0" err="1" smtClean="0"/>
              <a:t>SmartTruck</a:t>
            </a:r>
            <a:r>
              <a:rPr lang="en-US" dirty="0" smtClean="0"/>
              <a:t> </a:t>
            </a:r>
            <a:r>
              <a:rPr lang="en-US" dirty="0" err="1" smtClean="0"/>
              <a:t>UnderTray</a:t>
            </a:r>
            <a:r>
              <a:rPr lang="en-US" dirty="0" smtClean="0"/>
              <a:t> System to improve the aerodynamics of 18-wheeler (Class 8) long-haul trucks, the typical big rig can achieve fuel savings of between 7 and 12 percent, easily meeting the new California Air Resources Board mandate that calls for a minimum mileage improvement of 5 percent.</a:t>
            </a:r>
          </a:p>
          <a:p>
            <a:pPr>
              <a:spcBef>
                <a:spcPts val="0"/>
              </a:spcBef>
            </a:pPr>
            <a:r>
              <a:rPr lang="en-US" dirty="0" smtClean="0"/>
              <a:t> </a:t>
            </a:r>
          </a:p>
          <a:p>
            <a:pPr>
              <a:spcBef>
                <a:spcPts val="0"/>
              </a:spcBef>
            </a:pPr>
            <a:r>
              <a:rPr lang="en-US" dirty="0" smtClean="0"/>
              <a:t>Those results, which earned BMI one of the publication’s top 20 products of the year awards, were made possible because of simulation work performed on ORNL’s Jaguar supercomputer.</a:t>
            </a:r>
          </a:p>
          <a:p>
            <a:pPr>
              <a:spcBef>
                <a:spcPts val="0"/>
              </a:spcBef>
            </a:pPr>
            <a:r>
              <a:rPr lang="en-US" dirty="0" smtClean="0"/>
              <a:t> </a:t>
            </a:r>
          </a:p>
          <a:p>
            <a:pPr>
              <a:spcBef>
                <a:spcPts val="0"/>
              </a:spcBef>
            </a:pPr>
            <a:r>
              <a:rPr lang="en-US" dirty="0" smtClean="0"/>
              <a:t>“We were able to run simulations based on the most complex tractor and trailer models instead of simplified models, and we were able to run them faster,” said Mike Henderson, chief executive officer and founder of BMI, an engineering services firm based in Greenville, S.C.</a:t>
            </a:r>
          </a:p>
          <a:p>
            <a:pPr>
              <a:spcBef>
                <a:spcPts val="0"/>
              </a:spcBef>
            </a:pPr>
            <a:r>
              <a:rPr lang="en-US" dirty="0" smtClean="0"/>
              <a:t> </a:t>
            </a:r>
          </a:p>
          <a:p>
            <a:pPr>
              <a:spcBef>
                <a:spcPts val="0"/>
              </a:spcBef>
            </a:pPr>
            <a:r>
              <a:rPr lang="en-US" dirty="0" smtClean="0"/>
              <a:t>The work on Jaguar shortened the computing turnaround time for BMI’s complex models from days to a few hours and eliminated the need for costly and time-consuming physical prototypes. In all, running simulations on Jaguar allowed BMI to go from concept to a design that could be turned over to a manufacturer in 18 months instead of the 3½ years they had anticipated, according to Henderson, who noted, however, that more work remains.</a:t>
            </a:r>
          </a:p>
          <a:p>
            <a:pPr>
              <a:spcBef>
                <a:spcPts val="0"/>
              </a:spcBef>
            </a:pPr>
            <a:r>
              <a:rPr lang="en-US" dirty="0" smtClean="0"/>
              <a:t> </a:t>
            </a:r>
          </a:p>
          <a:p>
            <a:pPr>
              <a:spcBef>
                <a:spcPts val="0"/>
              </a:spcBef>
            </a:pPr>
            <a:r>
              <a:rPr lang="en-US" dirty="0" smtClean="0"/>
              <a:t>“Our first goal was to design add-on parts for existing trucks and trailers to make them more aerodynamic,” Henderson said. “By reducing drag we boost fuel efficiency and cut the amount of carbon that’s being dumped into the environment.”</a:t>
            </a:r>
          </a:p>
          <a:p>
            <a:pPr>
              <a:spcBef>
                <a:spcPts val="0"/>
              </a:spcBef>
            </a:pPr>
            <a:r>
              <a:rPr lang="en-US" dirty="0" smtClean="0"/>
              <a:t> </a:t>
            </a:r>
          </a:p>
          <a:p>
            <a:pPr>
              <a:spcBef>
                <a:spcPts val="0"/>
              </a:spcBef>
            </a:pPr>
            <a:r>
              <a:rPr lang="en-US" dirty="0" smtClean="0"/>
              <a:t>In time, BMI plans to design trucks that are far more aerodynamic from the ground up.</a:t>
            </a:r>
          </a:p>
          <a:p>
            <a:pPr>
              <a:spcBef>
                <a:spcPts val="0"/>
              </a:spcBef>
            </a:pPr>
            <a:r>
              <a:rPr lang="en-US" dirty="0" smtClean="0"/>
              <a:t> </a:t>
            </a:r>
          </a:p>
          <a:p>
            <a:pPr>
              <a:spcBef>
                <a:spcPts val="0"/>
              </a:spcBef>
            </a:pPr>
            <a:r>
              <a:rPr lang="en-US" dirty="0" smtClean="0"/>
              <a:t>“We hope to soon turn our attention to creating a brand new highly aerodynamic vehicle with optimum fuel efficiency,” Henderson said.</a:t>
            </a:r>
          </a:p>
          <a:p>
            <a:pPr>
              <a:spcBef>
                <a:spcPts val="0"/>
              </a:spcBef>
            </a:pPr>
            <a:r>
              <a:rPr lang="en-US" dirty="0" smtClean="0"/>
              <a:t> </a:t>
            </a:r>
          </a:p>
          <a:p>
            <a:pPr>
              <a:spcBef>
                <a:spcPts val="0"/>
              </a:spcBef>
            </a:pPr>
            <a:r>
              <a:rPr lang="en-US" dirty="0" smtClean="0"/>
              <a:t>Until then, Henderson noted that if all of the nation’s 1.3 million Class 8 trucks were configured with just the minimum </a:t>
            </a:r>
            <a:r>
              <a:rPr lang="en-US" dirty="0" err="1" smtClean="0"/>
              <a:t>UnderTray</a:t>
            </a:r>
            <a:r>
              <a:rPr lang="en-US" dirty="0" smtClean="0"/>
              <a:t> package, the average fuel economy of 6 miles per gallon could increase to about 6.5 mpg or more, which is significant given the fact 18-wheelers collectively travel some 130 billion miles per year. And from an emissions standpoint, equipped with the aerodynamics package, those trucks would reduce their carbon dioxide emissions by 32.7 billion pounds (16.4 million tons).</a:t>
            </a:r>
          </a:p>
          <a:p>
            <a:pPr>
              <a:spcBef>
                <a:spcPts val="0"/>
              </a:spcBef>
            </a:pPr>
            <a:r>
              <a:rPr lang="en-US" dirty="0" smtClean="0"/>
              <a:t> </a:t>
            </a:r>
          </a:p>
          <a:p>
            <a:pPr>
              <a:spcBef>
                <a:spcPts val="0"/>
              </a:spcBef>
            </a:pPr>
            <a:r>
              <a:rPr lang="en-US" dirty="0" smtClean="0"/>
              <a:t>BMI’s work with ORNL was made possible through the laboratory’s Industrial High-Performance Computing Partnerships Program, supported by the DOE Office of Science. Through this effort, BMI was able to access Jaguar, which boasts nearly 225,000 processing cores with a theoretical peak computational capability of 2.3 </a:t>
            </a:r>
            <a:r>
              <a:rPr lang="en-US" dirty="0" err="1" smtClean="0"/>
              <a:t>petaflops</a:t>
            </a:r>
            <a:r>
              <a:rPr lang="en-US" dirty="0" smtClean="0"/>
              <a:t> (2.3 quadrillion floating operations per second).</a:t>
            </a:r>
          </a:p>
          <a:p>
            <a:pPr>
              <a:spcBef>
                <a:spcPts val="0"/>
              </a:spcBef>
            </a:pPr>
            <a:r>
              <a:rPr lang="en-US" dirty="0" smtClean="0"/>
              <a:t> </a:t>
            </a:r>
          </a:p>
          <a:p>
            <a:pPr>
              <a:spcBef>
                <a:spcPts val="0"/>
              </a:spcBef>
            </a:pPr>
            <a:r>
              <a:rPr lang="en-US" dirty="0" smtClean="0"/>
              <a:t>The </a:t>
            </a:r>
            <a:r>
              <a:rPr lang="en-US" dirty="0" err="1" smtClean="0"/>
              <a:t>UnderTray’s</a:t>
            </a:r>
            <a:r>
              <a:rPr lang="en-US" dirty="0" smtClean="0"/>
              <a:t> aerodynamic components are manufactured in Georgia by </a:t>
            </a:r>
            <a:r>
              <a:rPr lang="en-US" dirty="0" err="1" smtClean="0"/>
              <a:t>Cellofoam</a:t>
            </a:r>
            <a:r>
              <a:rPr lang="en-US" dirty="0" smtClean="0"/>
              <a:t> while various metal brackets, bolts and other hardware that attach the parts to the trailer are made by a number of companies in South Carolina. Several fleets, including Con-way Truckload and Frito-Lay, are already using the parts. The kit can be installed in the field by fleet owners and operators.</a:t>
            </a:r>
          </a:p>
          <a:p>
            <a:pPr>
              <a:spcBef>
                <a:spcPts val="0"/>
              </a:spcBef>
            </a:pPr>
            <a:r>
              <a:rPr lang="en-US" dirty="0" smtClean="0"/>
              <a:t> </a:t>
            </a:r>
          </a:p>
          <a:p>
            <a:pPr>
              <a:spcBef>
                <a:spcPts val="0"/>
              </a:spcBef>
            </a:pPr>
            <a:r>
              <a:rPr lang="en-US" dirty="0" smtClean="0"/>
              <a:t>The award is to be presented today at the American Trucking Association’s 2011 Technology &amp; Maintenance Council’s annual truck show in Tampa, Fla. UT-Battelle manages ORNL for DOE’s Office of Science. </a:t>
            </a:r>
          </a:p>
        </p:txBody>
      </p:sp>
      <p:sp>
        <p:nvSpPr>
          <p:cNvPr id="10244" name="Slide Number Placeholder 3"/>
          <p:cNvSpPr>
            <a:spLocks noGrp="1"/>
          </p:cNvSpPr>
          <p:nvPr>
            <p:ph type="sldNum" sz="quarter" idx="5"/>
          </p:nvPr>
        </p:nvSpPr>
        <p:spPr>
          <a:noFill/>
        </p:spPr>
        <p:txBody>
          <a:bodyPr/>
          <a:lstStyle/>
          <a:p>
            <a:fld id="{5CC2E476-7E45-4FB1-8E28-61170DBBDA74}" type="slidenum">
              <a:rPr lang="en-US" smtClean="0">
                <a:solidFill>
                  <a:prstClr val="black"/>
                </a:solidFill>
                <a:latin typeface="Times New Roman" pitchFamily="18" charset="0"/>
                <a:ea typeface="ＭＳ Ｐゴシック" pitchFamily="34" charset="-128"/>
              </a:rPr>
              <a:pPr/>
              <a:t>14</a:t>
            </a:fld>
            <a:endParaRPr lang="en-US" smtClean="0">
              <a:solidFill>
                <a:prstClr val="black"/>
              </a:solidFill>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p:spPr>
        <p:txBody>
          <a:bodyPr/>
          <a:lstStyle/>
          <a:p>
            <a:r>
              <a:rPr lang="en-US" dirty="0" smtClean="0">
                <a:latin typeface="Times New Roman" pitchFamily="-109" charset="0"/>
                <a:ea typeface="ＭＳ Ｐゴシック" pitchFamily="-32" charset="-128"/>
              </a:rPr>
              <a:t>Slide #8:</a:t>
            </a:r>
          </a:p>
          <a:p>
            <a:r>
              <a:rPr lang="en-US" dirty="0" smtClean="0">
                <a:latin typeface="Times New Roman" pitchFamily="-109" charset="0"/>
                <a:ea typeface="ＭＳ Ｐゴシック" pitchFamily="-32" charset="-128"/>
              </a:rPr>
              <a:t>Note: clarify that chart at the bottom is an extrapolation of current technology</a:t>
            </a:r>
          </a:p>
          <a:p>
            <a:r>
              <a:rPr lang="en-US" dirty="0" smtClean="0">
                <a:latin typeface="Times New Roman" pitchFamily="-109" charset="0"/>
                <a:ea typeface="ＭＳ Ｐゴシック" pitchFamily="-32" charset="-128"/>
              </a:rPr>
              <a:t>Note: the gap analysis should be from where we believe the technology will be in a decade (without</a:t>
            </a:r>
            <a:r>
              <a:rPr lang="en-US" baseline="0" dirty="0" smtClean="0">
                <a:latin typeface="Times New Roman" pitchFamily="-109" charset="0"/>
                <a:ea typeface="ＭＳ Ｐゴシック" pitchFamily="-32" charset="-128"/>
              </a:rPr>
              <a:t> investment) vs.. (what is necessary for exascale on time, target).  That is, the technical gap is not 200-400x, but rather about 6x.</a:t>
            </a:r>
            <a:endParaRPr lang="en-US" dirty="0" smtClean="0">
              <a:latin typeface="Times New Roman" pitchFamily="-109" charset="0"/>
              <a:ea typeface="ＭＳ Ｐゴシック" pitchFamily="-32" charset="-128"/>
            </a:endParaRPr>
          </a:p>
          <a:p>
            <a:endParaRPr lang="en-US" dirty="0" smtClean="0">
              <a:latin typeface="Times New Roman" pitchFamily="-109" charset="0"/>
              <a:ea typeface="ＭＳ Ｐゴシック" pitchFamily="-32" charset="-128"/>
            </a:endParaRPr>
          </a:p>
          <a:p>
            <a:r>
              <a:rPr lang="en-US" dirty="0" smtClean="0">
                <a:latin typeface="Times New Roman" pitchFamily="-109" charset="0"/>
                <a:ea typeface="ＭＳ Ｐゴシック" pitchFamily="-32" charset="-128"/>
              </a:rPr>
              <a:t>Motivation for each technical challenge - Tie to ExaScale Study</a:t>
            </a:r>
          </a:p>
          <a:p>
            <a:endParaRPr lang="en-US" dirty="0" smtClean="0">
              <a:latin typeface="Times New Roman" pitchFamily="-109" charset="0"/>
              <a:ea typeface="ＭＳ Ｐゴシック" pitchFamily="-32" charset="-128"/>
            </a:endParaRPr>
          </a:p>
          <a:p>
            <a:r>
              <a:rPr lang="en-US" dirty="0" smtClean="0">
                <a:latin typeface="Times New Roman" pitchFamily="-109" charset="0"/>
                <a:ea typeface="ＭＳ Ｐゴシック" pitchFamily="-32" charset="-128"/>
              </a:rPr>
              <a:t>Impact:  What does IAA bring to the table that is unique and creates impact?</a:t>
            </a:r>
          </a:p>
          <a:p>
            <a:endParaRPr lang="en-US" dirty="0" smtClean="0">
              <a:latin typeface="Times New Roman" pitchFamily="-109" charset="0"/>
              <a:ea typeface="ＭＳ Ｐゴシック" pitchFamily="-32" charset="-128"/>
            </a:endParaRPr>
          </a:p>
          <a:p>
            <a:r>
              <a:rPr lang="en-US" dirty="0" smtClean="0">
                <a:latin typeface="Times New Roman" pitchFamily="-109" charset="0"/>
                <a:ea typeface="ＭＳ Ｐゴシック" pitchFamily="-32" charset="-128"/>
              </a:rPr>
              <a:t>List of some potential Focus area activities that IAA could initiate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p:spPr>
        <p:txBody>
          <a:bodyPr/>
          <a:lstStyle/>
          <a:p>
            <a:r>
              <a:rPr lang="en-US" dirty="0" smtClean="0">
                <a:latin typeface="Times New Roman" pitchFamily="-109" charset="0"/>
                <a:ea typeface="ＭＳ Ｐゴシック" pitchFamily="-32" charset="-128"/>
              </a:rPr>
              <a:t>Motivation for each technical challenge - Tie to ExaScale Study</a:t>
            </a:r>
          </a:p>
          <a:p>
            <a:endParaRPr lang="en-US" dirty="0" smtClean="0">
              <a:latin typeface="Times New Roman" pitchFamily="-109" charset="0"/>
              <a:ea typeface="ＭＳ Ｐゴシック" pitchFamily="-32" charset="-128"/>
            </a:endParaRPr>
          </a:p>
          <a:p>
            <a:r>
              <a:rPr lang="en-US" dirty="0" smtClean="0">
                <a:latin typeface="Times New Roman" pitchFamily="-109" charset="0"/>
                <a:ea typeface="ＭＳ Ｐゴシック" pitchFamily="-32" charset="-128"/>
              </a:rPr>
              <a:t>Impact:  What does IAA bring to the table that is unique and creates impact?</a:t>
            </a:r>
          </a:p>
          <a:p>
            <a:endParaRPr lang="en-US" dirty="0" smtClean="0">
              <a:latin typeface="Times New Roman" pitchFamily="-109" charset="0"/>
              <a:ea typeface="ＭＳ Ｐゴシック" pitchFamily="-32" charset="-128"/>
            </a:endParaRPr>
          </a:p>
          <a:p>
            <a:r>
              <a:rPr lang="en-US" dirty="0" smtClean="0">
                <a:latin typeface="Times New Roman" pitchFamily="-109" charset="0"/>
                <a:ea typeface="ＭＳ Ｐゴシック" pitchFamily="-32" charset="-128"/>
              </a:rPr>
              <a:t>List of some potential Focus area activities that IAA could initiate</a:t>
            </a:r>
          </a:p>
          <a:p>
            <a:endParaRPr lang="en-US" dirty="0" smtClean="0">
              <a:latin typeface="Times New Roman" pitchFamily="-109" charset="0"/>
              <a:ea typeface="ＭＳ Ｐゴシック" pitchFamily="-32" charset="-128"/>
            </a:endParaRPr>
          </a:p>
          <a:p>
            <a:r>
              <a:rPr lang="en-US" dirty="0" smtClean="0">
                <a:latin typeface="Times New Roman" pitchFamily="-109" charset="0"/>
                <a:ea typeface="ＭＳ Ｐゴシック" pitchFamily="-32" charset="-128"/>
              </a:rPr>
              <a:t>	Shift from bus-driven memory architectures to high speed serial signaling between the processor and memory system – makes more efficient use of the pin budget.  This shift is driven by chip packaging.</a:t>
            </a:r>
          </a:p>
          <a:p>
            <a:r>
              <a:rPr lang="en-US" dirty="0" smtClean="0">
                <a:latin typeface="Times New Roman" pitchFamily="-109" charset="0"/>
                <a:ea typeface="ＭＳ Ｐゴシック" pitchFamily="-32" charset="-128"/>
              </a:rPr>
              <a:t>	Advanced memory controller – enhancing the buffer on board to support enhanced memory operations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45388" y="195263"/>
            <a:ext cx="1336675" cy="1663700"/>
          </a:xfrm>
          <a:prstGeom prst="rect">
            <a:avLst/>
          </a:prstGeom>
          <a:noFill/>
          <a:ln w="9525">
            <a:noFill/>
            <a:miter lim="800000"/>
            <a:headEnd/>
            <a:tailEnd/>
          </a:ln>
        </p:spPr>
      </p:pic>
      <p:sp>
        <p:nvSpPr>
          <p:cNvPr id="5" name="Rectangle 3"/>
          <p:cNvSpPr>
            <a:spLocks noChangeArrowheads="1"/>
          </p:cNvSpPr>
          <p:nvPr/>
        </p:nvSpPr>
        <p:spPr bwMode="auto">
          <a:xfrm>
            <a:off x="0" y="4246563"/>
            <a:ext cx="6945313" cy="1617662"/>
          </a:xfrm>
          <a:prstGeom prst="rect">
            <a:avLst/>
          </a:prstGeom>
          <a:solidFill>
            <a:srgbClr val="99CC00"/>
          </a:solidFill>
          <a:ln w="9525">
            <a:noFill/>
            <a:miter lim="800000"/>
            <a:headEnd/>
            <a:tailEnd/>
          </a:ln>
          <a:effectLst/>
        </p:spPr>
        <p:txBody>
          <a:bodyPr wrap="none" lIns="90000" tIns="46800" rIns="90000" bIns="46800" anchor="ctr"/>
          <a:lstStyle/>
          <a:p>
            <a:pPr>
              <a:defRPr/>
            </a:pPr>
            <a:endParaRPr lang="en-US"/>
          </a:p>
        </p:txBody>
      </p:sp>
      <p:sp>
        <p:nvSpPr>
          <p:cNvPr id="6" name="Rectangle 5"/>
          <p:cNvSpPr>
            <a:spLocks noChangeArrowheads="1"/>
          </p:cNvSpPr>
          <p:nvPr/>
        </p:nvSpPr>
        <p:spPr bwMode="auto">
          <a:xfrm>
            <a:off x="576263" y="5543550"/>
            <a:ext cx="4649787" cy="6477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a:p>
        </p:txBody>
      </p:sp>
      <p:sp>
        <p:nvSpPr>
          <p:cNvPr id="244740" name="Rectangle 4"/>
          <p:cNvSpPr>
            <a:spLocks noGrp="1" noChangeArrowheads="1"/>
          </p:cNvSpPr>
          <p:nvPr>
            <p:ph type="ctrTitle"/>
          </p:nvPr>
        </p:nvSpPr>
        <p:spPr>
          <a:xfrm>
            <a:off x="0" y="4251325"/>
            <a:ext cx="6945313" cy="1612900"/>
          </a:xfrm>
        </p:spPr>
        <p:txBody>
          <a:bodyPr lIns="576000" rIns="36000" bIns="360000"/>
          <a:lstStyle>
            <a:lvl1pPr>
              <a:defRPr sz="3000"/>
            </a:lvl1pPr>
          </a:lstStyle>
          <a:p>
            <a:r>
              <a:rPr lang="en-GB"/>
              <a:t>Click to edit Master title style</a:t>
            </a:r>
          </a:p>
        </p:txBody>
      </p:sp>
      <p:sp>
        <p:nvSpPr>
          <p:cNvPr id="244742" name="Rectangle 6"/>
          <p:cNvSpPr>
            <a:spLocks noGrp="1" noChangeArrowheads="1"/>
          </p:cNvSpPr>
          <p:nvPr>
            <p:ph type="subTitle" sz="quarter" idx="1"/>
          </p:nvPr>
        </p:nvSpPr>
        <p:spPr>
          <a:xfrm>
            <a:off x="577850" y="5543550"/>
            <a:ext cx="4664075" cy="647700"/>
          </a:xfrm>
          <a:solidFill>
            <a:schemeClr val="accent1"/>
          </a:solidFill>
          <a:ln algn="ctr"/>
        </p:spPr>
        <p:txBody>
          <a:bodyPr wrap="none" lIns="91440" tIns="45720" rIns="36000" anchor="ctr"/>
          <a:lstStyle>
            <a:lvl1pPr marL="0" indent="0">
              <a:lnSpc>
                <a:spcPct val="90000"/>
              </a:lnSpc>
              <a:spcBef>
                <a:spcPct val="0"/>
              </a:spcBef>
              <a:buClr>
                <a:schemeClr val="bg1"/>
              </a:buClr>
              <a:buFontTx/>
              <a:buNone/>
              <a:defRPr sz="1600">
                <a:solidFill>
                  <a:schemeClr val="tx2"/>
                </a:solidFill>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30188"/>
            <a:ext cx="1957387" cy="6246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30188"/>
            <a:ext cx="5719763" cy="6246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F25287EB-0113-4FFD-9433-37AA7994D91A}"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2950EA04-CEFF-4819-AF30-7B016DDCAB8A}"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2D25DAF0-D7A2-40BB-9DE1-D5C10AF4F0C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EEA41995-0CC1-4A02-A28A-9B23C3CA7601}"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GB"/>
          </a:p>
        </p:txBody>
      </p:sp>
      <p:sp>
        <p:nvSpPr>
          <p:cNvPr id="8" name="Rectangle 7"/>
          <p:cNvSpPr>
            <a:spLocks noGrp="1" noChangeArrowheads="1"/>
          </p:cNvSpPr>
          <p:nvPr>
            <p:ph type="ftr" sz="quarter" idx="11"/>
          </p:nvPr>
        </p:nvSpPr>
        <p:spPr>
          <a:ln/>
        </p:spPr>
        <p:txBody>
          <a:bodyPr/>
          <a:lstStyle>
            <a:lvl1pPr>
              <a:defRPr/>
            </a:lvl1pPr>
          </a:lstStyle>
          <a:p>
            <a:pPr>
              <a:defRPr/>
            </a:pPr>
            <a:endParaRPr lang="en-GB"/>
          </a:p>
        </p:txBody>
      </p:sp>
      <p:sp>
        <p:nvSpPr>
          <p:cNvPr id="9" name="Rectangle 8"/>
          <p:cNvSpPr>
            <a:spLocks noGrp="1" noChangeArrowheads="1"/>
          </p:cNvSpPr>
          <p:nvPr>
            <p:ph type="sldNum" sz="quarter" idx="12"/>
          </p:nvPr>
        </p:nvSpPr>
        <p:spPr>
          <a:ln/>
        </p:spPr>
        <p:txBody>
          <a:bodyPr/>
          <a:lstStyle>
            <a:lvl1pPr>
              <a:defRPr/>
            </a:lvl1pPr>
          </a:lstStyle>
          <a:p>
            <a:pPr>
              <a:defRPr/>
            </a:pPr>
            <a:fld id="{6BABD841-5324-440A-B2CF-3770BE9A97BD}"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GB"/>
          </a:p>
        </p:txBody>
      </p:sp>
      <p:sp>
        <p:nvSpPr>
          <p:cNvPr id="4" name="Rectangle 7"/>
          <p:cNvSpPr>
            <a:spLocks noGrp="1" noChangeArrowheads="1"/>
          </p:cNvSpPr>
          <p:nvPr>
            <p:ph type="ftr" sz="quarter" idx="11"/>
          </p:nvPr>
        </p:nvSpPr>
        <p:spPr>
          <a:ln/>
        </p:spPr>
        <p:txBody>
          <a:bodyPr/>
          <a:lstStyle>
            <a:lvl1pPr>
              <a:defRPr/>
            </a:lvl1pPr>
          </a:lstStyle>
          <a:p>
            <a:pPr>
              <a:defRPr/>
            </a:pPr>
            <a:endParaRPr lang="en-GB"/>
          </a:p>
        </p:txBody>
      </p:sp>
      <p:sp>
        <p:nvSpPr>
          <p:cNvPr id="5" name="Rectangle 8"/>
          <p:cNvSpPr>
            <a:spLocks noGrp="1" noChangeArrowheads="1"/>
          </p:cNvSpPr>
          <p:nvPr>
            <p:ph type="sldNum" sz="quarter" idx="12"/>
          </p:nvPr>
        </p:nvSpPr>
        <p:spPr>
          <a:ln/>
        </p:spPr>
        <p:txBody>
          <a:bodyPr/>
          <a:lstStyle>
            <a:lvl1pPr>
              <a:defRPr/>
            </a:lvl1pPr>
          </a:lstStyle>
          <a:p>
            <a:pPr>
              <a:defRPr/>
            </a:pPr>
            <a:fld id="{8D78BB7A-0C4F-41F6-94E5-28E47621FE94}"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p>
        </p:txBody>
      </p:sp>
      <p:sp>
        <p:nvSpPr>
          <p:cNvPr id="3" name="Rectangle 7"/>
          <p:cNvSpPr>
            <a:spLocks noGrp="1" noChangeArrowheads="1"/>
          </p:cNvSpPr>
          <p:nvPr>
            <p:ph type="ftr" sz="quarter" idx="11"/>
          </p:nvPr>
        </p:nvSpPr>
        <p:spPr>
          <a:ln/>
        </p:spPr>
        <p:txBody>
          <a:bodyPr/>
          <a:lstStyle>
            <a:lvl1pPr>
              <a:defRPr/>
            </a:lvl1pPr>
          </a:lstStyle>
          <a:p>
            <a:pPr>
              <a:defRPr/>
            </a:pPr>
            <a:endParaRPr lang="en-GB"/>
          </a:p>
        </p:txBody>
      </p:sp>
      <p:sp>
        <p:nvSpPr>
          <p:cNvPr id="4" name="Rectangle 8"/>
          <p:cNvSpPr>
            <a:spLocks noGrp="1" noChangeArrowheads="1"/>
          </p:cNvSpPr>
          <p:nvPr>
            <p:ph type="sldNum" sz="quarter" idx="12"/>
          </p:nvPr>
        </p:nvSpPr>
        <p:spPr>
          <a:ln/>
        </p:spPr>
        <p:txBody>
          <a:bodyPr/>
          <a:lstStyle>
            <a:lvl1pPr>
              <a:defRPr/>
            </a:lvl1pPr>
          </a:lstStyle>
          <a:p>
            <a:pPr>
              <a:defRPr/>
            </a:pPr>
            <a:fld id="{8F17FD06-D2C0-46FD-9748-E0541055A07F}"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B7A0793F-EB42-4DED-94E0-79A4C86A9A9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82A07C37-5030-404A-A32C-F4D11128D0A8}"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75F63CDA-5489-41D2-AD90-AB2CEDB715C2}"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30188"/>
            <a:ext cx="1957387" cy="6256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30188"/>
            <a:ext cx="5719763" cy="6256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59DD28CB-6ED5-44D1-8301-CC1C6846D196}"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37069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7069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9" name="Date Placeholder 8"/>
          <p:cNvSpPr>
            <a:spLocks noGrp="1"/>
          </p:cNvSpPr>
          <p:nvPr>
            <p:ph type="dt" sz="half" idx="10"/>
          </p:nvPr>
        </p:nvSpPr>
        <p:spPr/>
        <p:txBody>
          <a:bodyPr/>
          <a:lstStyle/>
          <a:p>
            <a:pPr>
              <a:defRPr/>
            </a:pPr>
            <a:endParaRPr lang="en-US" altLang="en-US"/>
          </a:p>
        </p:txBody>
      </p:sp>
      <p:sp>
        <p:nvSpPr>
          <p:cNvPr id="10" name="Slide Number Placeholder 9"/>
          <p:cNvSpPr>
            <a:spLocks noGrp="1"/>
          </p:cNvSpPr>
          <p:nvPr>
            <p:ph type="sldNum" sz="quarter" idx="11"/>
          </p:nvPr>
        </p:nvSpPr>
        <p:spPr/>
        <p:txBody>
          <a:bodyPr/>
          <a:lstStyle/>
          <a:p>
            <a:pPr>
              <a:defRPr/>
            </a:pPr>
            <a:fld id="{88A9E07D-A4A8-4870-8AF2-CAEB2F02205E}" type="slidenum">
              <a:rPr lang="en-US" altLang="en-US" smtClean="0"/>
              <a:pPr>
                <a:defRPr/>
              </a:pPr>
              <a:t>‹#›</a:t>
            </a:fld>
            <a:endParaRPr lang="en-US" altLang="en-US"/>
          </a:p>
        </p:txBody>
      </p:sp>
      <p:sp>
        <p:nvSpPr>
          <p:cNvPr id="11" name="Footer Placeholder 10"/>
          <p:cNvSpPr>
            <a:spLocks noGrp="1"/>
          </p:cNvSpPr>
          <p:nvPr>
            <p:ph type="ftr" sz="quarter" idx="12"/>
          </p:nvPr>
        </p:nvSpPr>
        <p:spPr/>
        <p:txBody>
          <a:bodyPr/>
          <a:lstStyle/>
          <a:p>
            <a:pPr>
              <a:defRPr/>
            </a:pPr>
            <a:endParaRPr lang="en-US"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72264" y="6143644"/>
            <a:ext cx="2133600" cy="457200"/>
          </a:xfrm>
          <a:ln/>
        </p:spPr>
        <p:txBody>
          <a:bodyPr/>
          <a:lstStyle>
            <a:lvl1pPr>
              <a:defRPr/>
            </a:lvl1pPr>
          </a:lstStyle>
          <a:p>
            <a:pPr>
              <a:defRPr/>
            </a:pPr>
            <a:fld id="{FD391279-7526-4E2E-BE76-0FFFCBEC63D6}"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5E2F66-B32D-4CBB-A5C8-42CC16337FE5}"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F90DCD2-9B4D-4000-A8B1-0C39FD897DAB}"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B96B689-0F43-47C0-8246-960CFC211C14}"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2FE94C5-4A0A-4E21-B633-60974942094A}"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F93C5C1-B8DD-40D7-888F-7609F50CF37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4A50BB-BBF0-4284-87F9-DE472B5AD480}" type="slidenum">
              <a:rPr lang="en-US" altLang="en-US"/>
              <a:pPr>
                <a:defRPr/>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0AC423B-D03B-4A85-B68E-753D47F78C61}" type="slidenum">
              <a:rPr lang="en-US" altLang="en-US"/>
              <a:pPr>
                <a:defRPr/>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5BAC977-664B-41E3-9A51-A0CDE3AAA341}" type="slidenum">
              <a:rPr lang="en-US" altLang="en-US"/>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BDBF84-DFF1-486D-8B0D-1AFED93C1DAD}" type="slidenum">
              <a:rPr lang="en-US" altLang="en-US"/>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9280B9-6C41-43D0-B977-471600E4C245}"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37069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7069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9C26F2BC-32DD-4FC1-9F1C-548486CAD090}"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xfrm>
            <a:off x="6572264" y="6143644"/>
            <a:ext cx="2133600" cy="457200"/>
          </a:xfrm>
          <a:ln/>
        </p:spPr>
        <p:txBody>
          <a:bodyPr/>
          <a:lstStyle>
            <a:lvl1pPr>
              <a:defRPr/>
            </a:lvl1pPr>
          </a:lstStyle>
          <a:p>
            <a:pPr>
              <a:defRPr/>
            </a:pPr>
            <a:fld id="{FD391279-7526-4E2E-BE76-0FFFCBEC63D6}"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5E2F66-B32D-4CBB-A5C8-42CC16337FE5}"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90DCD2-9B4D-4000-A8B1-0C39FD897DAB}"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96B689-0F43-47C0-8246-960CFC211C14}"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513" y="1727200"/>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2438" y="1727200"/>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FE94C5-4A0A-4E21-B633-60974942094A}"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F93C5C1-B8DD-40D7-888F-7609F50CF37E}"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4A50BB-BBF0-4284-87F9-DE472B5AD480}"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AC423B-D03B-4A85-B68E-753D47F78C61}"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BAC977-664B-41E3-9A51-A0CDE3AAA341}"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BDBF84-DFF1-486D-8B0D-1AFED93C1DAD}"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9280B9-6C41-43D0-B977-471600E4C245}"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0" y="6056313"/>
            <a:ext cx="9145588" cy="806450"/>
            <a:chOff x="0" y="6634186"/>
            <a:chExt cx="9145770" cy="228600"/>
          </a:xfrm>
          <a:solidFill>
            <a:schemeClr val="accent1"/>
          </a:solidFill>
        </p:grpSpPr>
        <p:sp>
          <p:nvSpPr>
            <p:cNvPr id="14" name="Rectangle 15"/>
            <p:cNvSpPr/>
            <p:nvPr userDrawn="1"/>
          </p:nvSpPr>
          <p:spPr bwMode="auto">
            <a:xfrm>
              <a:off x="2360660" y="6634186"/>
              <a:ext cx="6785110" cy="228600"/>
            </a:xfrm>
            <a:prstGeom prst="rect">
              <a:avLst/>
            </a:prstGeom>
            <a:grpFill/>
            <a:ln w="9525" cap="flat" cmpd="sng" algn="ctr">
              <a:noFill/>
              <a:prstDash val="solid"/>
              <a:round/>
              <a:headEnd type="none" w="med" len="med"/>
              <a:tailEnd type="none" w="med" len="med"/>
            </a:ln>
            <a:effectLst/>
          </p:spPr>
          <p:txBody>
            <a:bodyPr/>
            <a:lstStyle/>
            <a:p>
              <a:pPr eaLnBrk="0" hangingPunct="0">
                <a:defRPr/>
              </a:pPr>
              <a:endParaRPr lang="en-US" sz="1800" b="1">
                <a:solidFill>
                  <a:prstClr val="black"/>
                </a:solidFill>
                <a:latin typeface="Arial" pitchFamily="34" charset="0"/>
              </a:endParaRPr>
            </a:p>
          </p:txBody>
        </p:sp>
        <p:sp>
          <p:nvSpPr>
            <p:cNvPr id="15" name="Rectangle 16"/>
            <p:cNvSpPr/>
            <p:nvPr userDrawn="1"/>
          </p:nvSpPr>
          <p:spPr bwMode="auto">
            <a:xfrm>
              <a:off x="0" y="6634186"/>
              <a:ext cx="2333671" cy="228600"/>
            </a:xfrm>
            <a:prstGeom prst="rect">
              <a:avLst/>
            </a:prstGeom>
            <a:grpFill/>
            <a:ln w="9525" cap="flat" cmpd="sng" algn="ctr">
              <a:noFill/>
              <a:prstDash val="solid"/>
              <a:round/>
              <a:headEnd type="none" w="med" len="med"/>
              <a:tailEnd type="none" w="med" len="med"/>
            </a:ln>
            <a:effectLst/>
          </p:spPr>
          <p:txBody>
            <a:bodyPr/>
            <a:lstStyle/>
            <a:p>
              <a:pPr eaLnBrk="0" hangingPunct="0">
                <a:defRPr/>
              </a:pPr>
              <a:endParaRPr lang="en-US" sz="1800" b="1">
                <a:solidFill>
                  <a:prstClr val="black"/>
                </a:solidFill>
                <a:latin typeface="Arial" pitchFamily="34" charset="0"/>
              </a:endParaRPr>
            </a:p>
          </p:txBody>
        </p:sp>
      </p:grpSp>
      <p:sp>
        <p:nvSpPr>
          <p:cNvPr id="16" name="TextBox 44"/>
          <p:cNvSpPr txBox="1"/>
          <p:nvPr userDrawn="1"/>
        </p:nvSpPr>
        <p:spPr>
          <a:xfrm>
            <a:off x="2362200" y="6172200"/>
            <a:ext cx="1504950" cy="590550"/>
          </a:xfrm>
          <a:prstGeom prst="rect">
            <a:avLst/>
          </a:prstGeom>
          <a:noFill/>
        </p:spPr>
        <p:txBody>
          <a:bodyPr>
            <a:spAutoFit/>
          </a:bodyPr>
          <a:lstStyle/>
          <a:p>
            <a:pPr eaLnBrk="0" hangingPunct="0">
              <a:lnSpc>
                <a:spcPct val="90000"/>
              </a:lnSpc>
              <a:defRPr/>
            </a:pPr>
            <a:r>
              <a:rPr lang="en-US" sz="1800" b="1" dirty="0">
                <a:solidFill>
                  <a:prstClr val="white"/>
                </a:solidFill>
              </a:rPr>
              <a:t>Office </a:t>
            </a:r>
            <a:br>
              <a:rPr lang="en-US" sz="1800" b="1" dirty="0">
                <a:solidFill>
                  <a:prstClr val="white"/>
                </a:solidFill>
              </a:rPr>
            </a:br>
            <a:r>
              <a:rPr lang="en-US" sz="1800" b="1" dirty="0">
                <a:solidFill>
                  <a:prstClr val="white"/>
                </a:solidFill>
              </a:rPr>
              <a:t>of Science</a:t>
            </a:r>
          </a:p>
        </p:txBody>
      </p:sp>
      <p:pic>
        <p:nvPicPr>
          <p:cNvPr id="18" name="Picture 18" descr="New_DOE_Logo_BLACK.png"/>
          <p:cNvPicPr>
            <a:picLocks noChangeAspect="1"/>
          </p:cNvPicPr>
          <p:nvPr userDrawn="1"/>
        </p:nvPicPr>
        <p:blipFill>
          <a:blip r:embed="rId2" cstate="print"/>
          <a:srcRect/>
          <a:stretch>
            <a:fillRect/>
          </a:stretch>
        </p:blipFill>
        <p:spPr bwMode="auto">
          <a:xfrm>
            <a:off x="150813" y="6229350"/>
            <a:ext cx="2070100" cy="498475"/>
          </a:xfrm>
          <a:prstGeom prst="rect">
            <a:avLst/>
          </a:prstGeom>
          <a:noFill/>
          <a:ln w="9525">
            <a:noFill/>
            <a:miter lim="800000"/>
            <a:headEnd/>
            <a:tailEnd/>
          </a:ln>
        </p:spPr>
      </p:pic>
      <p:sp>
        <p:nvSpPr>
          <p:cNvPr id="2" name="Title 1"/>
          <p:cNvSpPr>
            <a:spLocks noGrp="1"/>
          </p:cNvSpPr>
          <p:nvPr>
            <p:ph type="ctrTitle"/>
          </p:nvPr>
        </p:nvSpPr>
        <p:spPr>
          <a:xfrm>
            <a:off x="2298603" y="1085334"/>
            <a:ext cx="4454622" cy="877163"/>
          </a:xfrm>
        </p:spPr>
        <p:txBody>
          <a:bodyPr/>
          <a:lstStyle>
            <a:lvl1pPr algn="ctr">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40646" y="2667000"/>
            <a:ext cx="4170536" cy="424732"/>
          </a:xfr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11125" y="1237738"/>
            <a:ext cx="8229600" cy="20240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sz="1800" b="1">
              <a:solidFill>
                <a:prstClr val="black"/>
              </a:solidFill>
            </a:endParaRP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sz="1800" b="1">
              <a:solidFill>
                <a:prstClr val="black"/>
              </a:solidFill>
            </a:endParaRPr>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smtClean="0"/>
            </a:lvl1pPr>
          </a:lstStyle>
          <a:p>
            <a:fld id="{60B7C99F-2F3D-0A44-84FC-47F13C435D64}" type="slidenum">
              <a:rPr lang="en-US" sz="1800" b="1">
                <a:solidFill>
                  <a:prstClr val="black"/>
                </a:solidFill>
              </a:rPr>
              <a:pPr/>
              <a:t>‹#›</a:t>
            </a:fld>
            <a:endParaRPr lang="en-US" sz="1800" b="1">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4" Type="http://schemas.openxmlformats.org/officeDocument/2006/relationships/image" Target="../media/image2.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8056563" y="133350"/>
            <a:ext cx="908050" cy="1130300"/>
          </a:xfrm>
          <a:prstGeom prst="rect">
            <a:avLst/>
          </a:prstGeom>
          <a:noFill/>
          <a:ln w="9525">
            <a:noFill/>
            <a:miter lim="800000"/>
            <a:headEnd/>
            <a:tailEnd/>
          </a:ln>
        </p:spPr>
      </p:pic>
      <p:sp>
        <p:nvSpPr>
          <p:cNvPr id="243715" name="Rectangle 3"/>
          <p:cNvSpPr>
            <a:spLocks noChangeArrowheads="1"/>
          </p:cNvSpPr>
          <p:nvPr/>
        </p:nvSpPr>
        <p:spPr bwMode="auto">
          <a:xfrm>
            <a:off x="0" y="231775"/>
            <a:ext cx="7834313" cy="928688"/>
          </a:xfrm>
          <a:prstGeom prst="rect">
            <a:avLst/>
          </a:prstGeom>
          <a:solidFill>
            <a:srgbClr val="99CC00"/>
          </a:solidFill>
          <a:ln w="9525">
            <a:noFill/>
            <a:miter lim="800000"/>
            <a:headEnd/>
            <a:tailEnd/>
          </a:ln>
          <a:effectLst/>
        </p:spPr>
        <p:txBody>
          <a:bodyPr wrap="none" lIns="90000" tIns="46800" rIns="90000" bIns="46800" anchor="ctr"/>
          <a:lstStyle/>
          <a:p>
            <a:pPr>
              <a:defRPr/>
            </a:pPr>
            <a:endParaRPr lang="en-US"/>
          </a:p>
        </p:txBody>
      </p:sp>
      <p:sp>
        <p:nvSpPr>
          <p:cNvPr id="1028" name="Rectangle 4"/>
          <p:cNvSpPr>
            <a:spLocks noGrp="1" noChangeArrowheads="1"/>
          </p:cNvSpPr>
          <p:nvPr>
            <p:ph type="title"/>
          </p:nvPr>
        </p:nvSpPr>
        <p:spPr bwMode="auto">
          <a:xfrm>
            <a:off x="0" y="230188"/>
            <a:ext cx="7829550" cy="930275"/>
          </a:xfrm>
          <a:prstGeom prst="rect">
            <a:avLst/>
          </a:prstGeom>
          <a:solidFill>
            <a:srgbClr val="99CC00"/>
          </a:solid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544513" y="1727200"/>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1"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bg1"/>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bg1"/>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bg1"/>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rgbClr val="99CC00"/>
        </a:buClr>
        <a:buFont typeface="Univers 45 Light"/>
        <a:buChar char="•"/>
        <a:defRPr>
          <a:solidFill>
            <a:schemeClr val="tx1"/>
          </a:solidFill>
          <a:latin typeface="+mn-lt"/>
          <a:ea typeface="+mn-ea"/>
          <a:cs typeface="+mn-cs"/>
        </a:defRPr>
      </a:lvl1pPr>
      <a:lvl2pPr marL="549275" indent="-273050"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2pPr>
      <a:lvl3pPr marL="808038" indent="-257175"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3pPr>
      <a:lvl4pPr marL="1082675" indent="-273050"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4pPr>
      <a:lvl5pPr marL="1355725" indent="-271463"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5pPr>
      <a:lvl6pPr marL="1812925" indent="-271463" algn="l" rtl="0" fontAlgn="base">
        <a:spcBef>
          <a:spcPct val="50000"/>
        </a:spcBef>
        <a:spcAft>
          <a:spcPct val="0"/>
        </a:spcAft>
        <a:buClr>
          <a:srgbClr val="99CC00"/>
        </a:buClr>
        <a:buFont typeface="Arial" charset="0"/>
        <a:buChar char="−"/>
        <a:defRPr>
          <a:solidFill>
            <a:schemeClr val="tx1"/>
          </a:solidFill>
          <a:latin typeface="+mn-lt"/>
          <a:cs typeface="+mn-cs"/>
        </a:defRPr>
      </a:lvl6pPr>
      <a:lvl7pPr marL="2270125" indent="-271463" algn="l" rtl="0" fontAlgn="base">
        <a:spcBef>
          <a:spcPct val="50000"/>
        </a:spcBef>
        <a:spcAft>
          <a:spcPct val="0"/>
        </a:spcAft>
        <a:buClr>
          <a:srgbClr val="99CC00"/>
        </a:buClr>
        <a:buFont typeface="Arial" charset="0"/>
        <a:buChar char="−"/>
        <a:defRPr>
          <a:solidFill>
            <a:schemeClr val="tx1"/>
          </a:solidFill>
          <a:latin typeface="+mn-lt"/>
          <a:cs typeface="+mn-cs"/>
        </a:defRPr>
      </a:lvl7pPr>
      <a:lvl8pPr marL="2727325" indent="-271463" algn="l" rtl="0" fontAlgn="base">
        <a:spcBef>
          <a:spcPct val="50000"/>
        </a:spcBef>
        <a:spcAft>
          <a:spcPct val="0"/>
        </a:spcAft>
        <a:buClr>
          <a:srgbClr val="99CC00"/>
        </a:buClr>
        <a:buFont typeface="Arial" charset="0"/>
        <a:buChar char="−"/>
        <a:defRPr>
          <a:solidFill>
            <a:schemeClr val="tx1"/>
          </a:solidFill>
          <a:latin typeface="+mn-lt"/>
          <a:cs typeface="+mn-cs"/>
        </a:defRPr>
      </a:lvl8pPr>
      <a:lvl9pPr marL="3184525" indent="-271463" algn="l" rtl="0" fontAlgn="base">
        <a:spcBef>
          <a:spcPct val="50000"/>
        </a:spcBef>
        <a:spcAft>
          <a:spcPct val="0"/>
        </a:spcAft>
        <a:buClr>
          <a:srgbClr val="99CC00"/>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8056563" y="133350"/>
            <a:ext cx="908050" cy="1130300"/>
          </a:xfrm>
          <a:prstGeom prst="rect">
            <a:avLst/>
          </a:prstGeom>
          <a:noFill/>
          <a:ln w="9525">
            <a:noFill/>
            <a:miter lim="800000"/>
            <a:headEnd/>
            <a:tailEnd/>
          </a:ln>
        </p:spPr>
      </p:pic>
      <p:sp>
        <p:nvSpPr>
          <p:cNvPr id="826370" name="Rectangle 2"/>
          <p:cNvSpPr>
            <a:spLocks noChangeArrowheads="1"/>
          </p:cNvSpPr>
          <p:nvPr/>
        </p:nvSpPr>
        <p:spPr bwMode="auto">
          <a:xfrm>
            <a:off x="0" y="231775"/>
            <a:ext cx="7834313" cy="928688"/>
          </a:xfrm>
          <a:prstGeom prst="rect">
            <a:avLst/>
          </a:prstGeom>
          <a:solidFill>
            <a:srgbClr val="99CC00"/>
          </a:solidFill>
          <a:ln w="9525">
            <a:noFill/>
            <a:miter lim="800000"/>
            <a:headEnd/>
            <a:tailEnd/>
          </a:ln>
          <a:effectLst/>
        </p:spPr>
        <p:txBody>
          <a:bodyPr wrap="none" lIns="90000" tIns="46800" rIns="90000" bIns="46800" anchor="ctr"/>
          <a:lstStyle/>
          <a:p>
            <a:pPr algn="ctr">
              <a:defRPr/>
            </a:pPr>
            <a:endParaRPr lang="en-US" sz="2000">
              <a:solidFill>
                <a:srgbClr val="007833"/>
              </a:solidFill>
              <a:latin typeface="Univers 45 Light" pitchFamily="2" charset="0"/>
              <a:cs typeface="+mn-cs"/>
            </a:endParaRPr>
          </a:p>
        </p:txBody>
      </p:sp>
      <p:sp>
        <p:nvSpPr>
          <p:cNvPr id="13316" name="Rectangle 3"/>
          <p:cNvSpPr>
            <a:spLocks noGrp="1" noChangeArrowheads="1"/>
          </p:cNvSpPr>
          <p:nvPr>
            <p:ph type="title"/>
          </p:nvPr>
        </p:nvSpPr>
        <p:spPr bwMode="auto">
          <a:xfrm>
            <a:off x="0" y="230188"/>
            <a:ext cx="7829550" cy="930275"/>
          </a:xfrm>
          <a:prstGeom prst="rect">
            <a:avLst/>
          </a:prstGeom>
          <a:solidFill>
            <a:srgbClr val="99CC00"/>
          </a:solid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smtClean="0"/>
              <a:t>Click to edit Master title style</a:t>
            </a:r>
          </a:p>
        </p:txBody>
      </p:sp>
      <p:sp>
        <p:nvSpPr>
          <p:cNvPr id="13317" name="Rectangle 5"/>
          <p:cNvSpPr>
            <a:spLocks noGrp="1" noChangeArrowheads="1"/>
          </p:cNvSpPr>
          <p:nvPr>
            <p:ph type="body" idx="1"/>
          </p:nvPr>
        </p:nvSpPr>
        <p:spPr bwMode="auto">
          <a:xfrm>
            <a:off x="544513" y="1736725"/>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6374" name="Rectangle 6"/>
          <p:cNvSpPr>
            <a:spLocks noGrp="1" noChangeArrowheads="1"/>
          </p:cNvSpPr>
          <p:nvPr>
            <p:ph type="dt" sz="half" idx="2"/>
          </p:nvPr>
        </p:nvSpPr>
        <p:spPr bwMode="auto">
          <a:xfrm>
            <a:off x="7807325" y="6626225"/>
            <a:ext cx="1019175"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a:p>
        </p:txBody>
      </p:sp>
      <p:sp>
        <p:nvSpPr>
          <p:cNvPr id="826375" name="Rectangle 7"/>
          <p:cNvSpPr>
            <a:spLocks noGrp="1" noChangeArrowheads="1"/>
          </p:cNvSpPr>
          <p:nvPr>
            <p:ph type="ftr" sz="quarter" idx="3"/>
          </p:nvPr>
        </p:nvSpPr>
        <p:spPr bwMode="auto">
          <a:xfrm>
            <a:off x="4908550" y="6626225"/>
            <a:ext cx="2895600"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a:p>
        </p:txBody>
      </p:sp>
      <p:sp>
        <p:nvSpPr>
          <p:cNvPr id="826376" name="Rectangle 8"/>
          <p:cNvSpPr>
            <a:spLocks noGrp="1" noChangeArrowheads="1"/>
          </p:cNvSpPr>
          <p:nvPr>
            <p:ph type="sldNum" sz="quarter" idx="4"/>
          </p:nvPr>
        </p:nvSpPr>
        <p:spPr bwMode="auto">
          <a:xfrm>
            <a:off x="8815388" y="6626225"/>
            <a:ext cx="347662"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tx2"/>
                </a:solidFill>
                <a:latin typeface="+mn-lt"/>
                <a:cs typeface="+mn-cs"/>
              </a:defRPr>
            </a:lvl1pPr>
          </a:lstStyle>
          <a:p>
            <a:pPr>
              <a:defRPr/>
            </a:pPr>
            <a:fld id="{4E3D0A84-639D-47AA-90D3-6DE9AEB2BFF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bg1"/>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bg1"/>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bg1"/>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rgbClr val="99CC00"/>
        </a:buClr>
        <a:buFont typeface="Univers 45 Light"/>
        <a:buChar char="•"/>
        <a:defRPr sz="3200">
          <a:solidFill>
            <a:schemeClr val="tx1"/>
          </a:solidFill>
          <a:latin typeface="+mn-lt"/>
          <a:ea typeface="+mn-ea"/>
          <a:cs typeface="+mn-cs"/>
        </a:defRPr>
      </a:lvl1pPr>
      <a:lvl2pPr marL="549275" indent="-273050" algn="l" rtl="0" eaLnBrk="0" fontAlgn="base" hangingPunct="0">
        <a:spcBef>
          <a:spcPct val="50000"/>
        </a:spcBef>
        <a:spcAft>
          <a:spcPct val="0"/>
        </a:spcAft>
        <a:buClr>
          <a:srgbClr val="99CC00"/>
        </a:buClr>
        <a:buFont typeface="Arial" charset="0"/>
        <a:buChar char="−"/>
        <a:defRPr sz="2800">
          <a:solidFill>
            <a:schemeClr val="tx1"/>
          </a:solidFill>
          <a:latin typeface="+mn-lt"/>
          <a:cs typeface="+mn-cs"/>
        </a:defRPr>
      </a:lvl2pPr>
      <a:lvl3pPr marL="808038" indent="-257175" algn="l" rtl="0" eaLnBrk="0" fontAlgn="base" hangingPunct="0">
        <a:spcBef>
          <a:spcPct val="50000"/>
        </a:spcBef>
        <a:spcAft>
          <a:spcPct val="0"/>
        </a:spcAft>
        <a:buClr>
          <a:srgbClr val="99CC00"/>
        </a:buClr>
        <a:buFont typeface="Arial" charset="0"/>
        <a:buChar char="−"/>
        <a:defRPr sz="2400">
          <a:solidFill>
            <a:schemeClr val="tx1"/>
          </a:solidFill>
          <a:latin typeface="+mn-lt"/>
          <a:cs typeface="+mn-cs"/>
        </a:defRPr>
      </a:lvl3pPr>
      <a:lvl4pPr marL="1082675" indent="-273050" algn="l" rtl="0" eaLnBrk="0" fontAlgn="base" hangingPunct="0">
        <a:spcBef>
          <a:spcPct val="50000"/>
        </a:spcBef>
        <a:spcAft>
          <a:spcPct val="0"/>
        </a:spcAft>
        <a:buClr>
          <a:srgbClr val="99CC00"/>
        </a:buClr>
        <a:buFont typeface="Arial" charset="0"/>
        <a:buChar char="−"/>
        <a:defRPr sz="2000">
          <a:solidFill>
            <a:schemeClr val="tx1"/>
          </a:solidFill>
          <a:latin typeface="+mn-lt"/>
          <a:cs typeface="+mn-cs"/>
        </a:defRPr>
      </a:lvl4pPr>
      <a:lvl5pPr marL="1355725" indent="-271463" algn="l" rtl="0" eaLnBrk="0" fontAlgn="base" hangingPunct="0">
        <a:spcBef>
          <a:spcPct val="50000"/>
        </a:spcBef>
        <a:spcAft>
          <a:spcPct val="0"/>
        </a:spcAft>
        <a:buClr>
          <a:srgbClr val="99CC00"/>
        </a:buClr>
        <a:buFont typeface="Arial" charset="0"/>
        <a:buChar char="−"/>
        <a:defRPr sz="2000">
          <a:solidFill>
            <a:schemeClr val="tx1"/>
          </a:solidFill>
          <a:latin typeface="+mn-lt"/>
          <a:cs typeface="+mn-cs"/>
        </a:defRPr>
      </a:lvl5pPr>
      <a:lvl6pPr marL="1812925" indent="-271463" algn="l" rtl="0" fontAlgn="base">
        <a:spcBef>
          <a:spcPct val="50000"/>
        </a:spcBef>
        <a:spcAft>
          <a:spcPct val="0"/>
        </a:spcAft>
        <a:buClr>
          <a:srgbClr val="99CC00"/>
        </a:buClr>
        <a:buFont typeface="Arial" charset="0"/>
        <a:buChar char="−"/>
        <a:defRPr sz="2000">
          <a:solidFill>
            <a:schemeClr val="tx1"/>
          </a:solidFill>
          <a:latin typeface="+mn-lt"/>
          <a:cs typeface="+mn-cs"/>
        </a:defRPr>
      </a:lvl6pPr>
      <a:lvl7pPr marL="2270125" indent="-271463" algn="l" rtl="0" fontAlgn="base">
        <a:spcBef>
          <a:spcPct val="50000"/>
        </a:spcBef>
        <a:spcAft>
          <a:spcPct val="0"/>
        </a:spcAft>
        <a:buClr>
          <a:srgbClr val="99CC00"/>
        </a:buClr>
        <a:buFont typeface="Arial" charset="0"/>
        <a:buChar char="−"/>
        <a:defRPr sz="2000">
          <a:solidFill>
            <a:schemeClr val="tx1"/>
          </a:solidFill>
          <a:latin typeface="+mn-lt"/>
          <a:cs typeface="+mn-cs"/>
        </a:defRPr>
      </a:lvl7pPr>
      <a:lvl8pPr marL="2727325" indent="-271463" algn="l" rtl="0" fontAlgn="base">
        <a:spcBef>
          <a:spcPct val="50000"/>
        </a:spcBef>
        <a:spcAft>
          <a:spcPct val="0"/>
        </a:spcAft>
        <a:buClr>
          <a:srgbClr val="99CC00"/>
        </a:buClr>
        <a:buFont typeface="Arial" charset="0"/>
        <a:buChar char="−"/>
        <a:defRPr sz="2000">
          <a:solidFill>
            <a:schemeClr val="tx1"/>
          </a:solidFill>
          <a:latin typeface="+mn-lt"/>
          <a:cs typeface="+mn-cs"/>
        </a:defRPr>
      </a:lvl8pPr>
      <a:lvl9pPr marL="3184525" indent="-271463" algn="l" rtl="0" fontAlgn="base">
        <a:spcBef>
          <a:spcPct val="50000"/>
        </a:spcBef>
        <a:spcAft>
          <a:spcPct val="0"/>
        </a:spcAft>
        <a:buClr>
          <a:srgbClr val="99CC00"/>
        </a:buClr>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966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3696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r>
              <a:rPr lang="en-US" altLang="en-US" dirty="0" smtClean="0"/>
              <a:t>27 Feb 2011</a:t>
            </a:r>
            <a:endParaRPr lang="en-US" altLang="en-US" dirty="0"/>
          </a:p>
        </p:txBody>
      </p:sp>
      <p:sp>
        <p:nvSpPr>
          <p:cNvPr id="36967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88A9E07D-A4A8-4870-8AF2-CAEB2F02205E}" type="slidenum">
              <a:rPr lang="en-US" altLang="en-US"/>
              <a:pPr>
                <a:defRPr/>
              </a:pPr>
              <a:t>‹#›</a:t>
            </a:fld>
            <a:endParaRPr lang="en-US" altLang="en-US"/>
          </a:p>
        </p:txBody>
      </p:sp>
      <p:sp>
        <p:nvSpPr>
          <p:cNvPr id="36967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pic>
        <p:nvPicPr>
          <p:cNvPr id="25608" name="Picture 9" descr="Graphic: DOE Logo in Color-Small"/>
          <p:cNvPicPr>
            <a:picLocks noChangeAspect="1" noChangeArrowheads="1"/>
          </p:cNvPicPr>
          <p:nvPr/>
        </p:nvPicPr>
        <p:blipFill>
          <a:blip r:embed="rId14" cstate="print"/>
          <a:srcRect/>
          <a:stretch>
            <a:fillRect/>
          </a:stretch>
        </p:blipFill>
        <p:spPr bwMode="auto">
          <a:xfrm>
            <a:off x="6516688" y="6218238"/>
            <a:ext cx="2057400" cy="523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966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solidFill>
                <a:srgbClr val="000000"/>
              </a:solidFill>
            </a:endParaRPr>
          </a:p>
        </p:txBody>
      </p:sp>
      <p:sp>
        <p:nvSpPr>
          <p:cNvPr id="3696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solidFill>
                <a:srgbClr val="000000"/>
              </a:solidFill>
            </a:endParaRPr>
          </a:p>
        </p:txBody>
      </p:sp>
      <p:sp>
        <p:nvSpPr>
          <p:cNvPr id="36967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88A9E07D-A4A8-4870-8AF2-CAEB2F02205E}" type="slidenum">
              <a:rPr lang="en-US" altLang="en-US">
                <a:solidFill>
                  <a:srgbClr val="000000"/>
                </a:solidFill>
              </a:rPr>
              <a:pPr>
                <a:defRPr/>
              </a:pPr>
              <a:t>‹#›</a:t>
            </a:fld>
            <a:endParaRPr lang="en-US" altLang="en-US">
              <a:solidFill>
                <a:srgbClr val="000000"/>
              </a:solidFill>
            </a:endParaRPr>
          </a:p>
        </p:txBody>
      </p:sp>
      <p:sp>
        <p:nvSpPr>
          <p:cNvPr id="36967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solidFill>
                <a:srgbClr val="000000"/>
              </a:solidFill>
            </a:endParaRPr>
          </a:p>
        </p:txBody>
      </p:sp>
      <p:pic>
        <p:nvPicPr>
          <p:cNvPr id="25608" name="Picture 9" descr="Graphic: DOE Logo in Color-Small"/>
          <p:cNvPicPr>
            <a:picLocks noChangeAspect="1" noChangeArrowheads="1"/>
          </p:cNvPicPr>
          <p:nvPr/>
        </p:nvPicPr>
        <p:blipFill>
          <a:blip r:embed="rId14" cstate="print"/>
          <a:srcRect/>
          <a:stretch>
            <a:fillRect/>
          </a:stretch>
        </p:blipFill>
        <p:spPr bwMode="auto">
          <a:xfrm>
            <a:off x="6516688" y="6218238"/>
            <a:ext cx="2057400" cy="523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1125" y="177800"/>
            <a:ext cx="8229600" cy="484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1027" name="Text Placeholder 2"/>
          <p:cNvSpPr>
            <a:spLocks noGrp="1"/>
          </p:cNvSpPr>
          <p:nvPr>
            <p:ph type="body" idx="1"/>
          </p:nvPr>
        </p:nvSpPr>
        <p:spPr bwMode="auto">
          <a:xfrm>
            <a:off x="111125" y="1344613"/>
            <a:ext cx="8229600" cy="2024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Lst>
  <p:hf hdr="0" ftr="0" dt="0"/>
  <p:txStyles>
    <p:titleStyle>
      <a:lvl1pPr algn="l" rtl="0" eaLnBrk="0" fontAlgn="base" hangingPunct="0">
        <a:lnSpc>
          <a:spcPct val="85000"/>
        </a:lnSpc>
        <a:spcBef>
          <a:spcPct val="0"/>
        </a:spcBef>
        <a:spcAft>
          <a:spcPct val="0"/>
        </a:spcAft>
        <a:defRPr sz="3000" kern="1200">
          <a:solidFill>
            <a:schemeClr val="accent1">
              <a:lumMod val="75000"/>
            </a:schemeClr>
          </a:solidFill>
          <a:latin typeface="Arial Black" pitchFamily="34" charset="0"/>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200" algn="l" rtl="0" fontAlgn="base">
        <a:lnSpc>
          <a:spcPct val="85000"/>
        </a:lnSpc>
        <a:spcBef>
          <a:spcPct val="0"/>
        </a:spcBef>
        <a:spcAft>
          <a:spcPct val="0"/>
        </a:spcAft>
        <a:defRPr sz="3000">
          <a:solidFill>
            <a:srgbClr val="006C3A"/>
          </a:solidFill>
          <a:latin typeface="Arial Black" pitchFamily="34" charset="0"/>
        </a:defRPr>
      </a:lvl6pPr>
      <a:lvl7pPr marL="914400" algn="l" rtl="0" fontAlgn="base">
        <a:lnSpc>
          <a:spcPct val="85000"/>
        </a:lnSpc>
        <a:spcBef>
          <a:spcPct val="0"/>
        </a:spcBef>
        <a:spcAft>
          <a:spcPct val="0"/>
        </a:spcAft>
        <a:defRPr sz="3000">
          <a:solidFill>
            <a:srgbClr val="006C3A"/>
          </a:solidFill>
          <a:latin typeface="Arial Black" pitchFamily="34" charset="0"/>
        </a:defRPr>
      </a:lvl7pPr>
      <a:lvl8pPr marL="1371600" algn="l" rtl="0" fontAlgn="base">
        <a:lnSpc>
          <a:spcPct val="85000"/>
        </a:lnSpc>
        <a:spcBef>
          <a:spcPct val="0"/>
        </a:spcBef>
        <a:spcAft>
          <a:spcPct val="0"/>
        </a:spcAft>
        <a:defRPr sz="3000">
          <a:solidFill>
            <a:srgbClr val="006C3A"/>
          </a:solidFill>
          <a:latin typeface="Arial Black" pitchFamily="34" charset="0"/>
        </a:defRPr>
      </a:lvl8pPr>
      <a:lvl9pPr marL="1828800" algn="l" rtl="0" fontAlgn="base">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chemeClr val="accent1">
            <a:lumMod val="75000"/>
          </a:schemeClr>
        </a:buClr>
        <a:buFont typeface="Arial" charset="0"/>
        <a:buChar char="•"/>
        <a:defRPr sz="2800"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chemeClr val="accent1">
            <a:lumMod val="75000"/>
          </a:schemeClr>
        </a:buClr>
        <a:buFont typeface="Arial" charset="0"/>
        <a:buChar char="–"/>
        <a:defRPr sz="2400"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chemeClr val="accent1">
            <a:lumMod val="75000"/>
          </a:schemeClr>
        </a:buClr>
        <a:buFont typeface="Arial" charset="0"/>
        <a:buChar char="•"/>
        <a:defRPr sz="2000"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chemeClr val="accent1">
            <a:lumMod val="75000"/>
          </a:schemeClr>
        </a:buClr>
        <a:buFont typeface="Arial" charset="0"/>
        <a:buChar char="–"/>
        <a:defRPr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chemeClr val="accent1">
            <a:lumMod val="75000"/>
          </a:schemeClr>
        </a:buClr>
        <a:buFont typeface="Arial" charset="0"/>
        <a:buChar char="»"/>
        <a:defRPr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1.bin"/><Relationship Id="rId12"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38.xml"/><Relationship Id="rId3" Type="http://schemas.openxmlformats.org/officeDocument/2006/relationships/notesSlide" Target="../notesSlides/notesSlide3.xml"/><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tiff"/><Relationship Id="rId8" Type="http://schemas.openxmlformats.org/officeDocument/2006/relationships/image" Target="../media/image22.tiff"/><Relationship Id="rId9" Type="http://schemas.openxmlformats.org/officeDocument/2006/relationships/image" Target="../media/image23.tiff"/><Relationship Id="rId10"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5.png"/><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 Type="http://schemas.openxmlformats.org/officeDocument/2006/relationships/slideLayout" Target="../slideLayouts/slideLayout41.xml"/><Relationship Id="rId2" Type="http://schemas.openxmlformats.org/officeDocument/2006/relationships/notesSlide" Target="../notesSlides/notesSlide6.xml"/><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jpe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_rels/slide15.xml.rels><?xml version="1.0" encoding="UTF-8" standalone="yes"?>
<Relationships xmlns="http://schemas.openxmlformats.org/package/2006/relationships"><Relationship Id="rId11" Type="http://schemas.openxmlformats.org/officeDocument/2006/relationships/image" Target="../media/image41.gif"/><Relationship Id="rId12" Type="http://schemas.openxmlformats.org/officeDocument/2006/relationships/image" Target="../media/image42.gif"/><Relationship Id="rId13" Type="http://schemas.openxmlformats.org/officeDocument/2006/relationships/image" Target="../media/image43.gif"/><Relationship Id="rId14" Type="http://schemas.openxmlformats.org/officeDocument/2006/relationships/image" Target="../media/image44.png"/><Relationship Id="rId15" Type="http://schemas.openxmlformats.org/officeDocument/2006/relationships/image" Target="../media/image45.jpeg"/><Relationship Id="rId1" Type="http://schemas.openxmlformats.org/officeDocument/2006/relationships/slideLayout" Target="../slideLayouts/slideLayout36.xml"/><Relationship Id="rId2" Type="http://schemas.openxmlformats.org/officeDocument/2006/relationships/image" Target="../media/image37.jpeg"/><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38.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9.jpeg"/><Relationship Id="rId3" Type="http://schemas.openxmlformats.org/officeDocument/2006/relationships/image" Target="../media/image5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56.jpeg"/><Relationship Id="rId8" Type="http://schemas.openxmlformats.org/officeDocument/2006/relationships/image" Target="../media/image57.jpeg"/><Relationship Id="rId1" Type="http://schemas.openxmlformats.org/officeDocument/2006/relationships/slideLayout" Target="../slideLayouts/slideLayout26.xml"/><Relationship Id="rId2"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jpeg"/><Relationship Id="rId5" Type="http://schemas.openxmlformats.org/officeDocument/2006/relationships/image" Target="../media/image61.png"/><Relationship Id="rId6" Type="http://schemas.openxmlformats.org/officeDocument/2006/relationships/image" Target="../media/image62.png"/><Relationship Id="rId1" Type="http://schemas.openxmlformats.org/officeDocument/2006/relationships/slideLayout" Target="../slideLayouts/slideLayout36.xml"/><Relationship Id="rId2"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hyperlink" Target="http://www.google.com/imgres?imgurl=http://www.boalt.com/blog/wp-content/uploads/2009/07/aneesh-chopra.jpg&amp;imgrefurl=http://www.boalt.com/blog/2009/07/federal-cto-aneesh-chopra-discusses-government-2-0/&amp;usg=__i3DZhd4tTWN6D-iPDBrZg9f9_jo=&amp;h=598&amp;w=432&amp;sz=74&amp;hl=en&amp;start=1&amp;zoom=1&amp;itbs=1&amp;tbnid=qSrxugcHGgJElM:&amp;tbnh=135&amp;tbnw=98&amp;prev=/images?q=aneesh+chopra&amp;hl=en&amp;gbv=2&amp;tbs=isch:1" TargetMode="External"/><Relationship Id="rId5" Type="http://schemas.openxmlformats.org/officeDocument/2006/relationships/image" Target="../media/image65.jpeg"/><Relationship Id="rId6" Type="http://schemas.openxmlformats.org/officeDocument/2006/relationships/hyperlink" Target="http://www.google.com/imgres?imgurl=http://www.edge.org/3rd_culture/bios/images/kalil_s.PNG.png&amp;imgrefurl=http://www.edge.org/3rd_culture/bios/kalil.html&amp;usg=__z_ao8Ibfg95CUnJzHG3FRhMjoQA=&amp;h=203&amp;w=168&amp;sz=81&amp;hl=en&amp;start=1&amp;zoom=1&amp;itbs=1&amp;tbnid=DeiRcDFX2893AM:&amp;tbnh=105&amp;tbnw=87&amp;prev=/images?q=thomas+kalil&amp;hl=en&amp;gbv=2&amp;tbs=isch:1" TargetMode="External"/><Relationship Id="rId7" Type="http://schemas.openxmlformats.org/officeDocument/2006/relationships/image" Target="../media/image66.jpeg"/><Relationship Id="rId8" Type="http://schemas.openxmlformats.org/officeDocument/2006/relationships/image" Target="../media/image67.png"/><Relationship Id="rId1" Type="http://schemas.openxmlformats.org/officeDocument/2006/relationships/slideLayout" Target="../slideLayouts/slideLayout36.xml"/><Relationship Id="rId2" Type="http://schemas.openxmlformats.org/officeDocument/2006/relationships/image" Target="../media/image63.wmf"/></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png"/><Relationship Id="rId5" Type="http://schemas.openxmlformats.org/officeDocument/2006/relationships/chart" Target="../charts/chart2.xml"/><Relationship Id="rId1" Type="http://schemas.openxmlformats.org/officeDocument/2006/relationships/slideLayout" Target="../slideLayouts/slideLayout36.xml"/><Relationship Id="rId2" Type="http://schemas.openxmlformats.org/officeDocument/2006/relationships/hyperlink" Target="http://www.google.com/imgres?imgurl=http://todaysfacilitymanager.com/facilityblog/wp-content/uploads/arra.jpg&amp;imgrefurl=http://todaysfacilitymanager.com/facilityblog/2009/12/arra-funds-for-state-and-local-governments.html&amp;usg=__8Kc4ww_tRGfy6-6gkQKmHgkUnEU=&amp;h=300&amp;w=300&amp;sz=81&amp;hl=en&amp;start=1&amp;sig2=-LCvBZGoi4l99pDf6BABQw&amp;zoom=1&amp;um=1&amp;itbs=1&amp;tbnid=6ApzvcDRpND-tM:&amp;tbnh=116&amp;tbnw=116&amp;prev=/images?q=arra&amp;um=1&amp;hl=en&amp;tbs=isch:1&amp;ei=r1O-TMW9L4fEsAPZnNzID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5" Type="http://schemas.openxmlformats.org/officeDocument/2006/relationships/image" Target="../media/image73.jpeg"/><Relationship Id="rId6" Type="http://schemas.openxmlformats.org/officeDocument/2006/relationships/image" Target="../media/image74.gif"/><Relationship Id="rId7" Type="http://schemas.openxmlformats.org/officeDocument/2006/relationships/image" Target="../media/image75.png"/><Relationship Id="rId1" Type="http://schemas.openxmlformats.org/officeDocument/2006/relationships/slideLayout" Target="../slideLayouts/slideLayout38.xml"/><Relationship Id="rId2" Type="http://schemas.openxmlformats.org/officeDocument/2006/relationships/image" Target="../media/image7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7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chart" Target="../charts/char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1" Type="http://schemas.openxmlformats.org/officeDocument/2006/relationships/slideLayout" Target="../slideLayouts/slideLayout28.xml"/><Relationship Id="rId2" Type="http://schemas.openxmlformats.org/officeDocument/2006/relationships/image" Target="../media/image77.gif"/></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chart" Target="../charts/chart4.xml"/><Relationship Id="rId1" Type="http://schemas.openxmlformats.org/officeDocument/2006/relationships/slideLayout" Target="../slideLayouts/slideLayout38.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tiff"/><Relationship Id="rId1" Type="http://schemas.openxmlformats.org/officeDocument/2006/relationships/slideLayout" Target="../slideLayouts/slideLayout36.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gif"/><Relationship Id="rId5" Type="http://schemas.openxmlformats.org/officeDocument/2006/relationships/hyperlink" Target="http://globalchange.gov/publications/reports/scientific-assessments/us-impacts" TargetMode="External"/><Relationship Id="rId6" Type="http://schemas.openxmlformats.org/officeDocument/2006/relationships/image" Target="../media/image13.jpeg"/><Relationship Id="rId7" Type="http://schemas.openxmlformats.org/officeDocument/2006/relationships/image" Target="../media/image14.gif"/><Relationship Id="rId8" Type="http://schemas.openxmlformats.org/officeDocument/2006/relationships/hyperlink" Target="http://www.ipcc.ch/publications_and_data/ar4/wg1/en/contents.html" TargetMode="External"/><Relationship Id="rId9" Type="http://schemas.openxmlformats.org/officeDocument/2006/relationships/image" Target="../media/image15.jpeg"/><Relationship Id="rId10" Type="http://schemas.openxmlformats.org/officeDocument/2006/relationships/hyperlink" Target="#toc"/><Relationship Id="rId11" Type="http://schemas.openxmlformats.org/officeDocument/2006/relationships/image" Target="../media/image16.gif"/><Relationship Id="rId1" Type="http://schemas.openxmlformats.org/officeDocument/2006/relationships/slideLayout" Target="../slideLayouts/slideLayout24.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0"/>
            <a:ext cx="7623175" cy="2193032"/>
          </a:xfrm>
        </p:spPr>
        <p:txBody>
          <a:bodyPr>
            <a:normAutofit/>
          </a:bodyPr>
          <a:lstStyle/>
          <a:p>
            <a:r>
              <a:rPr lang="en-US" sz="4000" b="1" dirty="0" smtClean="0"/>
              <a:t>The role of simulations in science and innovation</a:t>
            </a:r>
            <a:endParaRPr lang="en-US" sz="4000" b="1" dirty="0">
              <a:solidFill>
                <a:srgbClr val="00B0F0"/>
              </a:solidFill>
            </a:endParaRPr>
          </a:p>
        </p:txBody>
      </p:sp>
      <p:sp>
        <p:nvSpPr>
          <p:cNvPr id="4" name="Subtitle 3"/>
          <p:cNvSpPr>
            <a:spLocks noGrp="1"/>
          </p:cNvSpPr>
          <p:nvPr>
            <p:ph type="subTitle" idx="1"/>
          </p:nvPr>
        </p:nvSpPr>
        <p:spPr>
          <a:xfrm>
            <a:off x="683568" y="4149080"/>
            <a:ext cx="6553200" cy="2143140"/>
          </a:xfrm>
        </p:spPr>
        <p:txBody>
          <a:bodyPr>
            <a:normAutofit fontScale="77500" lnSpcReduction="20000"/>
          </a:bodyPr>
          <a:lstStyle/>
          <a:p>
            <a:r>
              <a:rPr lang="en-US" dirty="0" smtClean="0"/>
              <a:t>David J. Dean</a:t>
            </a:r>
          </a:p>
          <a:p>
            <a:r>
              <a:rPr lang="en-US" i="1" dirty="0" smtClean="0"/>
              <a:t>Senior Advisor</a:t>
            </a:r>
          </a:p>
          <a:p>
            <a:r>
              <a:rPr lang="en-US" i="1" dirty="0" smtClean="0"/>
              <a:t>Office of the Under Secretary for Science</a:t>
            </a:r>
          </a:p>
          <a:p>
            <a:r>
              <a:rPr lang="en-US" i="1" dirty="0" smtClean="0"/>
              <a:t>Department of Energy</a:t>
            </a:r>
          </a:p>
          <a:p>
            <a:endParaRPr lang="en-US" i="1" dirty="0" smtClean="0"/>
          </a:p>
          <a:p>
            <a:r>
              <a:rPr lang="en-US" i="1" dirty="0" smtClean="0"/>
              <a:t>UNEDF 2011, June 20-24, 2011</a:t>
            </a:r>
          </a:p>
        </p:txBody>
      </p:sp>
      <p:sp>
        <p:nvSpPr>
          <p:cNvPr id="6" name="Rectangle 5"/>
          <p:cNvSpPr/>
          <p:nvPr/>
        </p:nvSpPr>
        <p:spPr>
          <a:xfrm>
            <a:off x="6588224" y="4221088"/>
            <a:ext cx="2169184" cy="1569660"/>
          </a:xfrm>
          <a:prstGeom prst="rect">
            <a:avLst/>
          </a:prstGeom>
          <a:noFill/>
        </p:spPr>
        <p:txBody>
          <a:bodyPr wrap="none" lIns="91440" tIns="45720" rIns="91440" bIns="45720">
            <a:spAutoFit/>
          </a:bodyPr>
          <a:lstStyle/>
          <a:p>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a:t>
            </a:r>
          </a:p>
          <a:p>
            <a:r>
              <a:rPr lang="en-US" b="1" cap="none" spc="300" dirty="0" smtClean="0">
                <a:ln w="11430" cmpd="sng">
                  <a:solidFill>
                    <a:schemeClr val="accent1">
                      <a:tint val="10000"/>
                    </a:schemeClr>
                  </a:solidFill>
                  <a:prstDash val="solid"/>
                  <a:miter lim="800000"/>
                </a:ln>
                <a:solidFill>
                  <a:srgbClr val="00B0F0"/>
                </a:solidFill>
                <a:effectLst>
                  <a:glow rad="45500">
                    <a:schemeClr val="accent1">
                      <a:satMod val="220000"/>
                      <a:alpha val="35000"/>
                    </a:schemeClr>
                  </a:glow>
                </a:effectLst>
              </a:rPr>
              <a:t>EXA</a:t>
            </a: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t>
            </a:r>
            <a:r>
              <a:rPr lang="en-US" b="1" cap="none" spc="300" dirty="0" smtClean="0">
                <a:ln w="11430" cmpd="sng">
                  <a:solidFill>
                    <a:schemeClr val="accent1">
                      <a:tint val="10000"/>
                    </a:schemeClr>
                  </a:solidFill>
                  <a:prstDash val="solid"/>
                  <a:miter lim="800000"/>
                </a:ln>
                <a:solidFill>
                  <a:srgbClr val="00B0F0"/>
                </a:solidFill>
                <a:effectLst>
                  <a:glow rad="45500">
                    <a:schemeClr val="accent1">
                      <a:satMod val="220000"/>
                      <a:alpha val="35000"/>
                    </a:schemeClr>
                  </a:glow>
                </a:effectLst>
              </a:rPr>
              <a:t>C</a:t>
            </a: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a:t>
            </a:r>
            <a:r>
              <a:rPr lang="en-US" b="1" cap="none" spc="300" dirty="0" smtClean="0">
                <a:ln w="11430" cmpd="sng">
                  <a:solidFill>
                    <a:schemeClr val="accent1">
                      <a:tint val="10000"/>
                    </a:schemeClr>
                  </a:solidFill>
                  <a:prstDash val="solid"/>
                  <a:miter lim="800000"/>
                </a:ln>
                <a:solidFill>
                  <a:srgbClr val="00B0F0"/>
                </a:solidFill>
                <a:effectLst>
                  <a:glow rad="45500">
                    <a:schemeClr val="accent1">
                      <a:satMod val="220000"/>
                      <a:alpha val="35000"/>
                    </a:schemeClr>
                  </a:glow>
                </a:effectLst>
              </a:rPr>
              <a:t>LE</a:t>
            </a:r>
          </a:p>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  S</a:t>
            </a:r>
          </a:p>
          <a:p>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R</a:t>
            </a:r>
            <a:r>
              <a:rPr lang="en-US" b="1" spc="300" dirty="0" smtClean="0">
                <a:ln w="11430" cmpd="sng">
                  <a:solidFill>
                    <a:schemeClr val="accent1">
                      <a:tint val="10000"/>
                    </a:schemeClr>
                  </a:solidFill>
                  <a:prstDash val="solid"/>
                  <a:miter lim="800000"/>
                </a:ln>
                <a:solidFill>
                  <a:srgbClr val="00B0F0"/>
                </a:solidFill>
                <a:effectLst>
                  <a:glow rad="45500">
                    <a:schemeClr val="accent1">
                      <a:satMod val="220000"/>
                      <a:alpha val="35000"/>
                    </a:schemeClr>
                  </a:glow>
                </a:effectLst>
              </a:rPr>
              <a:t>  </a:t>
            </a: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en-US" b="1" cap="none" spc="300" dirty="0">
              <a:ln w="11430" cmpd="sng">
                <a:solidFill>
                  <a:schemeClr val="accent1">
                    <a:tint val="10000"/>
                  </a:schemeClr>
                </a:solidFill>
                <a:prstDash val="solid"/>
                <a:miter lim="800000"/>
              </a:ln>
              <a:solidFill>
                <a:srgbClr val="00B0F0"/>
              </a:solidFill>
              <a:effectLst>
                <a:glow rad="45500">
                  <a:schemeClr val="accent1">
                    <a:satMod val="220000"/>
                    <a:alpha val="35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500034" y="353219"/>
            <a:ext cx="8353680" cy="771525"/>
          </a:xfrm>
        </p:spPr>
        <p:txBody>
          <a:bodyPr>
            <a:noAutofit/>
          </a:bodyPr>
          <a:lstStyle/>
          <a:p>
            <a:r>
              <a:rPr lang="en-US" sz="2400" b="1" dirty="0" smtClean="0"/>
              <a:t>Building the case for simulations – </a:t>
            </a:r>
            <a:br>
              <a:rPr lang="en-US" sz="2400" b="1" dirty="0" smtClean="0"/>
            </a:br>
            <a:r>
              <a:rPr lang="en-US" sz="2400" b="1" dirty="0" smtClean="0"/>
              <a:t>Extreme Scale Workshops – focus on Science Applications</a:t>
            </a:r>
            <a:br>
              <a:rPr lang="en-US" sz="2400" b="1" dirty="0" smtClean="0"/>
            </a:br>
            <a:endParaRPr lang="en-US" sz="2400" b="1" dirty="0" smtClean="0"/>
          </a:p>
        </p:txBody>
      </p:sp>
      <p:sp>
        <p:nvSpPr>
          <p:cNvPr id="5" name="Content Placeholder 4"/>
          <p:cNvSpPr>
            <a:spLocks noGrp="1"/>
          </p:cNvSpPr>
          <p:nvPr>
            <p:ph sz="half" idx="1"/>
          </p:nvPr>
        </p:nvSpPr>
        <p:spPr>
          <a:xfrm>
            <a:off x="190501" y="1363563"/>
            <a:ext cx="4470400" cy="4657725"/>
          </a:xfrm>
        </p:spPr>
        <p:txBody>
          <a:bodyPr/>
          <a:lstStyle/>
          <a:p>
            <a:r>
              <a:rPr lang="en-US" sz="1600" dirty="0" smtClean="0"/>
              <a:t>Town Hall Meetings April-June 2007</a:t>
            </a:r>
          </a:p>
          <a:p>
            <a:r>
              <a:rPr lang="en-US" sz="1600" dirty="0" smtClean="0"/>
              <a:t>Scientific Grand Challenges Workshops November 2008 – October 2009</a:t>
            </a:r>
          </a:p>
          <a:p>
            <a:pPr lvl="1"/>
            <a:r>
              <a:rPr lang="en-US" sz="1400" dirty="0" smtClean="0"/>
              <a:t>Climate Science (11/08)</a:t>
            </a:r>
          </a:p>
          <a:p>
            <a:pPr lvl="1"/>
            <a:r>
              <a:rPr lang="en-US" sz="1400" dirty="0" smtClean="0"/>
              <a:t>High Energy Physics (12/08)</a:t>
            </a:r>
          </a:p>
          <a:p>
            <a:pPr lvl="1"/>
            <a:r>
              <a:rPr lang="en-US" sz="1400" dirty="0" smtClean="0">
                <a:solidFill>
                  <a:srgbClr val="00B0F0"/>
                </a:solidFill>
              </a:rPr>
              <a:t>Nuclear Physics (1/09)</a:t>
            </a:r>
          </a:p>
          <a:p>
            <a:pPr lvl="1"/>
            <a:r>
              <a:rPr lang="en-US" sz="1400" dirty="0" smtClean="0"/>
              <a:t>Fusion Energy (3/09), </a:t>
            </a:r>
          </a:p>
          <a:p>
            <a:pPr lvl="1"/>
            <a:r>
              <a:rPr lang="en-US" sz="1400" dirty="0" smtClean="0"/>
              <a:t>Nuclear Energy (5/09) (with NE)</a:t>
            </a:r>
          </a:p>
          <a:p>
            <a:pPr lvl="1"/>
            <a:r>
              <a:rPr lang="en-US" sz="1400" dirty="0" smtClean="0"/>
              <a:t>Biology (8/09)</a:t>
            </a:r>
          </a:p>
          <a:p>
            <a:pPr lvl="1"/>
            <a:r>
              <a:rPr lang="en-US" sz="1400" dirty="0" smtClean="0"/>
              <a:t>Material Science and Chemistry (8/09), </a:t>
            </a:r>
          </a:p>
          <a:p>
            <a:pPr lvl="1"/>
            <a:r>
              <a:rPr lang="en-US" sz="1400" dirty="0" smtClean="0"/>
              <a:t>National Security (10/09) (with NNSA)</a:t>
            </a:r>
          </a:p>
          <a:p>
            <a:r>
              <a:rPr lang="en-US" sz="1800" dirty="0" smtClean="0"/>
              <a:t>Cross-cutting workshops</a:t>
            </a:r>
          </a:p>
          <a:p>
            <a:pPr lvl="1"/>
            <a:r>
              <a:rPr lang="en-US" sz="1400" dirty="0" smtClean="0"/>
              <a:t>Architecture and Technology (12/09)</a:t>
            </a:r>
          </a:p>
          <a:p>
            <a:pPr lvl="1"/>
            <a:r>
              <a:rPr lang="en-US" sz="1400" dirty="0" smtClean="0"/>
              <a:t>Architecture, Applied Mathematics and Computer Science (2/10)</a:t>
            </a:r>
          </a:p>
          <a:p>
            <a:r>
              <a:rPr lang="en-US" sz="1800" dirty="0" smtClean="0"/>
              <a:t>Meetings with industry (8/09, 11/09)</a:t>
            </a:r>
          </a:p>
          <a:p>
            <a:r>
              <a:rPr lang="en-US" sz="1800" dirty="0" smtClean="0"/>
              <a:t>External Panels</a:t>
            </a:r>
          </a:p>
          <a:p>
            <a:pPr lvl="1"/>
            <a:r>
              <a:rPr lang="en-US" sz="1400" dirty="0" smtClean="0"/>
              <a:t>ASCAC Exascale Charge (FACA, 2010)</a:t>
            </a:r>
          </a:p>
          <a:p>
            <a:pPr lvl="1"/>
            <a:r>
              <a:rPr lang="en-US" sz="1400" dirty="0" smtClean="0"/>
              <a:t>Trivelpiece Panel (2010)</a:t>
            </a:r>
            <a:endParaRPr lang="en-US" sz="1000" dirty="0" smtClean="0"/>
          </a:p>
          <a:p>
            <a:pPr>
              <a:buNone/>
            </a:pPr>
            <a:endParaRPr lang="en-US" sz="1600" dirty="0" smtClean="0"/>
          </a:p>
          <a:p>
            <a:endParaRPr lang="en-US" sz="1600" dirty="0"/>
          </a:p>
        </p:txBody>
      </p:sp>
      <p:pic>
        <p:nvPicPr>
          <p:cNvPr id="16" name="Picture 5" descr="sst01stretched"/>
          <p:cNvPicPr>
            <a:picLocks noChangeAspect="1" noChangeArrowheads="1"/>
          </p:cNvPicPr>
          <p:nvPr/>
        </p:nvPicPr>
        <p:blipFill>
          <a:blip r:embed="rId4" cstate="print"/>
          <a:srcRect/>
          <a:stretch>
            <a:fillRect/>
          </a:stretch>
        </p:blipFill>
        <p:spPr bwMode="auto">
          <a:xfrm>
            <a:off x="6313475" y="1142984"/>
            <a:ext cx="2335225" cy="1237391"/>
          </a:xfrm>
          <a:prstGeom prst="rect">
            <a:avLst/>
          </a:prstGeom>
          <a:noFill/>
          <a:ln w="9525">
            <a:noFill/>
            <a:miter lim="800000"/>
            <a:headEnd/>
            <a:tailEnd/>
          </a:ln>
        </p:spPr>
      </p:pic>
      <p:sp>
        <p:nvSpPr>
          <p:cNvPr id="17" name="TextBox 16"/>
          <p:cNvSpPr txBox="1"/>
          <p:nvPr/>
        </p:nvSpPr>
        <p:spPr>
          <a:xfrm>
            <a:off x="6785625" y="3815354"/>
            <a:ext cx="1900505" cy="276999"/>
          </a:xfrm>
          <a:prstGeom prst="rect">
            <a:avLst/>
          </a:prstGeom>
          <a:noFill/>
        </p:spPr>
        <p:txBody>
          <a:bodyPr wrap="square" rtlCol="0">
            <a:spAutoFit/>
          </a:bodyPr>
          <a:lstStyle/>
          <a:p>
            <a:r>
              <a:rPr lang="en-US" sz="1200" dirty="0" smtClean="0">
                <a:solidFill>
                  <a:srgbClr val="000000"/>
                </a:solidFill>
                <a:latin typeface="Arial" pitchFamily="-112" charset="0"/>
              </a:rPr>
              <a:t>MISSION IMPERATIVES</a:t>
            </a:r>
            <a:endParaRPr lang="en-US" sz="1200" dirty="0">
              <a:solidFill>
                <a:srgbClr val="000000"/>
              </a:solidFill>
              <a:latin typeface="Arial" pitchFamily="-112" charset="0"/>
            </a:endParaRPr>
          </a:p>
        </p:txBody>
      </p:sp>
      <p:pic>
        <p:nvPicPr>
          <p:cNvPr id="23" name="Picture 2"/>
          <p:cNvPicPr>
            <a:picLocks noChangeAspect="1" noChangeArrowheads="1"/>
          </p:cNvPicPr>
          <p:nvPr/>
        </p:nvPicPr>
        <p:blipFill>
          <a:blip r:embed="rId5" cstate="print"/>
          <a:srcRect/>
          <a:stretch>
            <a:fillRect/>
          </a:stretch>
        </p:blipFill>
        <p:spPr bwMode="auto">
          <a:xfrm>
            <a:off x="7620000" y="4318088"/>
            <a:ext cx="1524000" cy="1293012"/>
          </a:xfrm>
          <a:prstGeom prst="rect">
            <a:avLst/>
          </a:prstGeom>
          <a:noFill/>
          <a:ln w="12700">
            <a:noFill/>
            <a:miter lim="800000"/>
            <a:headEnd/>
            <a:tailEnd/>
          </a:ln>
        </p:spPr>
      </p:pic>
      <p:sp>
        <p:nvSpPr>
          <p:cNvPr id="25" name="TextBox 24"/>
          <p:cNvSpPr txBox="1"/>
          <p:nvPr/>
        </p:nvSpPr>
        <p:spPr>
          <a:xfrm>
            <a:off x="6742967" y="5857892"/>
            <a:ext cx="2048608" cy="276999"/>
          </a:xfrm>
          <a:prstGeom prst="rect">
            <a:avLst/>
          </a:prstGeom>
          <a:noFill/>
        </p:spPr>
        <p:txBody>
          <a:bodyPr wrap="none" rtlCol="0">
            <a:spAutoFit/>
          </a:bodyPr>
          <a:lstStyle/>
          <a:p>
            <a:r>
              <a:rPr lang="en-US" sz="1200" dirty="0" smtClean="0">
                <a:solidFill>
                  <a:srgbClr val="000000"/>
                </a:solidFill>
                <a:latin typeface="Arial" pitchFamily="-112" charset="0"/>
              </a:rPr>
              <a:t>FUNDAMENTAL SCIENCE</a:t>
            </a:r>
            <a:endParaRPr lang="en-US" sz="1200" dirty="0">
              <a:solidFill>
                <a:srgbClr val="000000"/>
              </a:solidFill>
              <a:latin typeface="Arial" pitchFamily="-112" charset="0"/>
            </a:endParaRPr>
          </a:p>
        </p:txBody>
      </p:sp>
      <p:pic>
        <p:nvPicPr>
          <p:cNvPr id="36" name="Picture 9" descr="THE web"/>
          <p:cNvPicPr>
            <a:picLocks noChangeAspect="1" noChangeArrowheads="1"/>
          </p:cNvPicPr>
          <p:nvPr/>
        </p:nvPicPr>
        <p:blipFill>
          <a:blip r:embed="rId6" cstate="print"/>
          <a:srcRect/>
          <a:stretch>
            <a:fillRect/>
          </a:stretch>
        </p:blipFill>
        <p:spPr bwMode="auto">
          <a:xfrm>
            <a:off x="6506507" y="4493914"/>
            <a:ext cx="1290921" cy="1290921"/>
          </a:xfrm>
          <a:prstGeom prst="cube">
            <a:avLst/>
          </a:prstGeom>
          <a:noFill/>
          <a:ln w="9525">
            <a:noFill/>
            <a:miter lim="800000"/>
            <a:headEnd/>
            <a:tailEnd/>
          </a:ln>
          <a:effectLst>
            <a:outerShdw blurRad="63500" dist="38099" dir="2700000" algn="ctr" rotWithShape="0">
              <a:schemeClr val="bg2">
                <a:alpha val="74998"/>
              </a:schemeClr>
            </a:outerShdw>
          </a:effectLst>
        </p:spPr>
      </p:pic>
      <p:grpSp>
        <p:nvGrpSpPr>
          <p:cNvPr id="2" name="Group 21"/>
          <p:cNvGrpSpPr/>
          <p:nvPr/>
        </p:nvGrpSpPr>
        <p:grpSpPr>
          <a:xfrm>
            <a:off x="4532567" y="4231279"/>
            <a:ext cx="1816047" cy="2138362"/>
            <a:chOff x="4113467" y="4218623"/>
            <a:chExt cx="1816047" cy="2138362"/>
          </a:xfrm>
        </p:grpSpPr>
        <p:pic>
          <p:nvPicPr>
            <p:cNvPr id="20" name="Picture 19" descr="nuclear science cover.tiff"/>
            <p:cNvPicPr>
              <a:picLocks noChangeAspect="1"/>
            </p:cNvPicPr>
            <p:nvPr/>
          </p:nvPicPr>
          <p:blipFill>
            <a:blip r:embed="rId7" cstate="print"/>
            <a:stretch>
              <a:fillRect/>
            </a:stretch>
          </p:blipFill>
          <p:spPr>
            <a:xfrm>
              <a:off x="4763654" y="4218623"/>
              <a:ext cx="1165860" cy="1424940"/>
            </a:xfrm>
            <a:prstGeom prst="rect">
              <a:avLst/>
            </a:prstGeom>
            <a:ln>
              <a:solidFill>
                <a:schemeClr val="tx1"/>
              </a:solidFill>
            </a:ln>
            <a:effectLst>
              <a:outerShdw blurRad="50800" dist="38100" dir="2700000">
                <a:srgbClr val="000000">
                  <a:alpha val="43000"/>
                </a:srgbClr>
              </a:outerShdw>
            </a:effectLst>
          </p:spPr>
        </p:pic>
        <p:pic>
          <p:nvPicPr>
            <p:cNvPr id="21" name="Picture 20" descr="Quantum Universe report.tiff"/>
            <p:cNvPicPr>
              <a:picLocks noChangeAspect="1"/>
            </p:cNvPicPr>
            <p:nvPr/>
          </p:nvPicPr>
          <p:blipFill>
            <a:blip r:embed="rId8" cstate="print"/>
            <a:stretch>
              <a:fillRect/>
            </a:stretch>
          </p:blipFill>
          <p:spPr>
            <a:xfrm>
              <a:off x="4413479" y="4576445"/>
              <a:ext cx="1162050" cy="1423035"/>
            </a:xfrm>
            <a:prstGeom prst="rect">
              <a:avLst/>
            </a:prstGeom>
            <a:ln>
              <a:solidFill>
                <a:schemeClr val="tx1"/>
              </a:solidFill>
            </a:ln>
            <a:effectLst>
              <a:outerShdw blurRad="50800" dist="38100" dir="2700000">
                <a:srgbClr val="000000">
                  <a:alpha val="43000"/>
                </a:srgbClr>
              </a:outerShdw>
            </a:effectLst>
          </p:spPr>
        </p:pic>
        <p:pic>
          <p:nvPicPr>
            <p:cNvPr id="19" name="Picture 18" descr="climate report cover.tiff"/>
            <p:cNvPicPr>
              <a:picLocks noChangeAspect="1"/>
            </p:cNvPicPr>
            <p:nvPr/>
          </p:nvPicPr>
          <p:blipFill>
            <a:blip r:embed="rId9" cstate="print"/>
            <a:stretch>
              <a:fillRect/>
            </a:stretch>
          </p:blipFill>
          <p:spPr>
            <a:xfrm>
              <a:off x="4113467" y="4953000"/>
              <a:ext cx="1160145" cy="1403985"/>
            </a:xfrm>
            <a:prstGeom prst="rect">
              <a:avLst/>
            </a:prstGeom>
            <a:ln>
              <a:solidFill>
                <a:schemeClr val="tx1"/>
              </a:solidFill>
            </a:ln>
            <a:effectLst>
              <a:outerShdw blurRad="50800" dist="38100" dir="2700000">
                <a:srgbClr val="000000">
                  <a:alpha val="43000"/>
                </a:srgbClr>
              </a:outerShdw>
            </a:effectLst>
          </p:spPr>
        </p:pic>
      </p:grpSp>
      <p:pic>
        <p:nvPicPr>
          <p:cNvPr id="18" name="Picture 17" descr="TownHallCover.tiff"/>
          <p:cNvPicPr>
            <a:picLocks noChangeAspect="1"/>
          </p:cNvPicPr>
          <p:nvPr/>
        </p:nvPicPr>
        <p:blipFill>
          <a:blip r:embed="rId10" cstate="print"/>
          <a:stretch>
            <a:fillRect/>
          </a:stretch>
        </p:blipFill>
        <p:spPr>
          <a:xfrm>
            <a:off x="4711599" y="2315016"/>
            <a:ext cx="1336775" cy="1728937"/>
          </a:xfrm>
          <a:prstGeom prst="rect">
            <a:avLst/>
          </a:prstGeom>
        </p:spPr>
      </p:pic>
      <p:graphicFrame>
        <p:nvGraphicFramePr>
          <p:cNvPr id="823297" name="Object 1"/>
          <p:cNvGraphicFramePr>
            <a:graphicFrameLocks noChangeAspect="1"/>
          </p:cNvGraphicFramePr>
          <p:nvPr/>
        </p:nvGraphicFramePr>
        <p:xfrm>
          <a:off x="6578600" y="2544750"/>
          <a:ext cx="1993900" cy="1226154"/>
        </p:xfrm>
        <a:graphic>
          <a:graphicData uri="http://schemas.openxmlformats.org/presentationml/2006/ole">
            <mc:AlternateContent xmlns:mc="http://schemas.openxmlformats.org/markup-compatibility/2006">
              <mc:Choice xmlns:v="urn:schemas-microsoft-com:vml" Requires="v">
                <p:oleObj spid="_x0000_s1043" name="Acrobat Document" r:id="rId11" imgW="3191320" imgH="1961905" progId="AcroExch.Document.7">
                  <p:embed/>
                </p:oleObj>
              </mc:Choice>
              <mc:Fallback>
                <p:oleObj name="Acrobat Document" r:id="rId11" imgW="3191320" imgH="1961905" progId="AcroExch.Document.7">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8600" y="2544750"/>
                        <a:ext cx="1993900" cy="1226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95901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Nuclear Physics Simulations for scientific discovery</a:t>
            </a:r>
            <a:r>
              <a:rPr lang="en-US" sz="2400" b="1" dirty="0" smtClean="0">
                <a:solidFill>
                  <a:srgbClr val="00B0F0"/>
                </a:solidFill>
              </a:rPr>
              <a:t> </a:t>
            </a:r>
            <a:endParaRPr lang="en-US" sz="2400" b="1" dirty="0">
              <a:solidFill>
                <a:srgbClr val="00B0F0"/>
              </a:solidFill>
            </a:endParaRPr>
          </a:p>
        </p:txBody>
      </p:sp>
      <p:pic>
        <p:nvPicPr>
          <p:cNvPr id="326658" name="Picture 2" descr="http://extremecomputing.labworks.org/nuclearphysics/images/pg39_NS_fig10_300.png">
            <a:hlinkClick r:id="" tooltip="Click to close"/>
          </p:cNvPr>
          <p:cNvPicPr>
            <a:picLocks noChangeAspect="1" noChangeArrowheads="1"/>
          </p:cNvPicPr>
          <p:nvPr/>
        </p:nvPicPr>
        <p:blipFill>
          <a:blip r:embed="rId2" cstate="print"/>
          <a:srcRect/>
          <a:stretch>
            <a:fillRect/>
          </a:stretch>
        </p:blipFill>
        <p:spPr bwMode="auto">
          <a:xfrm>
            <a:off x="1067018" y="928670"/>
            <a:ext cx="6940786" cy="5164742"/>
          </a:xfrm>
          <a:prstGeom prst="rect">
            <a:avLst/>
          </a:prstGeom>
          <a:noFill/>
        </p:spPr>
      </p:pic>
      <p:pic>
        <p:nvPicPr>
          <p:cNvPr id="257026" name="Picture 2" descr="http://extremecomputing.labworks.org/nuclearphysics/images/pg44_NS_Energy_Surface_Modeling_of_the_fissioning_nucleus_300.png">
            <a:hlinkClick r:id="" tooltip="Click to close"/>
          </p:cNvPr>
          <p:cNvPicPr>
            <a:picLocks noChangeAspect="1" noChangeArrowheads="1"/>
          </p:cNvPicPr>
          <p:nvPr/>
        </p:nvPicPr>
        <p:blipFill>
          <a:blip r:embed="rId3" cstate="print"/>
          <a:srcRect/>
          <a:stretch>
            <a:fillRect/>
          </a:stretch>
        </p:blipFill>
        <p:spPr bwMode="auto">
          <a:xfrm>
            <a:off x="5286380" y="3571876"/>
            <a:ext cx="2643013" cy="1676168"/>
          </a:xfrm>
          <a:prstGeom prst="rect">
            <a:avLst/>
          </a:prstGeom>
          <a:noFill/>
        </p:spPr>
      </p:pic>
      <p:sp>
        <p:nvSpPr>
          <p:cNvPr id="6" name="Rounded Rectangle 5"/>
          <p:cNvSpPr/>
          <p:nvPr/>
        </p:nvSpPr>
        <p:spPr>
          <a:xfrm>
            <a:off x="6572264" y="2714620"/>
            <a:ext cx="1285884"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TD-HFB fission for hot nuclei</a:t>
            </a:r>
            <a:endParaRPr lang="en-US" sz="1200" dirty="0">
              <a:solidFill>
                <a:srgbClr val="000000"/>
              </a:solidFill>
            </a:endParaRPr>
          </a:p>
        </p:txBody>
      </p:sp>
      <p:sp>
        <p:nvSpPr>
          <p:cNvPr id="7" name="Rectangle 6"/>
          <p:cNvSpPr/>
          <p:nvPr/>
        </p:nvSpPr>
        <p:spPr>
          <a:xfrm>
            <a:off x="2857488" y="3643314"/>
            <a:ext cx="214314" cy="200026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4"/>
          <p:cNvSpPr>
            <a:spLocks noGrp="1"/>
          </p:cNvSpPr>
          <p:nvPr>
            <p:ph type="title"/>
          </p:nvPr>
        </p:nvSpPr>
        <p:spPr>
          <a:xfrm>
            <a:off x="111125" y="177800"/>
            <a:ext cx="8229600" cy="1281120"/>
          </a:xfrm>
        </p:spPr>
        <p:txBody>
          <a:bodyPr/>
          <a:lstStyle/>
          <a:p>
            <a:r>
              <a:rPr lang="en-US" dirty="0" smtClean="0"/>
              <a:t>An average of 2 decades from discovery to commercialization</a:t>
            </a:r>
            <a:br>
              <a:rPr lang="en-US" dirty="0" smtClean="0"/>
            </a:br>
            <a:endParaRPr lang="en-US" dirty="0" smtClean="0"/>
          </a:p>
        </p:txBody>
      </p:sp>
      <p:grpSp>
        <p:nvGrpSpPr>
          <p:cNvPr id="2" name="Group 45"/>
          <p:cNvGrpSpPr/>
          <p:nvPr/>
        </p:nvGrpSpPr>
        <p:grpSpPr>
          <a:xfrm>
            <a:off x="307210" y="1650671"/>
            <a:ext cx="8058556" cy="3776578"/>
            <a:chOff x="682189" y="1872078"/>
            <a:chExt cx="7299761" cy="3555168"/>
          </a:xfrm>
        </p:grpSpPr>
        <p:cxnSp>
          <p:nvCxnSpPr>
            <p:cNvPr id="30" name="Straight Connector 29"/>
            <p:cNvCxnSpPr>
              <a:stCxn id="13" idx="2"/>
            </p:cNvCxnSpPr>
            <p:nvPr/>
          </p:nvCxnSpPr>
          <p:spPr>
            <a:xfrm>
              <a:off x="682189" y="1872079"/>
              <a:ext cx="0" cy="355516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2"/>
            </p:cNvCxnSpPr>
            <p:nvPr/>
          </p:nvCxnSpPr>
          <p:spPr>
            <a:xfrm>
              <a:off x="1724496" y="1872079"/>
              <a:ext cx="0" cy="355516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5" idx="2"/>
            </p:cNvCxnSpPr>
            <p:nvPr/>
          </p:nvCxnSpPr>
          <p:spPr>
            <a:xfrm>
              <a:off x="2766803" y="1872079"/>
              <a:ext cx="0" cy="355516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2"/>
            </p:cNvCxnSpPr>
            <p:nvPr/>
          </p:nvCxnSpPr>
          <p:spPr>
            <a:xfrm flipH="1">
              <a:off x="3800475" y="1872079"/>
              <a:ext cx="8635" cy="354764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2"/>
            </p:cNvCxnSpPr>
            <p:nvPr/>
          </p:nvCxnSpPr>
          <p:spPr>
            <a:xfrm>
              <a:off x="4851417" y="1872079"/>
              <a:ext cx="0" cy="355516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8" idx="2"/>
            </p:cNvCxnSpPr>
            <p:nvPr/>
          </p:nvCxnSpPr>
          <p:spPr>
            <a:xfrm>
              <a:off x="5893724" y="1872079"/>
              <a:ext cx="0" cy="355516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9" idx="2"/>
            </p:cNvCxnSpPr>
            <p:nvPr/>
          </p:nvCxnSpPr>
          <p:spPr>
            <a:xfrm flipH="1">
              <a:off x="6934200" y="1872079"/>
              <a:ext cx="1831" cy="350954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0" idx="2"/>
            </p:cNvCxnSpPr>
            <p:nvPr/>
          </p:nvCxnSpPr>
          <p:spPr>
            <a:xfrm>
              <a:off x="7978339" y="1872079"/>
              <a:ext cx="3611" cy="351907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1166607" y="2161309"/>
            <a:ext cx="2818594" cy="368135"/>
          </a:xfrm>
          <a:prstGeom prst="rect">
            <a:avLst/>
          </a:prstGeom>
          <a:solidFill>
            <a:schemeClr val="bg2"/>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90000"/>
              </a:lnSpc>
            </a:pPr>
            <a:r>
              <a:rPr lang="en-US" sz="1800" dirty="0" smtClean="0">
                <a:solidFill>
                  <a:prstClr val="black"/>
                </a:solidFill>
              </a:rPr>
              <a:t>Teflon</a:t>
            </a:r>
            <a:endParaRPr lang="en-US" sz="1800" dirty="0">
              <a:solidFill>
                <a:prstClr val="black"/>
              </a:solidFill>
            </a:endParaRPr>
          </a:p>
        </p:txBody>
      </p:sp>
      <p:sp>
        <p:nvSpPr>
          <p:cNvPr id="48" name="Rectangle 47"/>
          <p:cNvSpPr/>
          <p:nvPr/>
        </p:nvSpPr>
        <p:spPr>
          <a:xfrm>
            <a:off x="5584590" y="2161309"/>
            <a:ext cx="2032009" cy="368135"/>
          </a:xfrm>
          <a:prstGeom prst="rect">
            <a:avLst/>
          </a:prstGeom>
          <a:solidFill>
            <a:schemeClr val="bg2"/>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90000"/>
              </a:lnSpc>
            </a:pPr>
            <a:r>
              <a:rPr lang="en-US" sz="1800" dirty="0" smtClean="0">
                <a:solidFill>
                  <a:prstClr val="black"/>
                </a:solidFill>
              </a:rPr>
              <a:t>Lithium-ion batteries</a:t>
            </a:r>
            <a:endParaRPr lang="en-US" sz="1800" dirty="0">
              <a:solidFill>
                <a:prstClr val="black"/>
              </a:solidFill>
            </a:endParaRPr>
          </a:p>
        </p:txBody>
      </p:sp>
      <p:sp>
        <p:nvSpPr>
          <p:cNvPr id="49" name="Rectangle 48"/>
          <p:cNvSpPr/>
          <p:nvPr/>
        </p:nvSpPr>
        <p:spPr>
          <a:xfrm>
            <a:off x="3015080" y="2656164"/>
            <a:ext cx="2258568" cy="368135"/>
          </a:xfrm>
          <a:prstGeom prst="rect">
            <a:avLst/>
          </a:prstGeom>
          <a:solidFill>
            <a:schemeClr val="bg2"/>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90000"/>
              </a:lnSpc>
            </a:pPr>
            <a:r>
              <a:rPr lang="en-US" sz="1800" dirty="0" smtClean="0">
                <a:solidFill>
                  <a:prstClr val="black"/>
                </a:solidFill>
              </a:rPr>
              <a:t>Velcro</a:t>
            </a:r>
            <a:endParaRPr lang="en-US" sz="1800" dirty="0">
              <a:solidFill>
                <a:prstClr val="black"/>
              </a:solidFill>
            </a:endParaRPr>
          </a:p>
        </p:txBody>
      </p:sp>
      <p:sp>
        <p:nvSpPr>
          <p:cNvPr id="50" name="Rectangle 49"/>
          <p:cNvSpPr/>
          <p:nvPr/>
        </p:nvSpPr>
        <p:spPr>
          <a:xfrm>
            <a:off x="2228494" y="3151019"/>
            <a:ext cx="2258568" cy="368135"/>
          </a:xfrm>
          <a:prstGeom prst="rect">
            <a:avLst/>
          </a:prstGeom>
          <a:solidFill>
            <a:schemeClr val="bg2"/>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90000"/>
              </a:lnSpc>
            </a:pPr>
            <a:r>
              <a:rPr lang="en-US" sz="1800" dirty="0" smtClean="0">
                <a:solidFill>
                  <a:prstClr val="black"/>
                </a:solidFill>
              </a:rPr>
              <a:t>Titanium production</a:t>
            </a:r>
            <a:endParaRPr lang="en-US" sz="1800" dirty="0">
              <a:solidFill>
                <a:prstClr val="black"/>
              </a:solidFill>
            </a:endParaRPr>
          </a:p>
        </p:txBody>
      </p:sp>
      <p:sp>
        <p:nvSpPr>
          <p:cNvPr id="51" name="Rectangle 50"/>
          <p:cNvSpPr/>
          <p:nvPr/>
        </p:nvSpPr>
        <p:spPr>
          <a:xfrm>
            <a:off x="3205490" y="3645874"/>
            <a:ext cx="1730486" cy="368135"/>
          </a:xfrm>
          <a:prstGeom prst="rect">
            <a:avLst/>
          </a:prstGeom>
          <a:solidFill>
            <a:schemeClr val="bg2"/>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90000"/>
              </a:lnSpc>
            </a:pPr>
            <a:r>
              <a:rPr lang="en-US" sz="1800" dirty="0" smtClean="0">
                <a:solidFill>
                  <a:prstClr val="black"/>
                </a:solidFill>
              </a:rPr>
              <a:t>Polycarbonate</a:t>
            </a:r>
            <a:endParaRPr lang="en-US" sz="1800" dirty="0">
              <a:solidFill>
                <a:prstClr val="black"/>
              </a:solidFill>
            </a:endParaRPr>
          </a:p>
        </p:txBody>
      </p:sp>
      <p:sp>
        <p:nvSpPr>
          <p:cNvPr id="52" name="Rectangle 51"/>
          <p:cNvSpPr/>
          <p:nvPr/>
        </p:nvSpPr>
        <p:spPr>
          <a:xfrm>
            <a:off x="5269955" y="3645874"/>
            <a:ext cx="2258568" cy="368135"/>
          </a:xfrm>
          <a:prstGeom prst="rect">
            <a:avLst/>
          </a:prstGeom>
          <a:solidFill>
            <a:schemeClr val="bg2"/>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90000"/>
              </a:lnSpc>
            </a:pPr>
            <a:r>
              <a:rPr lang="en-US" sz="1800" dirty="0" smtClean="0">
                <a:solidFill>
                  <a:prstClr val="black"/>
                </a:solidFill>
              </a:rPr>
              <a:t>Diamond-like thin films</a:t>
            </a:r>
            <a:endParaRPr lang="en-US" sz="1800" dirty="0">
              <a:solidFill>
                <a:prstClr val="black"/>
              </a:solidFill>
            </a:endParaRPr>
          </a:p>
        </p:txBody>
      </p:sp>
      <p:sp>
        <p:nvSpPr>
          <p:cNvPr id="53" name="Rectangle 52"/>
          <p:cNvSpPr/>
          <p:nvPr/>
        </p:nvSpPr>
        <p:spPr>
          <a:xfrm>
            <a:off x="4430931" y="4140729"/>
            <a:ext cx="2258568" cy="368135"/>
          </a:xfrm>
          <a:prstGeom prst="rect">
            <a:avLst/>
          </a:prstGeom>
          <a:solidFill>
            <a:schemeClr val="bg2"/>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90000"/>
              </a:lnSpc>
            </a:pPr>
            <a:r>
              <a:rPr lang="en-US" sz="1800" dirty="0" err="1" smtClean="0">
                <a:solidFill>
                  <a:prstClr val="black"/>
                </a:solidFill>
              </a:rPr>
              <a:t>GaAs</a:t>
            </a:r>
            <a:endParaRPr lang="en-US" sz="1800" dirty="0">
              <a:solidFill>
                <a:prstClr val="black"/>
              </a:solidFill>
            </a:endParaRPr>
          </a:p>
        </p:txBody>
      </p:sp>
      <p:sp>
        <p:nvSpPr>
          <p:cNvPr id="54" name="Rectangle 53"/>
          <p:cNvSpPr/>
          <p:nvPr/>
        </p:nvSpPr>
        <p:spPr>
          <a:xfrm>
            <a:off x="5165077" y="4635582"/>
            <a:ext cx="2241766" cy="368135"/>
          </a:xfrm>
          <a:prstGeom prst="rect">
            <a:avLst/>
          </a:prstGeom>
          <a:solidFill>
            <a:schemeClr val="bg2"/>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90000"/>
              </a:lnSpc>
            </a:pPr>
            <a:r>
              <a:rPr lang="en-US" sz="1800" dirty="0" smtClean="0">
                <a:solidFill>
                  <a:prstClr val="black"/>
                </a:solidFill>
              </a:rPr>
              <a:t>Amorphous soft magnets</a:t>
            </a:r>
            <a:endParaRPr lang="en-US" sz="1800" dirty="0">
              <a:solidFill>
                <a:prstClr val="black"/>
              </a:solidFill>
            </a:endParaRPr>
          </a:p>
        </p:txBody>
      </p:sp>
      <p:sp>
        <p:nvSpPr>
          <p:cNvPr id="72" name="TextBox 71"/>
          <p:cNvSpPr txBox="1"/>
          <p:nvPr/>
        </p:nvSpPr>
        <p:spPr>
          <a:xfrm>
            <a:off x="542636" y="4375727"/>
            <a:ext cx="3373239" cy="1327727"/>
          </a:xfrm>
          <a:prstGeom prst="rect">
            <a:avLst/>
          </a:prstGeom>
          <a:solidFill>
            <a:srgbClr val="4F81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lnSpc>
                <a:spcPct val="90000"/>
              </a:lnSpc>
            </a:pPr>
            <a:r>
              <a:rPr lang="en-US" b="1" dirty="0" smtClean="0">
                <a:solidFill>
                  <a:srgbClr val="FFFFFF"/>
                </a:solidFill>
                <a:latin typeface="Arial Narrow"/>
                <a:cs typeface="Arial Narrow"/>
              </a:rPr>
              <a:t>Predictive capability is key to accelerating the innovation cycle</a:t>
            </a:r>
          </a:p>
        </p:txBody>
      </p:sp>
      <p:sp>
        <p:nvSpPr>
          <p:cNvPr id="73" name="TextBox 72"/>
          <p:cNvSpPr txBox="1"/>
          <p:nvPr/>
        </p:nvSpPr>
        <p:spPr>
          <a:xfrm>
            <a:off x="201613" y="5765800"/>
            <a:ext cx="6136423" cy="276999"/>
          </a:xfrm>
          <a:prstGeom prst="rect">
            <a:avLst/>
          </a:prstGeom>
          <a:noFill/>
        </p:spPr>
        <p:txBody>
          <a:bodyPr wrap="none" rtlCol="0">
            <a:spAutoFit/>
          </a:bodyPr>
          <a:lstStyle/>
          <a:p>
            <a:r>
              <a:rPr lang="en-US" sz="1200" dirty="0" smtClean="0">
                <a:solidFill>
                  <a:prstClr val="black"/>
                </a:solidFill>
                <a:latin typeface="Arial Narrow" pitchFamily="34" charset="0"/>
              </a:rPr>
              <a:t>After </a:t>
            </a:r>
            <a:r>
              <a:rPr lang="en-US" sz="1200" dirty="0" err="1" smtClean="0">
                <a:solidFill>
                  <a:prstClr val="black"/>
                </a:solidFill>
                <a:latin typeface="Arial Narrow" pitchFamily="34" charset="0"/>
              </a:rPr>
              <a:t>Gerd</a:t>
            </a:r>
            <a:r>
              <a:rPr lang="en-US" sz="1200" dirty="0" smtClean="0">
                <a:solidFill>
                  <a:prstClr val="black"/>
                </a:solidFill>
                <a:latin typeface="Arial Narrow" pitchFamily="34" charset="0"/>
              </a:rPr>
              <a:t> </a:t>
            </a:r>
            <a:r>
              <a:rPr lang="en-US" sz="1200" dirty="0" err="1" smtClean="0">
                <a:solidFill>
                  <a:prstClr val="black"/>
                </a:solidFill>
                <a:latin typeface="Arial Narrow" pitchFamily="34" charset="0"/>
              </a:rPr>
              <a:t>Ceder</a:t>
            </a:r>
            <a:r>
              <a:rPr lang="en-US" sz="1200" dirty="0" smtClean="0">
                <a:solidFill>
                  <a:prstClr val="black"/>
                </a:solidFill>
                <a:latin typeface="Arial Narrow" pitchFamily="34" charset="0"/>
              </a:rPr>
              <a:t> (MIT); materials data from T. W. Eagar and M. King, Technology Review 98 (2), 42 (1995)</a:t>
            </a:r>
            <a:endParaRPr lang="en-US" sz="1200" dirty="0">
              <a:solidFill>
                <a:prstClr val="black"/>
              </a:solidFill>
              <a:latin typeface="Arial Narrow" pitchFamily="34" charset="0"/>
            </a:endParaRPr>
          </a:p>
        </p:txBody>
      </p:sp>
      <p:sp>
        <p:nvSpPr>
          <p:cNvPr id="12" name="Right Arrow 11"/>
          <p:cNvSpPr/>
          <p:nvPr/>
        </p:nvSpPr>
        <p:spPr>
          <a:xfrm>
            <a:off x="0" y="1447801"/>
            <a:ext cx="8897938" cy="533400"/>
          </a:xfrm>
          <a:prstGeom prst="rightArrow">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solidFill>
                <a:prstClr val="white"/>
              </a:solidFill>
            </a:endParaRPr>
          </a:p>
        </p:txBody>
      </p:sp>
      <p:sp>
        <p:nvSpPr>
          <p:cNvPr id="13" name="TextBox 12"/>
          <p:cNvSpPr txBox="1"/>
          <p:nvPr/>
        </p:nvSpPr>
        <p:spPr>
          <a:xfrm>
            <a:off x="1" y="1533525"/>
            <a:ext cx="614417" cy="338554"/>
          </a:xfrm>
          <a:prstGeom prst="rect">
            <a:avLst/>
          </a:prstGeom>
          <a:noFill/>
        </p:spPr>
        <p:txBody>
          <a:bodyPr wrap="none" rtlCol="0">
            <a:spAutoFit/>
          </a:bodyPr>
          <a:lstStyle/>
          <a:p>
            <a:pPr algn="ctr"/>
            <a:r>
              <a:rPr lang="en-US" sz="1600" b="1" dirty="0" smtClean="0">
                <a:solidFill>
                  <a:prstClr val="black"/>
                </a:solidFill>
                <a:latin typeface="Arial Narrow"/>
              </a:rPr>
              <a:t>1930</a:t>
            </a:r>
            <a:endParaRPr lang="en-US" sz="1600" b="1" dirty="0">
              <a:solidFill>
                <a:prstClr val="black"/>
              </a:solidFill>
              <a:latin typeface="Arial Narrow"/>
            </a:endParaRPr>
          </a:p>
        </p:txBody>
      </p:sp>
      <p:sp>
        <p:nvSpPr>
          <p:cNvPr id="14" name="TextBox 13"/>
          <p:cNvSpPr txBox="1"/>
          <p:nvPr/>
        </p:nvSpPr>
        <p:spPr>
          <a:xfrm>
            <a:off x="1150654" y="1533525"/>
            <a:ext cx="614417" cy="338554"/>
          </a:xfrm>
          <a:prstGeom prst="rect">
            <a:avLst/>
          </a:prstGeom>
          <a:noFill/>
        </p:spPr>
        <p:txBody>
          <a:bodyPr wrap="none" rtlCol="0">
            <a:spAutoFit/>
          </a:bodyPr>
          <a:lstStyle/>
          <a:p>
            <a:pPr algn="ctr"/>
            <a:r>
              <a:rPr lang="en-US" sz="1600" b="1" dirty="0" smtClean="0">
                <a:solidFill>
                  <a:prstClr val="black"/>
                </a:solidFill>
                <a:latin typeface="Arial Narrow"/>
              </a:rPr>
              <a:t>1940</a:t>
            </a:r>
            <a:endParaRPr lang="en-US" sz="1600" b="1" dirty="0">
              <a:solidFill>
                <a:prstClr val="black"/>
              </a:solidFill>
              <a:latin typeface="Arial Narrow"/>
            </a:endParaRPr>
          </a:p>
        </p:txBody>
      </p:sp>
      <p:sp>
        <p:nvSpPr>
          <p:cNvPr id="15" name="TextBox 14"/>
          <p:cNvSpPr txBox="1"/>
          <p:nvPr/>
        </p:nvSpPr>
        <p:spPr>
          <a:xfrm>
            <a:off x="2301306" y="1533525"/>
            <a:ext cx="614417" cy="338554"/>
          </a:xfrm>
          <a:prstGeom prst="rect">
            <a:avLst/>
          </a:prstGeom>
          <a:noFill/>
        </p:spPr>
        <p:txBody>
          <a:bodyPr wrap="none" rtlCol="0">
            <a:spAutoFit/>
          </a:bodyPr>
          <a:lstStyle/>
          <a:p>
            <a:pPr algn="ctr"/>
            <a:r>
              <a:rPr lang="en-US" sz="1600" b="1" dirty="0" smtClean="0">
                <a:solidFill>
                  <a:prstClr val="black"/>
                </a:solidFill>
                <a:latin typeface="Arial Narrow"/>
              </a:rPr>
              <a:t>1950</a:t>
            </a:r>
            <a:endParaRPr lang="en-US" sz="1600" b="1" dirty="0">
              <a:solidFill>
                <a:prstClr val="black"/>
              </a:solidFill>
              <a:latin typeface="Arial Narrow"/>
            </a:endParaRPr>
          </a:p>
        </p:txBody>
      </p:sp>
      <p:sp>
        <p:nvSpPr>
          <p:cNvPr id="16" name="TextBox 15"/>
          <p:cNvSpPr txBox="1"/>
          <p:nvPr/>
        </p:nvSpPr>
        <p:spPr>
          <a:xfrm>
            <a:off x="3451959" y="1533525"/>
            <a:ext cx="614417" cy="338554"/>
          </a:xfrm>
          <a:prstGeom prst="rect">
            <a:avLst/>
          </a:prstGeom>
          <a:noFill/>
        </p:spPr>
        <p:txBody>
          <a:bodyPr wrap="none" rtlCol="0">
            <a:spAutoFit/>
          </a:bodyPr>
          <a:lstStyle/>
          <a:p>
            <a:pPr algn="ctr"/>
            <a:r>
              <a:rPr lang="en-US" sz="1600" b="1" dirty="0" smtClean="0">
                <a:solidFill>
                  <a:prstClr val="black"/>
                </a:solidFill>
                <a:latin typeface="Arial Narrow"/>
              </a:rPr>
              <a:t>1960</a:t>
            </a:r>
            <a:endParaRPr lang="en-US" sz="1600" b="1" dirty="0">
              <a:solidFill>
                <a:prstClr val="black"/>
              </a:solidFill>
              <a:latin typeface="Arial Narrow"/>
            </a:endParaRPr>
          </a:p>
        </p:txBody>
      </p:sp>
      <p:sp>
        <p:nvSpPr>
          <p:cNvPr id="17" name="TextBox 16"/>
          <p:cNvSpPr txBox="1"/>
          <p:nvPr/>
        </p:nvSpPr>
        <p:spPr>
          <a:xfrm>
            <a:off x="4602611" y="1533525"/>
            <a:ext cx="614417" cy="338554"/>
          </a:xfrm>
          <a:prstGeom prst="rect">
            <a:avLst/>
          </a:prstGeom>
          <a:noFill/>
        </p:spPr>
        <p:txBody>
          <a:bodyPr wrap="none" rtlCol="0">
            <a:spAutoFit/>
          </a:bodyPr>
          <a:lstStyle/>
          <a:p>
            <a:pPr algn="ctr"/>
            <a:r>
              <a:rPr lang="en-US" sz="1600" b="1" dirty="0" smtClean="0">
                <a:solidFill>
                  <a:prstClr val="black"/>
                </a:solidFill>
                <a:latin typeface="Arial Narrow"/>
              </a:rPr>
              <a:t>1970</a:t>
            </a:r>
            <a:endParaRPr lang="en-US" sz="1600" b="1" dirty="0">
              <a:solidFill>
                <a:prstClr val="black"/>
              </a:solidFill>
              <a:latin typeface="Arial Narrow"/>
            </a:endParaRPr>
          </a:p>
        </p:txBody>
      </p:sp>
      <p:sp>
        <p:nvSpPr>
          <p:cNvPr id="18" name="TextBox 17"/>
          <p:cNvSpPr txBox="1"/>
          <p:nvPr/>
        </p:nvSpPr>
        <p:spPr>
          <a:xfrm>
            <a:off x="5753264" y="1533525"/>
            <a:ext cx="614417" cy="338554"/>
          </a:xfrm>
          <a:prstGeom prst="rect">
            <a:avLst/>
          </a:prstGeom>
          <a:noFill/>
        </p:spPr>
        <p:txBody>
          <a:bodyPr wrap="none" rtlCol="0">
            <a:spAutoFit/>
          </a:bodyPr>
          <a:lstStyle/>
          <a:p>
            <a:pPr algn="ctr"/>
            <a:r>
              <a:rPr lang="en-US" sz="1600" b="1" dirty="0" smtClean="0">
                <a:solidFill>
                  <a:prstClr val="black"/>
                </a:solidFill>
                <a:latin typeface="Arial Narrow"/>
              </a:rPr>
              <a:t>1980</a:t>
            </a:r>
            <a:endParaRPr lang="en-US" sz="1600" b="1" dirty="0">
              <a:solidFill>
                <a:prstClr val="black"/>
              </a:solidFill>
              <a:latin typeface="Arial Narrow"/>
            </a:endParaRPr>
          </a:p>
        </p:txBody>
      </p:sp>
      <p:sp>
        <p:nvSpPr>
          <p:cNvPr id="19" name="TextBox 18"/>
          <p:cNvSpPr txBox="1"/>
          <p:nvPr/>
        </p:nvSpPr>
        <p:spPr>
          <a:xfrm>
            <a:off x="6903917" y="1533525"/>
            <a:ext cx="614417" cy="338554"/>
          </a:xfrm>
          <a:prstGeom prst="rect">
            <a:avLst/>
          </a:prstGeom>
          <a:noFill/>
        </p:spPr>
        <p:txBody>
          <a:bodyPr wrap="none" rtlCol="0">
            <a:spAutoFit/>
          </a:bodyPr>
          <a:lstStyle/>
          <a:p>
            <a:pPr algn="ctr"/>
            <a:r>
              <a:rPr lang="en-US" sz="1600" b="1" dirty="0" smtClean="0">
                <a:solidFill>
                  <a:prstClr val="black"/>
                </a:solidFill>
                <a:latin typeface="Arial Narrow"/>
              </a:rPr>
              <a:t>1990</a:t>
            </a:r>
            <a:endParaRPr lang="en-US" sz="1600" b="1" dirty="0">
              <a:solidFill>
                <a:prstClr val="black"/>
              </a:solidFill>
              <a:latin typeface="Arial Narrow"/>
            </a:endParaRPr>
          </a:p>
        </p:txBody>
      </p:sp>
      <p:sp>
        <p:nvSpPr>
          <p:cNvPr id="20" name="TextBox 19"/>
          <p:cNvSpPr txBox="1"/>
          <p:nvPr/>
        </p:nvSpPr>
        <p:spPr>
          <a:xfrm>
            <a:off x="8054570" y="1533525"/>
            <a:ext cx="614417" cy="338554"/>
          </a:xfrm>
          <a:prstGeom prst="rect">
            <a:avLst/>
          </a:prstGeom>
          <a:noFill/>
        </p:spPr>
        <p:txBody>
          <a:bodyPr wrap="none" rtlCol="0">
            <a:spAutoFit/>
          </a:bodyPr>
          <a:lstStyle/>
          <a:p>
            <a:pPr algn="ctr"/>
            <a:r>
              <a:rPr lang="en-US" sz="1600" b="1" dirty="0" smtClean="0">
                <a:solidFill>
                  <a:prstClr val="black"/>
                </a:solidFill>
                <a:latin typeface="Arial Narrow"/>
              </a:rPr>
              <a:t>2000</a:t>
            </a:r>
            <a:endParaRPr lang="en-US" sz="1600" b="1" dirty="0">
              <a:solidFill>
                <a:prstClr val="black"/>
              </a:solidFill>
              <a:latin typeface="Arial Narrow"/>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4"/>
          <p:cNvSpPr>
            <a:spLocks noGrp="1"/>
          </p:cNvSpPr>
          <p:nvPr>
            <p:ph type="title"/>
          </p:nvPr>
        </p:nvSpPr>
        <p:spPr>
          <a:xfrm>
            <a:off x="467544" y="260648"/>
            <a:ext cx="8229600" cy="487954"/>
          </a:xfrm>
        </p:spPr>
        <p:txBody>
          <a:bodyPr/>
          <a:lstStyle/>
          <a:p>
            <a:pPr eaLnBrk="1" hangingPunct="1"/>
            <a:r>
              <a:rPr lang="en-US" sz="3600" b="1" dirty="0" smtClean="0"/>
              <a:t>Simulations: Early impacts</a:t>
            </a:r>
          </a:p>
        </p:txBody>
      </p:sp>
      <p:sp>
        <p:nvSpPr>
          <p:cNvPr id="4100" name="Content Placeholder 5"/>
          <p:cNvSpPr>
            <a:spLocks noGrp="1"/>
          </p:cNvSpPr>
          <p:nvPr>
            <p:ph idx="1"/>
          </p:nvPr>
        </p:nvSpPr>
        <p:spPr>
          <a:xfrm>
            <a:off x="174625" y="1141413"/>
            <a:ext cx="8229600" cy="2507353"/>
          </a:xfrm>
        </p:spPr>
        <p:txBody>
          <a:bodyPr/>
          <a:lstStyle/>
          <a:p>
            <a:pPr lvl="0">
              <a:buNone/>
            </a:pPr>
            <a:endParaRPr lang="en-US" sz="2400" dirty="0" smtClean="0"/>
          </a:p>
          <a:p>
            <a:pPr lvl="0">
              <a:buNone/>
            </a:pPr>
            <a:endParaRPr lang="en-US" sz="2400" dirty="0" smtClean="0"/>
          </a:p>
          <a:p>
            <a:pPr lvl="0">
              <a:buNone/>
            </a:pPr>
            <a:endParaRPr lang="en-US" sz="2400" dirty="0" smtClean="0"/>
          </a:p>
          <a:p>
            <a:pPr>
              <a:buNone/>
            </a:pPr>
            <a:endParaRPr lang="en-US" sz="2200" dirty="0" smtClean="0"/>
          </a:p>
          <a:p>
            <a:pPr eaLnBrk="1" hangingPunct="1">
              <a:buNone/>
            </a:pPr>
            <a:endParaRPr lang="en-US" dirty="0" smtClean="0"/>
          </a:p>
        </p:txBody>
      </p:sp>
      <p:graphicFrame>
        <p:nvGraphicFramePr>
          <p:cNvPr id="8" name="Group 27"/>
          <p:cNvGraphicFramePr>
            <a:graphicFrameLocks noGrp="1"/>
          </p:cNvGraphicFramePr>
          <p:nvPr/>
        </p:nvGraphicFramePr>
        <p:xfrm>
          <a:off x="201614" y="1262064"/>
          <a:ext cx="8685212" cy="3758184"/>
        </p:xfrm>
        <a:graphic>
          <a:graphicData uri="http://schemas.openxmlformats.org/drawingml/2006/table">
            <a:tbl>
              <a:tblPr firstRow="1">
                <a:tableStyleId>{5C22544A-7EE6-4342-B048-85BDC9FD1C3A}</a:tableStyleId>
              </a:tblPr>
              <a:tblGrid>
                <a:gridCol w="1187092"/>
                <a:gridCol w="3402931"/>
                <a:gridCol w="4095189"/>
              </a:tblGrid>
              <a:tr h="250876">
                <a:tc>
                  <a:txBody>
                    <a:bodyPr/>
                    <a:lstStyle/>
                    <a:p>
                      <a:pPr marL="0" marR="0" lvl="0" indent="0" algn="l" defTabSz="914400" rtl="0" eaLnBrk="1" fontAlgn="base" latinLnBrk="0" hangingPunct="1">
                        <a:lnSpc>
                          <a:spcPct val="90000"/>
                        </a:lnSpc>
                        <a:spcBef>
                          <a:spcPts val="60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112" charset="0"/>
                        <a:ea typeface="Arial" pitchFamily="-112" charset="0"/>
                        <a:cs typeface="Arial" pitchFamily="-112" charset="0"/>
                      </a:endParaRPr>
                    </a:p>
                  </a:txBody>
                  <a:tcPr anchor="ctr" horzOverflow="overflow"/>
                </a:tc>
                <a:tc>
                  <a:txBody>
                    <a:bodyPr/>
                    <a:lstStyle/>
                    <a:p>
                      <a:pPr marL="173038" marR="0" lvl="0" indent="-173038" algn="l" defTabSz="914400" rtl="0" eaLnBrk="1" fontAlgn="base" latinLnBrk="0" hangingPunct="1">
                        <a:lnSpc>
                          <a:spcPct val="90000"/>
                        </a:lnSpc>
                        <a:spcBef>
                          <a:spcPts val="600"/>
                        </a:spcBef>
                        <a:spcAft>
                          <a:spcPct val="0"/>
                        </a:spcAft>
                        <a:buClr>
                          <a:schemeClr val="tx1"/>
                        </a:buClr>
                        <a:buSzTx/>
                        <a:buFont typeface="Arial" pitchFamily="-112" charset="0"/>
                        <a:buNone/>
                        <a:tabLst/>
                      </a:pPr>
                      <a:r>
                        <a:rPr kumimoji="0" lang="en-US" sz="1800" u="none" strike="noStrike" cap="none" normalizeH="0" baseline="0" dirty="0" smtClean="0">
                          <a:ln>
                            <a:noFill/>
                          </a:ln>
                          <a:effectLst/>
                        </a:rPr>
                        <a:t>Innovation</a:t>
                      </a:r>
                      <a:endParaRPr kumimoji="0" lang="en-US" sz="1800" b="0" i="0" u="none" strike="noStrike" cap="none" normalizeH="0" baseline="0" dirty="0" smtClean="0">
                        <a:ln>
                          <a:noFill/>
                        </a:ln>
                        <a:solidFill>
                          <a:srgbClr val="000000"/>
                        </a:solidFill>
                        <a:effectLst/>
                        <a:latin typeface="Arial Narrow" pitchFamily="-112" charset="0"/>
                        <a:ea typeface="Arial" pitchFamily="-112" charset="0"/>
                        <a:cs typeface="Arial" pitchFamily="-112" charset="0"/>
                      </a:endParaRPr>
                    </a:p>
                  </a:txBody>
                  <a:tcPr anchor="ctr" horzOverflow="overflow"/>
                </a:tc>
                <a:tc>
                  <a:txBody>
                    <a:bodyPr/>
                    <a:lstStyle/>
                    <a:p>
                      <a:pPr marL="173038" marR="0" lvl="0" indent="-173038" algn="l" defTabSz="914400" rtl="0" eaLnBrk="1" fontAlgn="base" latinLnBrk="0" hangingPunct="1">
                        <a:lnSpc>
                          <a:spcPct val="90000"/>
                        </a:lnSpc>
                        <a:spcBef>
                          <a:spcPts val="600"/>
                        </a:spcBef>
                        <a:spcAft>
                          <a:spcPct val="0"/>
                        </a:spcAft>
                        <a:buClr>
                          <a:schemeClr val="tx1"/>
                        </a:buClr>
                        <a:buSzTx/>
                        <a:buFont typeface="Arial" pitchFamily="-112" charset="0"/>
                        <a:buNone/>
                        <a:tabLst/>
                      </a:pPr>
                      <a:r>
                        <a:rPr kumimoji="0" lang="en-US" sz="1800" u="none" strike="noStrike" cap="none" normalizeH="0" baseline="0" dirty="0" smtClean="0">
                          <a:ln>
                            <a:noFill/>
                          </a:ln>
                          <a:effectLst/>
                        </a:rPr>
                        <a:t>Impact</a:t>
                      </a:r>
                      <a:endParaRPr kumimoji="0" lang="en-US" sz="1800" b="0" i="0" u="none" strike="noStrike" cap="none" normalizeH="0" baseline="0" dirty="0" smtClean="0">
                        <a:ln>
                          <a:noFill/>
                        </a:ln>
                        <a:solidFill>
                          <a:srgbClr val="000000"/>
                        </a:solidFill>
                        <a:effectLst/>
                        <a:latin typeface="Arial Narrow" pitchFamily="-112" charset="0"/>
                        <a:ea typeface="Arial" pitchFamily="-112" charset="0"/>
                        <a:cs typeface="Arial" pitchFamily="-112" charset="0"/>
                      </a:endParaRPr>
                    </a:p>
                  </a:txBody>
                  <a:tcPr anchor="ctr" horzOverflow="overflow"/>
                </a:tc>
              </a:tr>
              <a:tr h="585216">
                <a:tc>
                  <a:txBody>
                    <a:bodyPr/>
                    <a:lstStyle/>
                    <a:p>
                      <a:pPr marL="0" marR="0" lvl="0" indent="0" algn="l" defTabSz="914400" rtl="0" eaLnBrk="1" fontAlgn="base" latinLnBrk="0" hangingPunct="1">
                        <a:lnSpc>
                          <a:spcPct val="90000"/>
                        </a:lnSpc>
                        <a:spcBef>
                          <a:spcPts val="600"/>
                        </a:spcBef>
                        <a:spcAft>
                          <a:spcPct val="0"/>
                        </a:spcAft>
                        <a:buClrTx/>
                        <a:buSzTx/>
                        <a:buFontTx/>
                        <a:buNone/>
                        <a:tabLst/>
                      </a:pPr>
                      <a:r>
                        <a:rPr kumimoji="0" lang="en-US" sz="1800" u="none" strike="noStrike" cap="none" normalizeH="0" baseline="0" dirty="0" smtClean="0">
                          <a:ln>
                            <a:noFill/>
                          </a:ln>
                          <a:effectLst/>
                        </a:rPr>
                        <a:t>Boeing</a:t>
                      </a:r>
                      <a:endParaRPr kumimoji="0" lang="en-US" sz="1800" b="1" i="0" u="none" strike="noStrike" cap="none" normalizeH="0" baseline="0" dirty="0">
                        <a:ln>
                          <a:noFill/>
                        </a:ln>
                        <a:solidFill>
                          <a:schemeClr val="tx1"/>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ts val="600"/>
                        </a:spcBef>
                        <a:spcAft>
                          <a:spcPct val="0"/>
                        </a:spcAft>
                        <a:buClr>
                          <a:schemeClr val="tx1"/>
                        </a:buClr>
                        <a:buSzTx/>
                        <a:buFont typeface="Arial" pitchFamily="-112" charset="0"/>
                        <a:buNone/>
                        <a:tabLst/>
                      </a:pPr>
                      <a:r>
                        <a:rPr kumimoji="0" lang="en-US" sz="1800" u="none" strike="noStrike" cap="none" normalizeH="0" baseline="0" dirty="0" smtClean="0">
                          <a:ln>
                            <a:noFill/>
                          </a:ln>
                          <a:effectLst/>
                        </a:rPr>
                        <a:t>Predictive optimization of airfoil design</a:t>
                      </a:r>
                      <a:endParaRPr kumimoji="0" lang="en-US" sz="1800" b="0" i="0" u="none" strike="noStrike" cap="none" normalizeH="0" baseline="0" dirty="0" smtClean="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ts val="600"/>
                        </a:spcBef>
                        <a:spcAft>
                          <a:spcPct val="0"/>
                        </a:spcAft>
                        <a:buClr>
                          <a:schemeClr val="tx1"/>
                        </a:buClr>
                        <a:buSzTx/>
                        <a:buFont typeface="Arial" pitchFamily="-112" charset="0"/>
                        <a:buNone/>
                        <a:tabLst/>
                      </a:pPr>
                      <a:r>
                        <a:rPr lang="en-US" sz="1800" kern="1200" dirty="0" smtClean="0"/>
                        <a:t>7-fold decrease in testing</a:t>
                      </a:r>
                      <a:r>
                        <a:rPr lang="en-US" dirty="0" smtClean="0"/>
                        <a:t> </a:t>
                      </a:r>
                      <a:endParaRPr kumimoji="0" lang="en-US" sz="1800" b="0" i="0" u="none" strike="noStrike" cap="none" normalizeH="0" baseline="0" dirty="0" smtClean="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r>
              <a:tr h="585216">
                <a:tc>
                  <a:txBody>
                    <a:bodyPr/>
                    <a:lstStyle/>
                    <a:p>
                      <a:pPr marL="0" marR="0" lvl="0" indent="0" algn="l" defTabSz="914400" rtl="0" eaLnBrk="1" fontAlgn="base" latinLnBrk="0" hangingPunct="1">
                        <a:lnSpc>
                          <a:spcPct val="90000"/>
                        </a:lnSpc>
                        <a:spcBef>
                          <a:spcPts val="600"/>
                        </a:spcBef>
                        <a:spcAft>
                          <a:spcPct val="0"/>
                        </a:spcAft>
                        <a:buClrTx/>
                        <a:buSzTx/>
                        <a:buFontTx/>
                        <a:buNone/>
                        <a:tabLst/>
                      </a:pPr>
                      <a:r>
                        <a:rPr kumimoji="0" lang="en-US" sz="1800" u="none" strike="noStrike" cap="none" normalizeH="0" baseline="0" dirty="0" smtClean="0">
                          <a:ln>
                            <a:noFill/>
                          </a:ln>
                          <a:effectLst/>
                        </a:rPr>
                        <a:t>Cummins</a:t>
                      </a:r>
                      <a:endParaRPr kumimoji="0" lang="en-US" sz="1800" b="1" i="0" u="none" strike="noStrike" cap="none" normalizeH="0" baseline="0" dirty="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ts val="600"/>
                        </a:spcBef>
                        <a:spcAft>
                          <a:spcPct val="0"/>
                        </a:spcAft>
                        <a:buClr>
                          <a:schemeClr val="tx1"/>
                        </a:buClr>
                        <a:buSzTx/>
                        <a:buFont typeface="Arial" pitchFamily="-112" charset="0"/>
                        <a:buNone/>
                        <a:tabLst/>
                      </a:pPr>
                      <a:r>
                        <a:rPr lang="en-US" sz="1800" kern="1200" dirty="0" smtClean="0"/>
                        <a:t>New engine brought to market solely with modeling and analysis tools </a:t>
                      </a:r>
                      <a:endParaRPr kumimoji="0" lang="en-US" sz="1800" b="0" i="0" u="none" strike="noStrike" cap="none" normalizeH="0" baseline="0" dirty="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c>
                  <a:txBody>
                    <a:bodyPr/>
                    <a:lstStyle/>
                    <a:p>
                      <a:pPr marL="0" marR="0" lvl="0" indent="0" algn="l" defTabSz="914400" rtl="0" eaLnBrk="1" fontAlgn="auto" latinLnBrk="0" hangingPunct="1">
                        <a:lnSpc>
                          <a:spcPct val="90000"/>
                        </a:lnSpc>
                        <a:spcBef>
                          <a:spcPts val="600"/>
                        </a:spcBef>
                        <a:spcAft>
                          <a:spcPts val="0"/>
                        </a:spcAft>
                        <a:buClrTx/>
                        <a:buSzTx/>
                        <a:buFont typeface="Arial"/>
                        <a:buNone/>
                        <a:tabLst/>
                        <a:defRPr/>
                      </a:pPr>
                      <a:r>
                        <a:rPr kumimoji="0" lang="en-US" sz="1800" u="none" strike="noStrike" cap="none" normalizeH="0" baseline="0" dirty="0" smtClean="0">
                          <a:ln>
                            <a:noFill/>
                          </a:ln>
                          <a:effectLst/>
                        </a:rPr>
                        <a:t>Reduced development time and cost; </a:t>
                      </a:r>
                      <a:br>
                        <a:rPr kumimoji="0" lang="en-US" sz="1800" u="none" strike="noStrike" cap="none" normalizeH="0" baseline="0" dirty="0" smtClean="0">
                          <a:ln>
                            <a:noFill/>
                          </a:ln>
                          <a:effectLst/>
                        </a:rPr>
                      </a:br>
                      <a:r>
                        <a:rPr kumimoji="0" lang="en-US" sz="1800" u="none" strike="noStrike" cap="none" normalizeH="0" baseline="0" dirty="0" smtClean="0">
                          <a:ln>
                            <a:noFill/>
                          </a:ln>
                          <a:effectLst/>
                        </a:rPr>
                        <a:t>improved engine performance</a:t>
                      </a:r>
                      <a:endParaRPr kumimoji="0" lang="en-US" sz="1800" b="0" i="0" u="none" strike="noStrike" cap="none" normalizeH="0" baseline="0" dirty="0" smtClean="0">
                        <a:ln>
                          <a:noFill/>
                        </a:ln>
                        <a:solidFill>
                          <a:srgbClr val="000000"/>
                        </a:solidFill>
                        <a:effectLst/>
                        <a:latin typeface="+mn-lt"/>
                        <a:ea typeface="Arial" pitchFamily="-112" charset="0"/>
                        <a:cs typeface="Arial" pitchFamily="-112" charset="0"/>
                      </a:endParaRPr>
                    </a:p>
                  </a:txBody>
                  <a:tcPr marL="68580" marR="68580" marT="0" marB="0" anchor="ctr">
                    <a:solidFill>
                      <a:schemeClr val="accent1">
                        <a:lumMod val="20000"/>
                        <a:lumOff val="80000"/>
                      </a:schemeClr>
                    </a:solidFill>
                  </a:tcPr>
                </a:tc>
              </a:tr>
              <a:tr h="585216">
                <a:tc>
                  <a:txBody>
                    <a:bodyPr/>
                    <a:lstStyle/>
                    <a:p>
                      <a:pPr marL="0" marR="0" lvl="0" indent="0" algn="l" defTabSz="914400" rtl="0" eaLnBrk="1" fontAlgn="base" latinLnBrk="0" hangingPunct="1">
                        <a:lnSpc>
                          <a:spcPct val="90000"/>
                        </a:lnSpc>
                        <a:spcBef>
                          <a:spcPts val="600"/>
                        </a:spcBef>
                        <a:spcAft>
                          <a:spcPct val="0"/>
                        </a:spcAft>
                        <a:buClrTx/>
                        <a:buSzTx/>
                        <a:buFontTx/>
                        <a:buNone/>
                        <a:tabLst/>
                      </a:pPr>
                      <a:r>
                        <a:rPr kumimoji="0" lang="en-US" sz="1800" u="none" strike="noStrike" cap="none" normalizeH="0" baseline="0" dirty="0" smtClean="0">
                          <a:ln>
                            <a:noFill/>
                          </a:ln>
                          <a:effectLst/>
                        </a:rPr>
                        <a:t>Goodyear</a:t>
                      </a:r>
                      <a:endParaRPr kumimoji="0" lang="en-US" sz="1800" b="1" i="0" u="none" strike="noStrike" cap="none" normalizeH="0" baseline="0" dirty="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ts val="600"/>
                        </a:spcBef>
                        <a:spcAft>
                          <a:spcPct val="0"/>
                        </a:spcAft>
                        <a:buClr>
                          <a:schemeClr val="tx1"/>
                        </a:buClr>
                        <a:buSzTx/>
                        <a:buFont typeface="Arial" pitchFamily="-112" charset="0"/>
                        <a:buNone/>
                        <a:tabLst/>
                      </a:pPr>
                      <a:r>
                        <a:rPr lang="en-US" sz="1800" kern="1200" dirty="0" smtClean="0"/>
                        <a:t>Predictive modeling </a:t>
                      </a:r>
                      <a:br>
                        <a:rPr lang="en-US" sz="1800" kern="1200" dirty="0" smtClean="0"/>
                      </a:br>
                      <a:r>
                        <a:rPr lang="en-US" sz="1800" kern="1200" dirty="0" smtClean="0"/>
                        <a:t>for new tire design</a:t>
                      </a:r>
                      <a:r>
                        <a:rPr lang="en-US" dirty="0" smtClean="0"/>
                        <a:t> </a:t>
                      </a:r>
                      <a:endParaRPr kumimoji="0" lang="en-US" sz="1800" b="0" i="0" u="none" strike="noStrike" cap="none" normalizeH="0" baseline="0" dirty="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ts val="600"/>
                        </a:spcBef>
                        <a:spcAft>
                          <a:spcPct val="0"/>
                        </a:spcAft>
                        <a:buClr>
                          <a:schemeClr val="tx1"/>
                        </a:buClr>
                        <a:buSzTx/>
                        <a:buFont typeface="Arial" pitchFamily="-112" charset="0"/>
                        <a:buNone/>
                        <a:tabLst/>
                      </a:pPr>
                      <a:r>
                        <a:rPr lang="en-US" sz="1800" kern="1200" dirty="0" smtClean="0"/>
                        <a:t>3-fold reduction in product development time</a:t>
                      </a:r>
                      <a:r>
                        <a:rPr lang="en-US" dirty="0" smtClean="0"/>
                        <a:t> </a:t>
                      </a:r>
                      <a:endParaRPr kumimoji="0" lang="en-US" sz="1800" b="0" i="0" u="none" strike="noStrike" cap="none" normalizeH="0" baseline="0" dirty="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r>
              <a:tr h="585216">
                <a:tc>
                  <a:txBody>
                    <a:bodyPr/>
                    <a:lstStyle/>
                    <a:p>
                      <a:pPr marL="0" marR="0" lvl="0" indent="0" algn="l" defTabSz="914400" rtl="0" eaLnBrk="1" fontAlgn="base" latinLnBrk="0" hangingPunct="1">
                        <a:lnSpc>
                          <a:spcPct val="90000"/>
                        </a:lnSpc>
                        <a:spcBef>
                          <a:spcPts val="600"/>
                        </a:spcBef>
                        <a:spcAft>
                          <a:spcPct val="0"/>
                        </a:spcAft>
                        <a:buClrTx/>
                        <a:buSzTx/>
                        <a:buFontTx/>
                        <a:buNone/>
                        <a:tabLst/>
                      </a:pPr>
                      <a:r>
                        <a:rPr kumimoji="0" lang="en-US" sz="1800" u="none" strike="noStrike" cap="none" normalizeH="0" baseline="0" dirty="0" smtClean="0">
                          <a:ln>
                            <a:noFill/>
                          </a:ln>
                          <a:effectLst/>
                        </a:rPr>
                        <a:t>Ford</a:t>
                      </a:r>
                      <a:endParaRPr kumimoji="0" lang="en-US" sz="1800" b="1" i="0" u="none" strike="noStrike" cap="none" normalizeH="0" baseline="0" dirty="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ts val="600"/>
                        </a:spcBef>
                        <a:spcAft>
                          <a:spcPct val="0"/>
                        </a:spcAft>
                        <a:buClr>
                          <a:schemeClr val="tx1"/>
                        </a:buClr>
                        <a:buSzTx/>
                        <a:buFont typeface="Arial" pitchFamily="-112" charset="0"/>
                        <a:buNone/>
                        <a:tabLst/>
                      </a:pPr>
                      <a:r>
                        <a:rPr kumimoji="0" lang="en-US" sz="1800" u="none" strike="noStrike" cap="none" normalizeH="0" baseline="0" dirty="0" smtClean="0">
                          <a:ln>
                            <a:noFill/>
                          </a:ln>
                          <a:effectLst/>
                        </a:rPr>
                        <a:t>Virtual aluminum casting</a:t>
                      </a:r>
                      <a:endParaRPr kumimoji="0" lang="en-US" sz="1800" b="0" i="0" u="none" strike="noStrike" cap="none" normalizeH="0" baseline="0" dirty="0" smtClean="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ts val="600"/>
                        </a:spcBef>
                        <a:spcAft>
                          <a:spcPct val="0"/>
                        </a:spcAft>
                        <a:buClr>
                          <a:schemeClr val="tx1"/>
                        </a:buClr>
                        <a:buSzTx/>
                        <a:buFont typeface="Arial" pitchFamily="-112" charset="0"/>
                        <a:buNone/>
                        <a:tabLst/>
                      </a:pPr>
                      <a:r>
                        <a:rPr kumimoji="0" lang="en-US" sz="1800" u="none" strike="noStrike" cap="none" normalizeH="0" baseline="0" dirty="0" smtClean="0">
                          <a:ln>
                            <a:noFill/>
                          </a:ln>
                          <a:effectLst/>
                        </a:rPr>
                        <a:t>Estimated 7:1 return on investment; </a:t>
                      </a:r>
                      <a:br>
                        <a:rPr kumimoji="0" lang="en-US" sz="1800" u="none" strike="noStrike" cap="none" normalizeH="0" baseline="0" dirty="0" smtClean="0">
                          <a:ln>
                            <a:noFill/>
                          </a:ln>
                          <a:effectLst/>
                        </a:rPr>
                      </a:br>
                      <a:r>
                        <a:rPr kumimoji="0" lang="en-US" sz="1800" u="none" strike="noStrike" cap="none" normalizeH="0" baseline="0" dirty="0" smtClean="0">
                          <a:ln>
                            <a:noFill/>
                          </a:ln>
                          <a:effectLst/>
                        </a:rPr>
                        <a:t>$100M in savings</a:t>
                      </a:r>
                      <a:endParaRPr kumimoji="0" lang="en-US" sz="1800" b="0" i="0" u="none" strike="noStrike" cap="none" normalizeH="0" baseline="0" dirty="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r>
              <a:tr h="585216">
                <a:tc>
                  <a:txBody>
                    <a:bodyPr/>
                    <a:lstStyle/>
                    <a:p>
                      <a:pPr marL="0" marR="0" lvl="0" indent="0" algn="l" defTabSz="914400" rtl="0" eaLnBrk="1" fontAlgn="base" latinLnBrk="0" hangingPunct="1">
                        <a:lnSpc>
                          <a:spcPct val="90000"/>
                        </a:lnSpc>
                        <a:spcBef>
                          <a:spcPts val="600"/>
                        </a:spcBef>
                        <a:spcAft>
                          <a:spcPct val="0"/>
                        </a:spcAft>
                        <a:buClrTx/>
                        <a:buSzTx/>
                        <a:buFontTx/>
                        <a:buNone/>
                        <a:tabLst/>
                      </a:pPr>
                      <a:r>
                        <a:rPr kumimoji="0" lang="en-US" sz="1800" u="none" strike="noStrike" cap="none" normalizeH="0" baseline="0" dirty="0" smtClean="0">
                          <a:ln>
                            <a:noFill/>
                          </a:ln>
                          <a:effectLst/>
                        </a:rPr>
                        <a:t>GE/P&amp;W</a:t>
                      </a:r>
                      <a:endParaRPr kumimoji="0" lang="en-US" sz="1800" b="1" i="0" u="none" strike="noStrike" cap="none" normalizeH="0" baseline="0" dirty="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ts val="600"/>
                        </a:spcBef>
                        <a:spcAft>
                          <a:spcPct val="0"/>
                        </a:spcAft>
                        <a:buClr>
                          <a:schemeClr val="tx1"/>
                        </a:buClr>
                        <a:buSzTx/>
                        <a:buFont typeface="Arial" pitchFamily="-112" charset="0"/>
                        <a:buNone/>
                        <a:tabLst/>
                      </a:pPr>
                      <a:r>
                        <a:rPr kumimoji="0" lang="en-US" sz="1800" u="none" strike="noStrike" cap="none" normalizeH="0" baseline="0" dirty="0" smtClean="0">
                          <a:ln>
                            <a:noFill/>
                          </a:ln>
                          <a:effectLst/>
                        </a:rPr>
                        <a:t>SBES for accelerated insertion </a:t>
                      </a:r>
                      <a:br>
                        <a:rPr kumimoji="0" lang="en-US" sz="1800" u="none" strike="noStrike" cap="none" normalizeH="0" baseline="0" dirty="0" smtClean="0">
                          <a:ln>
                            <a:noFill/>
                          </a:ln>
                          <a:effectLst/>
                        </a:rPr>
                      </a:br>
                      <a:r>
                        <a:rPr kumimoji="0" lang="en-US" sz="1800" u="none" strike="noStrike" cap="none" normalizeH="0" baseline="0" dirty="0" smtClean="0">
                          <a:ln>
                            <a:noFill/>
                          </a:ln>
                          <a:effectLst/>
                        </a:rPr>
                        <a:t>of materials in components</a:t>
                      </a:r>
                      <a:endParaRPr kumimoji="0" lang="en-US" sz="1800" b="0" i="0" u="none" strike="noStrike" cap="none" normalizeH="0" baseline="0" dirty="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ts val="600"/>
                        </a:spcBef>
                        <a:spcAft>
                          <a:spcPct val="0"/>
                        </a:spcAft>
                        <a:buClr>
                          <a:schemeClr val="tx1"/>
                        </a:buClr>
                        <a:buSzTx/>
                        <a:buFont typeface="Arial" pitchFamily="-112" charset="0"/>
                        <a:buNone/>
                        <a:tabLst/>
                      </a:pPr>
                      <a:r>
                        <a:rPr lang="en-US" sz="1800" kern="1200" dirty="0" smtClean="0"/>
                        <a:t>50% reduction in development time, </a:t>
                      </a:r>
                      <a:br>
                        <a:rPr lang="en-US" sz="1800" kern="1200" dirty="0" smtClean="0"/>
                      </a:br>
                      <a:r>
                        <a:rPr lang="en-US" sz="1800" kern="1200" dirty="0" smtClean="0"/>
                        <a:t>increased capability with reduced testing</a:t>
                      </a:r>
                      <a:r>
                        <a:rPr lang="en-US" dirty="0" smtClean="0"/>
                        <a:t> </a:t>
                      </a:r>
                      <a:endParaRPr kumimoji="0" lang="en-US" sz="1800" b="0" i="0" u="none" strike="noStrike" cap="none" normalizeH="0" baseline="0" dirty="0">
                        <a:ln>
                          <a:noFill/>
                        </a:ln>
                        <a:solidFill>
                          <a:srgbClr val="000000"/>
                        </a:solidFill>
                        <a:effectLst/>
                        <a:latin typeface="Arial Narrow" pitchFamily="-112" charset="0"/>
                        <a:ea typeface="Arial" pitchFamily="-112" charset="0"/>
                        <a:cs typeface="Arial" pitchFamily="-112" charset="0"/>
                      </a:endParaRPr>
                    </a:p>
                  </a:txBody>
                  <a:tcPr anchor="ctr" horzOverflow="overflow">
                    <a:solidFill>
                      <a:schemeClr val="accent1">
                        <a:lumMod val="20000"/>
                        <a:lumOff val="80000"/>
                      </a:schemeClr>
                    </a:solidFill>
                  </a:tcPr>
                </a:tc>
              </a:tr>
            </a:tbl>
          </a:graphicData>
        </a:graphic>
      </p:graphicFrame>
      <p:sp>
        <p:nvSpPr>
          <p:cNvPr id="7" name="TextBox 6"/>
          <p:cNvSpPr txBox="1"/>
          <p:nvPr/>
        </p:nvSpPr>
        <p:spPr>
          <a:xfrm>
            <a:off x="683568" y="5229200"/>
            <a:ext cx="6845299" cy="79637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lnSpc>
                <a:spcPct val="90000"/>
              </a:lnSpc>
            </a:pPr>
            <a:r>
              <a:rPr lang="en-US" sz="2000" b="1" dirty="0" smtClean="0">
                <a:latin typeface="Arial Narrow"/>
                <a:cs typeface="Arial Narrow"/>
              </a:rPr>
              <a:t>Simulations have demonstrated significant improvements in product development cycles across several industry sectors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396552" y="293641"/>
            <a:ext cx="7991872" cy="687087"/>
          </a:xfrm>
          <a:prstGeom prst="rect">
            <a:avLst/>
          </a:prstGeom>
        </p:spPr>
        <p:txBody>
          <a:bodyPr vert="horz" wrap="square" lIns="91440" tIns="45720" rIns="91440" bIns="45720" numCol="1" anchor="ctr" anchorCtr="0" compatLnSpc="1">
            <a:prstTxWarp prst="textNoShape">
              <a:avLst/>
            </a:prstTxWarp>
          </a:bodyPr>
          <a:lstStyle/>
          <a:p>
            <a:pPr eaLnBrk="0" hangingPunct="0">
              <a:lnSpc>
                <a:spcPct val="80000"/>
              </a:lnSpc>
              <a:buSzPct val="100000"/>
            </a:pPr>
            <a:r>
              <a:rPr lang="en-US" sz="2000" dirty="0" smtClean="0">
                <a:solidFill>
                  <a:srgbClr val="106636"/>
                </a:solidFill>
                <a:ea typeface="+mj-ea"/>
                <a:cs typeface="Arial" charset="0"/>
              </a:rPr>
              <a:t>High </a:t>
            </a:r>
            <a:r>
              <a:rPr lang="en-US" sz="2000" dirty="0">
                <a:solidFill>
                  <a:srgbClr val="106636"/>
                </a:solidFill>
                <a:ea typeface="+mj-ea"/>
                <a:cs typeface="Arial" charset="0"/>
              </a:rPr>
              <a:t>Performance Computing: </a:t>
            </a:r>
            <a:r>
              <a:rPr lang="en-US" sz="2000" dirty="0" err="1">
                <a:solidFill>
                  <a:srgbClr val="106636"/>
                </a:solidFill>
                <a:ea typeface="+mj-ea"/>
                <a:cs typeface="Arial" charset="0"/>
              </a:rPr>
              <a:t>SmartTruck</a:t>
            </a:r>
            <a:r>
              <a:rPr lang="en-US" sz="2000" dirty="0">
                <a:solidFill>
                  <a:srgbClr val="106636"/>
                </a:solidFill>
                <a:ea typeface="+mj-ea"/>
                <a:cs typeface="Arial" charset="0"/>
              </a:rPr>
              <a:t>/DOE </a:t>
            </a:r>
            <a:r>
              <a:rPr lang="en-US" sz="2000" dirty="0" smtClean="0">
                <a:solidFill>
                  <a:srgbClr val="106636"/>
                </a:solidFill>
                <a:ea typeface="+mj-ea"/>
                <a:cs typeface="Arial" charset="0"/>
              </a:rPr>
              <a:t>Partnership</a:t>
            </a:r>
          </a:p>
          <a:p>
            <a:pPr eaLnBrk="0" hangingPunct="0">
              <a:lnSpc>
                <a:spcPct val="80000"/>
              </a:lnSpc>
              <a:buSzPct val="100000"/>
            </a:pPr>
            <a:r>
              <a:rPr lang="en-US" sz="2000" dirty="0" smtClean="0">
                <a:solidFill>
                  <a:srgbClr val="106636"/>
                </a:solidFill>
                <a:ea typeface="+mj-ea"/>
                <a:cs typeface="Arial" charset="0"/>
              </a:rPr>
              <a:t>Aerodynamic forces account for ~53% of long haul truck fuel use.</a:t>
            </a:r>
            <a:endParaRPr lang="en-US" sz="2000" dirty="0">
              <a:solidFill>
                <a:srgbClr val="106636"/>
              </a:solidFill>
              <a:ea typeface="+mj-ea"/>
              <a:cs typeface="Arial" charset="0"/>
            </a:endParaRPr>
          </a:p>
        </p:txBody>
      </p:sp>
      <p:sp>
        <p:nvSpPr>
          <p:cNvPr id="11" name="TextBox 6"/>
          <p:cNvSpPr txBox="1">
            <a:spLocks noChangeArrowheads="1"/>
          </p:cNvSpPr>
          <p:nvPr/>
        </p:nvSpPr>
        <p:spPr bwMode="auto">
          <a:xfrm>
            <a:off x="0" y="1071682"/>
            <a:ext cx="4140820" cy="2554545"/>
          </a:xfrm>
          <a:prstGeom prst="rect">
            <a:avLst/>
          </a:prstGeom>
          <a:noFill/>
          <a:ln w="9525">
            <a:noFill/>
            <a:miter lim="800000"/>
            <a:headEnd/>
            <a:tailEnd/>
          </a:ln>
        </p:spPr>
        <p:txBody>
          <a:bodyPr wrap="square">
            <a:spAutoFit/>
          </a:bodyPr>
          <a:lstStyle/>
          <a:p>
            <a:pPr marL="177800" indent="-177800" eaLnBrk="0" fontAlgn="base" hangingPunct="0">
              <a:lnSpc>
                <a:spcPct val="90000"/>
              </a:lnSpc>
              <a:spcBef>
                <a:spcPts val="0"/>
              </a:spcBef>
              <a:spcAft>
                <a:spcPts val="1500"/>
              </a:spcAft>
              <a:buSzPct val="100000"/>
              <a:buFont typeface="Wingdings" pitchFamily="2" charset="2"/>
              <a:buChar char="§"/>
            </a:pPr>
            <a:r>
              <a:rPr lang="en-US" sz="1500" dirty="0" smtClean="0">
                <a:latin typeface="Arial" pitchFamily="34" charset="0"/>
                <a:cs typeface="Arial" pitchFamily="34" charset="0"/>
              </a:rPr>
              <a:t>Class 8 semi trucks (300,000 sold annually) have average fuel efficiency of 6.7 MPG</a:t>
            </a:r>
          </a:p>
          <a:p>
            <a:pPr marL="177800" indent="-177800" eaLnBrk="0" fontAlgn="base" hangingPunct="0">
              <a:lnSpc>
                <a:spcPct val="90000"/>
              </a:lnSpc>
              <a:spcBef>
                <a:spcPts val="0"/>
              </a:spcBef>
              <a:spcAft>
                <a:spcPts val="1500"/>
              </a:spcAft>
              <a:buSzPct val="100000"/>
              <a:buFont typeface="Wingdings" pitchFamily="2" charset="2"/>
              <a:buChar char="§"/>
            </a:pPr>
            <a:r>
              <a:rPr lang="en-US" sz="1500" dirty="0" smtClean="0">
                <a:latin typeface="Arial" pitchFamily="34" charset="0"/>
                <a:cs typeface="Arial" pitchFamily="34" charset="0"/>
              </a:rPr>
              <a:t>Used ORNL’s Jaguar </a:t>
            </a:r>
            <a:r>
              <a:rPr lang="en-US" sz="1500" dirty="0">
                <a:latin typeface="Arial" pitchFamily="34" charset="0"/>
                <a:cs typeface="Arial" pitchFamily="34" charset="0"/>
              </a:rPr>
              <a:t>Cray XT-5 </a:t>
            </a:r>
            <a:r>
              <a:rPr lang="en-US" sz="1500" dirty="0" smtClean="0">
                <a:latin typeface="Arial" pitchFamily="34" charset="0"/>
                <a:cs typeface="Arial" pitchFamily="34" charset="0"/>
              </a:rPr>
              <a:t>2.3 </a:t>
            </a:r>
            <a:r>
              <a:rPr lang="en-US" sz="1500" dirty="0">
                <a:latin typeface="Arial" pitchFamily="34" charset="0"/>
                <a:cs typeface="Arial" pitchFamily="34" charset="0"/>
              </a:rPr>
              <a:t>petaflop computer for complex fluid dynamics </a:t>
            </a:r>
            <a:r>
              <a:rPr lang="en-US" sz="1500" dirty="0" smtClean="0">
                <a:latin typeface="Arial" pitchFamily="34" charset="0"/>
                <a:cs typeface="Arial" pitchFamily="34" charset="0"/>
              </a:rPr>
              <a:t>analysis – cutting in half the time needed to go from concept to production design</a:t>
            </a:r>
            <a:endParaRPr lang="en-US" sz="1500" dirty="0">
              <a:latin typeface="Arial" pitchFamily="34" charset="0"/>
              <a:cs typeface="Arial" pitchFamily="34" charset="0"/>
            </a:endParaRPr>
          </a:p>
          <a:p>
            <a:pPr marL="177800" indent="-177800" eaLnBrk="0" hangingPunct="0">
              <a:lnSpc>
                <a:spcPct val="90000"/>
              </a:lnSpc>
              <a:spcBef>
                <a:spcPts val="0"/>
              </a:spcBef>
              <a:spcAft>
                <a:spcPts val="1500"/>
              </a:spcAft>
              <a:buSzPct val="100000"/>
              <a:buFont typeface="Wingdings" pitchFamily="2" charset="2"/>
              <a:buChar char="§"/>
            </a:pPr>
            <a:r>
              <a:rPr lang="en-US" sz="1500" dirty="0">
                <a:latin typeface="Arial" pitchFamily="34" charset="0"/>
                <a:cs typeface="Arial" pitchFamily="34" charset="0"/>
              </a:rPr>
              <a:t>Outcome: </a:t>
            </a:r>
            <a:r>
              <a:rPr lang="en-US" sz="1500" dirty="0" err="1" smtClean="0">
                <a:latin typeface="Arial" pitchFamily="34" charset="0"/>
                <a:cs typeface="Arial" pitchFamily="34" charset="0"/>
              </a:rPr>
              <a:t>SmartTruck</a:t>
            </a:r>
            <a:r>
              <a:rPr lang="en-US" sz="1500" dirty="0" smtClean="0">
                <a:latin typeface="Arial" pitchFamily="34" charset="0"/>
                <a:cs typeface="Arial" pitchFamily="34" charset="0"/>
              </a:rPr>
              <a:t> </a:t>
            </a:r>
            <a:r>
              <a:rPr lang="en-US" sz="1500" dirty="0" err="1" smtClean="0">
                <a:latin typeface="Arial" pitchFamily="34" charset="0"/>
                <a:cs typeface="Arial" pitchFamily="34" charset="0"/>
              </a:rPr>
              <a:t>UnderTray</a:t>
            </a:r>
            <a:r>
              <a:rPr lang="en-US" sz="1500" dirty="0" smtClean="0">
                <a:latin typeface="Arial" pitchFamily="34" charset="0"/>
                <a:cs typeface="Arial" pitchFamily="34" charset="0"/>
              </a:rPr>
              <a:t> add-on </a:t>
            </a:r>
            <a:r>
              <a:rPr lang="en-US" sz="1500" dirty="0">
                <a:latin typeface="Arial" pitchFamily="34" charset="0"/>
                <a:cs typeface="Arial" pitchFamily="34" charset="0"/>
              </a:rPr>
              <a:t>accessories predict reduction of drag </a:t>
            </a:r>
            <a:r>
              <a:rPr lang="en-US" sz="1500" dirty="0" smtClean="0">
                <a:latin typeface="Arial" pitchFamily="34" charset="0"/>
                <a:cs typeface="Arial" pitchFamily="34" charset="0"/>
              </a:rPr>
              <a:t>of 12% and yield EPA-certified 6.9% increase in fuel efficiency.</a:t>
            </a:r>
            <a:endParaRPr lang="en-US" sz="1500" dirty="0">
              <a:latin typeface="Arial" pitchFamily="34" charset="0"/>
              <a:cs typeface="Arial" pitchFamily="34" charset="0"/>
            </a:endParaRPr>
          </a:p>
        </p:txBody>
      </p:sp>
      <p:pic>
        <p:nvPicPr>
          <p:cNvPr id="16" name="Picture 2" descr="CFD: Streamlines on Tractor"/>
          <p:cNvPicPr>
            <a:picLocks noChangeAspect="1" noChangeArrowheads="1"/>
          </p:cNvPicPr>
          <p:nvPr/>
        </p:nvPicPr>
        <p:blipFill>
          <a:blip r:embed="rId3" cstate="print"/>
          <a:srcRect/>
          <a:stretch>
            <a:fillRect/>
          </a:stretch>
        </p:blipFill>
        <p:spPr bwMode="auto">
          <a:xfrm>
            <a:off x="4383410" y="1089966"/>
            <a:ext cx="4497676" cy="1990972"/>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5145621" y="3794077"/>
            <a:ext cx="3977974" cy="2425075"/>
          </a:xfrm>
          <a:prstGeom prst="rect">
            <a:avLst/>
          </a:prstGeom>
          <a:noFill/>
          <a:ln w="9525">
            <a:noFill/>
            <a:miter lim="800000"/>
            <a:headEnd/>
            <a:tailEnd/>
          </a:ln>
        </p:spPr>
      </p:pic>
      <p:pic>
        <p:nvPicPr>
          <p:cNvPr id="17" name="Picture 1"/>
          <p:cNvPicPr>
            <a:picLocks noChangeAspect="1" noChangeArrowheads="1"/>
          </p:cNvPicPr>
          <p:nvPr/>
        </p:nvPicPr>
        <p:blipFill>
          <a:blip r:embed="rId5" cstate="print"/>
          <a:srcRect/>
          <a:stretch>
            <a:fillRect/>
          </a:stretch>
        </p:blipFill>
        <p:spPr bwMode="auto">
          <a:xfrm>
            <a:off x="3769066" y="3603009"/>
            <a:ext cx="2400938" cy="1561412"/>
          </a:xfrm>
          <a:prstGeom prst="roundRect">
            <a:avLst>
              <a:gd name="adj" fmla="val 9283"/>
            </a:avLst>
          </a:prstGeom>
          <a:ln/>
        </p:spPr>
        <p:style>
          <a:lnRef idx="2">
            <a:schemeClr val="dk1"/>
          </a:lnRef>
          <a:fillRef idx="1">
            <a:schemeClr val="lt1"/>
          </a:fillRef>
          <a:effectRef idx="0">
            <a:schemeClr val="dk1"/>
          </a:effectRef>
          <a:fontRef idx="minor">
            <a:schemeClr val="dk1"/>
          </a:fontRef>
        </p:style>
      </p:pic>
      <p:sp>
        <p:nvSpPr>
          <p:cNvPr id="19" name="TextBox 18"/>
          <p:cNvSpPr txBox="1"/>
          <p:nvPr/>
        </p:nvSpPr>
        <p:spPr>
          <a:xfrm>
            <a:off x="3811214" y="5186466"/>
            <a:ext cx="1811549" cy="10156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solidFill>
                  <a:schemeClr val="tx1"/>
                </a:solidFill>
                <a:latin typeface="Arial" pitchFamily="34" charset="0"/>
                <a:cs typeface="Arial" pitchFamily="34" charset="0"/>
              </a:rPr>
              <a:t>Con-way Freight Inc. is the first corporation to install the </a:t>
            </a:r>
            <a:r>
              <a:rPr lang="en-US" sz="1200" dirty="0" err="1">
                <a:solidFill>
                  <a:schemeClr val="tx1"/>
                </a:solidFill>
                <a:latin typeface="Arial" pitchFamily="34" charset="0"/>
                <a:cs typeface="Arial" pitchFamily="34" charset="0"/>
              </a:rPr>
              <a:t>SmartTruck</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UnderTray</a:t>
            </a:r>
            <a:r>
              <a:rPr lang="en-US" sz="1200" dirty="0">
                <a:solidFill>
                  <a:schemeClr val="tx1"/>
                </a:solidFill>
                <a:latin typeface="Arial" pitchFamily="34" charset="0"/>
                <a:cs typeface="Arial" pitchFamily="34" charset="0"/>
              </a:rPr>
              <a:t>  system</a:t>
            </a:r>
            <a:r>
              <a:rPr lang="en-US" sz="1200" dirty="0" smtClean="0">
                <a:solidFill>
                  <a:schemeClr val="tx1"/>
                </a:solidFill>
                <a:latin typeface="Arial" pitchFamily="34" charset="0"/>
                <a:cs typeface="Arial" pitchFamily="34" charset="0"/>
              </a:rPr>
              <a:t>.</a:t>
            </a:r>
          </a:p>
          <a:p>
            <a:endParaRPr lang="en-US" sz="1200" dirty="0">
              <a:solidFill>
                <a:schemeClr val="tx1"/>
              </a:solidFill>
              <a:latin typeface="Arial" pitchFamily="34" charset="0"/>
              <a:cs typeface="Arial" pitchFamily="34" charset="0"/>
            </a:endParaRPr>
          </a:p>
        </p:txBody>
      </p:sp>
      <p:sp>
        <p:nvSpPr>
          <p:cNvPr id="20" name="Rectangle 19"/>
          <p:cNvSpPr/>
          <p:nvPr/>
        </p:nvSpPr>
        <p:spPr>
          <a:xfrm>
            <a:off x="0" y="3662731"/>
            <a:ext cx="3137210" cy="215443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7800" indent="-177800" eaLnBrk="0" hangingPunct="0">
              <a:lnSpc>
                <a:spcPct val="90000"/>
              </a:lnSpc>
              <a:spcBef>
                <a:spcPts val="0"/>
              </a:spcBef>
              <a:spcAft>
                <a:spcPts val="1500"/>
              </a:spcAft>
              <a:buSzPct val="100000"/>
              <a:buFont typeface="Wingdings" pitchFamily="2" charset="2"/>
              <a:buChar char="§"/>
            </a:pPr>
            <a:r>
              <a:rPr lang="en-US" sz="1500" dirty="0" smtClean="0">
                <a:solidFill>
                  <a:schemeClr val="tx1"/>
                </a:solidFill>
                <a:latin typeface="Arial" pitchFamily="34" charset="0"/>
                <a:cs typeface="Arial" pitchFamily="34" charset="0"/>
              </a:rPr>
              <a:t>If the 1.3 million Class 8 trucks in the U.S. had these components, we would save 1.5 billion gallons of diesel fuel annually (~$4.4B in costs and 16.4M tons of CO</a:t>
            </a:r>
            <a:r>
              <a:rPr lang="en-US" sz="1500" baseline="-25000" dirty="0" smtClean="0">
                <a:solidFill>
                  <a:schemeClr val="tx1"/>
                </a:solidFill>
                <a:latin typeface="Arial" pitchFamily="34" charset="0"/>
                <a:cs typeface="Arial" pitchFamily="34" charset="0"/>
              </a:rPr>
              <a:t>2</a:t>
            </a:r>
            <a:r>
              <a:rPr lang="en-US" sz="1500" dirty="0" smtClean="0">
                <a:solidFill>
                  <a:schemeClr val="tx1"/>
                </a:solidFill>
                <a:latin typeface="Arial" pitchFamily="34" charset="0"/>
                <a:cs typeface="Arial" pitchFamily="34" charset="0"/>
              </a:rPr>
              <a:t>)</a:t>
            </a:r>
          </a:p>
          <a:p>
            <a:pPr marL="177800" indent="-177800" eaLnBrk="0" hangingPunct="0">
              <a:lnSpc>
                <a:spcPct val="90000"/>
              </a:lnSpc>
              <a:spcBef>
                <a:spcPts val="0"/>
              </a:spcBef>
              <a:spcAft>
                <a:spcPts val="1500"/>
              </a:spcAft>
              <a:buSzPct val="100000"/>
              <a:buFont typeface="Wingdings" pitchFamily="2" charset="2"/>
              <a:buChar char="§"/>
            </a:pPr>
            <a:r>
              <a:rPr lang="en-US" sz="1500" dirty="0" smtClean="0">
                <a:solidFill>
                  <a:schemeClr val="tx1"/>
                </a:solidFill>
                <a:latin typeface="Arial" pitchFamily="34" charset="0"/>
                <a:cs typeface="Arial" pitchFamily="34" charset="0"/>
              </a:rPr>
              <a:t>Awarded as one of the “Top 20 products of 2010” from </a:t>
            </a:r>
            <a:r>
              <a:rPr lang="en-US" sz="1500" i="1" dirty="0" smtClean="0">
                <a:solidFill>
                  <a:schemeClr val="tx1"/>
                </a:solidFill>
                <a:latin typeface="Arial" pitchFamily="34" charset="0"/>
                <a:cs typeface="Arial" pitchFamily="34" charset="0"/>
              </a:rPr>
              <a:t>Heavy Duty Trucking </a:t>
            </a:r>
            <a:r>
              <a:rPr lang="en-US" sz="1500" dirty="0" smtClean="0">
                <a:solidFill>
                  <a:schemeClr val="tx1"/>
                </a:solidFill>
                <a:latin typeface="Arial" pitchFamily="34" charset="0"/>
                <a:cs typeface="Arial" pitchFamily="34" charset="0"/>
              </a:rPr>
              <a:t>magazine</a:t>
            </a:r>
          </a:p>
        </p:txBody>
      </p:sp>
      <p:grpSp>
        <p:nvGrpSpPr>
          <p:cNvPr id="2" name="Group 28"/>
          <p:cNvGrpSpPr/>
          <p:nvPr/>
        </p:nvGrpSpPr>
        <p:grpSpPr>
          <a:xfrm>
            <a:off x="1619672" y="6237312"/>
            <a:ext cx="4608512" cy="423175"/>
            <a:chOff x="0" y="6264323"/>
            <a:chExt cx="9142655" cy="593677"/>
          </a:xfrm>
        </p:grpSpPr>
        <p:pic>
          <p:nvPicPr>
            <p:cNvPr id="21" name="Picture 9"/>
            <p:cNvPicPr>
              <a:picLocks noChangeAspect="1"/>
            </p:cNvPicPr>
            <p:nvPr/>
          </p:nvPicPr>
          <p:blipFill>
            <a:blip r:embed="rId6" cstate="print"/>
            <a:srcRect/>
            <a:stretch>
              <a:fillRect/>
            </a:stretch>
          </p:blipFill>
          <p:spPr bwMode="auto">
            <a:xfrm>
              <a:off x="1474466" y="6424210"/>
              <a:ext cx="1796960" cy="420142"/>
            </a:xfrm>
            <a:prstGeom prst="rect">
              <a:avLst/>
            </a:prstGeom>
            <a:noFill/>
            <a:ln w="9525">
              <a:noFill/>
              <a:miter lim="800000"/>
              <a:headEnd/>
              <a:tailEnd/>
            </a:ln>
          </p:spPr>
        </p:pic>
        <p:pic>
          <p:nvPicPr>
            <p:cNvPr id="22" name="Picture 12"/>
            <p:cNvPicPr>
              <a:picLocks noChangeAspect="1"/>
            </p:cNvPicPr>
            <p:nvPr/>
          </p:nvPicPr>
          <p:blipFill>
            <a:blip r:embed="rId7" cstate="print"/>
            <a:srcRect t="39365" b="40163"/>
            <a:stretch>
              <a:fillRect/>
            </a:stretch>
          </p:blipFill>
          <p:spPr bwMode="auto">
            <a:xfrm>
              <a:off x="2919111" y="6264323"/>
              <a:ext cx="1832128" cy="374210"/>
            </a:xfrm>
            <a:prstGeom prst="rect">
              <a:avLst/>
            </a:prstGeom>
            <a:noFill/>
            <a:ln w="9525">
              <a:noFill/>
              <a:miter lim="800000"/>
              <a:headEnd/>
              <a:tailEnd/>
            </a:ln>
          </p:spPr>
        </p:pic>
        <p:pic>
          <p:nvPicPr>
            <p:cNvPr id="23" name="Picture 8"/>
            <p:cNvPicPr>
              <a:picLocks noChangeAspect="1"/>
            </p:cNvPicPr>
            <p:nvPr/>
          </p:nvPicPr>
          <p:blipFill>
            <a:blip r:embed="rId8" cstate="print"/>
            <a:srcRect/>
            <a:stretch>
              <a:fillRect/>
            </a:stretch>
          </p:blipFill>
          <p:spPr bwMode="auto">
            <a:xfrm>
              <a:off x="4708473" y="6432808"/>
              <a:ext cx="872861" cy="425192"/>
            </a:xfrm>
            <a:prstGeom prst="rect">
              <a:avLst/>
            </a:prstGeom>
            <a:noFill/>
            <a:ln w="9525">
              <a:noFill/>
              <a:miter lim="800000"/>
              <a:headEnd/>
              <a:tailEnd/>
            </a:ln>
          </p:spPr>
        </p:pic>
        <p:pic>
          <p:nvPicPr>
            <p:cNvPr id="24" name="Picture 6"/>
            <p:cNvPicPr>
              <a:picLocks noChangeAspect="1"/>
            </p:cNvPicPr>
            <p:nvPr/>
          </p:nvPicPr>
          <p:blipFill>
            <a:blip r:embed="rId9" cstate="print"/>
            <a:srcRect/>
            <a:stretch>
              <a:fillRect/>
            </a:stretch>
          </p:blipFill>
          <p:spPr bwMode="auto">
            <a:xfrm>
              <a:off x="5612783" y="6298444"/>
              <a:ext cx="858762" cy="320722"/>
            </a:xfrm>
            <a:prstGeom prst="rect">
              <a:avLst/>
            </a:prstGeom>
            <a:noFill/>
            <a:ln w="9525">
              <a:noFill/>
              <a:miter lim="800000"/>
              <a:headEnd/>
              <a:tailEnd/>
            </a:ln>
          </p:spPr>
        </p:pic>
        <p:pic>
          <p:nvPicPr>
            <p:cNvPr id="25" name="Picture 11"/>
            <p:cNvPicPr>
              <a:picLocks noChangeAspect="1"/>
            </p:cNvPicPr>
            <p:nvPr/>
          </p:nvPicPr>
          <p:blipFill>
            <a:blip r:embed="rId10" cstate="print"/>
            <a:srcRect/>
            <a:stretch>
              <a:fillRect/>
            </a:stretch>
          </p:blipFill>
          <p:spPr bwMode="auto">
            <a:xfrm>
              <a:off x="1941157" y="6276052"/>
              <a:ext cx="900113" cy="301625"/>
            </a:xfrm>
            <a:prstGeom prst="rect">
              <a:avLst/>
            </a:prstGeom>
            <a:noFill/>
            <a:ln w="9525">
              <a:noFill/>
              <a:miter lim="800000"/>
              <a:headEnd/>
              <a:tailEnd/>
            </a:ln>
          </p:spPr>
        </p:pic>
        <p:pic>
          <p:nvPicPr>
            <p:cNvPr id="26" name="Picture 10"/>
            <p:cNvPicPr>
              <a:picLocks noChangeAspect="1"/>
            </p:cNvPicPr>
            <p:nvPr/>
          </p:nvPicPr>
          <p:blipFill>
            <a:blip r:embed="rId11" cstate="print"/>
            <a:srcRect/>
            <a:stretch>
              <a:fillRect/>
            </a:stretch>
          </p:blipFill>
          <p:spPr bwMode="auto">
            <a:xfrm>
              <a:off x="0" y="6318913"/>
              <a:ext cx="1541336" cy="539087"/>
            </a:xfrm>
            <a:prstGeom prst="rect">
              <a:avLst/>
            </a:prstGeom>
            <a:noFill/>
            <a:ln w="9525">
              <a:noFill/>
              <a:miter lim="800000"/>
              <a:headEnd/>
              <a:tailEnd/>
            </a:ln>
          </p:spPr>
        </p:pic>
        <p:pic>
          <p:nvPicPr>
            <p:cNvPr id="27" name="Picture 7"/>
            <p:cNvPicPr>
              <a:picLocks noChangeAspect="1"/>
            </p:cNvPicPr>
            <p:nvPr/>
          </p:nvPicPr>
          <p:blipFill>
            <a:blip r:embed="rId12" cstate="print"/>
            <a:srcRect/>
            <a:stretch>
              <a:fillRect/>
            </a:stretch>
          </p:blipFill>
          <p:spPr bwMode="auto">
            <a:xfrm rot="21575984">
              <a:off x="6497568" y="6457651"/>
              <a:ext cx="2645087" cy="394023"/>
            </a:xfrm>
            <a:prstGeom prst="rect">
              <a:avLst/>
            </a:prstGeom>
            <a:noFill/>
            <a:ln w="9525">
              <a:noFill/>
              <a:miter lim="800000"/>
              <a:headEnd/>
              <a:tailEnd/>
            </a:ln>
          </p:spPr>
        </p:pic>
      </p:grpSp>
      <p:sp>
        <p:nvSpPr>
          <p:cNvPr id="28" name="Slide Number Placeholder 3"/>
          <p:cNvSpPr>
            <a:spLocks noGrp="1"/>
          </p:cNvSpPr>
          <p:nvPr>
            <p:ph type="sldNum" sz="quarter" idx="12"/>
          </p:nvPr>
        </p:nvSpPr>
        <p:spPr/>
        <p:txBody>
          <a:bodyPr/>
          <a:lstStyle/>
          <a:p>
            <a:fld id="{6EEA275D-5A49-48A8-817D-44C3EA0A3A2F}" type="slidenum">
              <a:rPr lang="en-US" smtClean="0"/>
              <a:pPr/>
              <a:t>14</a:t>
            </a:fld>
            <a:endParaRPr lang="en-US" dirty="0"/>
          </a:p>
        </p:txBody>
      </p:sp>
    </p:spTree>
    <p:extLst>
      <p:ext uri="{BB962C8B-B14F-4D97-AF65-F5344CB8AC3E}">
        <p14:creationId xmlns:p14="http://schemas.microsoft.com/office/powerpoint/2010/main" val="23689825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1" name="Picture 3" descr="http://www.core.org.cn/NR/rdonlyres/Global/A/A3908774-DC8D-473C-BD55-85FC0885BC56/0/chp_algorithm_1.jpg"/>
          <p:cNvPicPr>
            <a:picLocks noChangeAspect="1" noChangeArrowheads="1"/>
          </p:cNvPicPr>
          <p:nvPr/>
        </p:nvPicPr>
        <p:blipFill>
          <a:blip r:embed="rId2" cstate="print"/>
          <a:srcRect/>
          <a:stretch>
            <a:fillRect/>
          </a:stretch>
        </p:blipFill>
        <p:spPr bwMode="auto">
          <a:xfrm>
            <a:off x="971600" y="4725144"/>
            <a:ext cx="1656184" cy="1273684"/>
          </a:xfrm>
          <a:prstGeom prst="rect">
            <a:avLst/>
          </a:prstGeom>
          <a:noFill/>
        </p:spPr>
      </p:pic>
      <p:pic>
        <p:nvPicPr>
          <p:cNvPr id="181257" name="Picture 9" descr="http://www.brianlaks.com/images/advanced_photon_source.jpg"/>
          <p:cNvPicPr>
            <a:picLocks noChangeAspect="1" noChangeArrowheads="1"/>
          </p:cNvPicPr>
          <p:nvPr/>
        </p:nvPicPr>
        <p:blipFill>
          <a:blip r:embed="rId3" cstate="print"/>
          <a:srcRect/>
          <a:stretch>
            <a:fillRect/>
          </a:stretch>
        </p:blipFill>
        <p:spPr bwMode="auto">
          <a:xfrm>
            <a:off x="6804247" y="4725145"/>
            <a:ext cx="1675133" cy="1296144"/>
          </a:xfrm>
          <a:prstGeom prst="rect">
            <a:avLst/>
          </a:prstGeom>
          <a:noFill/>
        </p:spPr>
      </p:pic>
      <p:pic>
        <p:nvPicPr>
          <p:cNvPr id="181263" name="Picture 15" descr="https://computation.llnl.gov/casc/uncertainty_quantification/uq.jpg"/>
          <p:cNvPicPr>
            <a:picLocks noChangeAspect="1" noChangeArrowheads="1"/>
          </p:cNvPicPr>
          <p:nvPr/>
        </p:nvPicPr>
        <p:blipFill>
          <a:blip r:embed="rId4" cstate="print"/>
          <a:srcRect/>
          <a:stretch>
            <a:fillRect/>
          </a:stretch>
        </p:blipFill>
        <p:spPr bwMode="auto">
          <a:xfrm>
            <a:off x="6156175" y="2852937"/>
            <a:ext cx="2492377" cy="1872208"/>
          </a:xfrm>
          <a:prstGeom prst="rect">
            <a:avLst/>
          </a:prstGeom>
          <a:noFill/>
        </p:spPr>
      </p:pic>
      <p:sp>
        <p:nvSpPr>
          <p:cNvPr id="2" name="Title 1"/>
          <p:cNvSpPr>
            <a:spLocks noGrp="1"/>
          </p:cNvSpPr>
          <p:nvPr>
            <p:ph type="title"/>
          </p:nvPr>
        </p:nvSpPr>
        <p:spPr/>
        <p:txBody>
          <a:bodyPr/>
          <a:lstStyle/>
          <a:p>
            <a:r>
              <a:rPr lang="en-US" sz="2800" b="1" dirty="0" smtClean="0"/>
              <a:t>Simulations </a:t>
            </a:r>
            <a:r>
              <a:rPr lang="en-US" sz="2800" b="1" i="1" dirty="0" smtClean="0"/>
              <a:t>requires</a:t>
            </a:r>
            <a:r>
              <a:rPr lang="en-US" sz="2800" b="1" dirty="0" smtClean="0"/>
              <a:t> interlocking framework</a:t>
            </a:r>
            <a:endParaRPr lang="en-US" sz="2800" b="1" dirty="0"/>
          </a:p>
        </p:txBody>
      </p:sp>
      <p:graphicFrame>
        <p:nvGraphicFramePr>
          <p:cNvPr id="25" name="Diagram 24"/>
          <p:cNvGraphicFramePr/>
          <p:nvPr>
            <p:extLst>
              <p:ext uri="{D42A27DB-BD31-4B8C-83A1-F6EECF244321}">
                <p14:modId xmlns:p14="http://schemas.microsoft.com/office/powerpoint/2010/main" val="4066933734"/>
              </p:ext>
            </p:extLst>
          </p:nvPr>
        </p:nvGraphicFramePr>
        <p:xfrm>
          <a:off x="1187624" y="1124744"/>
          <a:ext cx="6912768" cy="4896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6" descr="http://www.alcf.anl.gov/news/media_files/bluegene_p.jpg"/>
          <p:cNvPicPr>
            <a:picLocks noChangeAspect="1" noChangeArrowheads="1"/>
          </p:cNvPicPr>
          <p:nvPr/>
        </p:nvPicPr>
        <p:blipFill>
          <a:blip r:embed="rId10" cstate="print"/>
          <a:srcRect/>
          <a:stretch>
            <a:fillRect/>
          </a:stretch>
        </p:blipFill>
        <p:spPr bwMode="auto">
          <a:xfrm>
            <a:off x="4139953" y="4611131"/>
            <a:ext cx="1059546" cy="618069"/>
          </a:xfrm>
          <a:prstGeom prst="ellipse">
            <a:avLst/>
          </a:prstGeom>
          <a:ln>
            <a:noFill/>
          </a:ln>
          <a:effectLst>
            <a:softEdge rad="112500"/>
          </a:effectLst>
        </p:spPr>
      </p:pic>
      <p:sp>
        <p:nvSpPr>
          <p:cNvPr id="9" name="Rectangle 8"/>
          <p:cNvSpPr/>
          <p:nvPr/>
        </p:nvSpPr>
        <p:spPr>
          <a:xfrm rot="5400000">
            <a:off x="2243051" y="812018"/>
            <a:ext cx="1080119" cy="1417539"/>
          </a:xfrm>
          <a:prstGeom prst="rect">
            <a:avLst/>
          </a:prstGeom>
          <a:blipFill dpi="0" rotWithShape="0">
            <a:blip r:embed="rId11"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outerShdw blurRad="38100" dist="38100" dir="2700000" algn="tl">
                  <a:srgbClr val="000000">
                    <a:alpha val="43137"/>
                  </a:srgbClr>
                </a:outerShdw>
              </a:effectLst>
            </a:endParaRPr>
          </a:p>
        </p:txBody>
      </p:sp>
      <p:sp>
        <p:nvSpPr>
          <p:cNvPr id="10" name="Rectangle 9"/>
          <p:cNvSpPr/>
          <p:nvPr/>
        </p:nvSpPr>
        <p:spPr>
          <a:xfrm rot="5400000">
            <a:off x="539551" y="764706"/>
            <a:ext cx="1080121" cy="1512166"/>
          </a:xfrm>
          <a:prstGeom prst="rect">
            <a:avLst/>
          </a:prstGeom>
          <a:blipFill dpi="0" rotWithShape="0">
            <a:blip r:embed="rId12"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rot="5400000">
            <a:off x="5584021" y="760794"/>
            <a:ext cx="1080122" cy="1519989"/>
          </a:xfrm>
          <a:prstGeom prst="rect">
            <a:avLst/>
          </a:prstGeom>
          <a:blipFill dpi="0" rotWithShape="0">
            <a:blip r:embed="rId13"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ffectLst>
                <a:outerShdw blurRad="38100" dist="38100" dir="2700000" algn="tl">
                  <a:srgbClr val="000000">
                    <a:alpha val="43137"/>
                  </a:srgbClr>
                </a:outerShdw>
              </a:effectLst>
            </a:endParaRPr>
          </a:p>
        </p:txBody>
      </p:sp>
      <p:pic>
        <p:nvPicPr>
          <p:cNvPr id="181249" name="Picture 1"/>
          <p:cNvPicPr>
            <a:picLocks noChangeAspect="1" noChangeArrowheads="1"/>
          </p:cNvPicPr>
          <p:nvPr/>
        </p:nvPicPr>
        <p:blipFill>
          <a:blip r:embed="rId14" cstate="print"/>
          <a:srcRect/>
          <a:stretch>
            <a:fillRect/>
          </a:stretch>
        </p:blipFill>
        <p:spPr bwMode="auto">
          <a:xfrm rot="5400000">
            <a:off x="7183942" y="817057"/>
            <a:ext cx="1112820" cy="1440161"/>
          </a:xfrm>
          <a:prstGeom prst="rect">
            <a:avLst/>
          </a:prstGeom>
          <a:noFill/>
          <a:ln w="9525">
            <a:noFill/>
            <a:miter lim="800000"/>
            <a:headEnd/>
            <a:tailEnd/>
          </a:ln>
        </p:spPr>
      </p:pic>
      <p:sp>
        <p:nvSpPr>
          <p:cNvPr id="181253" name="AutoShape 5" descr="data:image/jpg;base64,/9j/4AAQSkZJRgABAQAAAQABAAD/2wCEAAkGBhMSERUUExMWFRMWGBoaGBgYGCEYHxscHBcXHCAeICMgHSYeHiAjGhcgIC8gIycpLCwsGB4yNTAqNycrLSkBCQoKDgwOGg8PGCkkHB8pKSkpKSwpKSksKSwsLCkpKSkpKSkpKSkpKSkpKSkpKSwsKSwpKSkpKSksLCkpKSkpKf/AABEIAIgAsAMBIgACEQEDEQH/xAAcAAACAgMBAQAAAAAAAAAAAAAFBgMEAAIHAQj/xABBEAACAQIEAwUECAUDAgcAAAABAhEDIQAEEjEFQVEGEyJhcTKBkaEHFCNCUrHB0TNicuHwwtLxFoIkQ5OissPT/8QAGAEAAwEBAAAAAAAAAAAAAAAAAAECAwT/xAAhEQACAgMAAgMBAQAAAAAAAAAAAQIREiExA0ETIlFxYf/aAAwDAQACEQMRAD8AW3qteQD6Yi75osTeevx3xJSrGTKx0EX3xtrmbGCBA/PGPCDWlXaNj+Q+Y3xsdc7xPL8/LGlWqQeceogfE4hzAqG4MLbAIuq0zchvj+WPFzLj2r+nwxXGXcNJex9xBj4Tjeq43FhYWFr78+o+eFQycEtNwR0N8bKxAgER6n/DivUp1J8KPvtKgGLdZ54wZeoTemQOf2kfqcOgJXzJ3Hx5fmcevmQbqd+c87Yqvw59yqDz1f2xN9UefCqe4m4+GHiBsc3c7WgkDlM+uNstmCbkAqPPlG2NqWSqsQFCx0VSx9Pni7S7HZhtkCE2Erp6/iM3jCCgbUzAW4BB6X5/oIxe78mLGABBmxti5luzFOlK1s6AwMFUTvGB6bAT78XuI9nKNHu3Naq6VFlSEW8cj4xe+2B0FCzWzFQPp5E8gdvWMXC9t/n/AMYPZHs6tae6p1XBE+2Ft5fZt+eNqvZo0yNdCDv4qhO/pp/tgbHiLa5g/iJx7UzBaLn5Ybsv2eWANFNRuP4h/wBd8SLwmmDc0wJvKEfm3zwWOhN7wxjHyxeDDWO6z+eH3usrTN6lMDlEfucUOJZ/LgyIYbQNEz1lqbYd+xYixpcWCv7wceNlqqnxSvkWVT82wYbiibpSIPUmkf8A6BiPOUKecNoSsfusRpqRGxAENbbYwMK7ELb1gpiTC7z59bYh8RBKtqHQ/v192K7ObkKbGIJ6fPGlDJAklahXyAn++JoC6lN1pQVlpJuZ3vHwOIKOd1wCCJsIn/Pdj2ohI0qQGnnaMXBlIglQWi5j9/zwwKdLIvMAeHYwZNudpvgnRyp8y3mL48FfTaLdP7YfuydalUUd3TenpE1KmlbkRYuRI62iIOBbdDQnvwCvAPd1FUxHhNydr+fxOJ17OZiBFGoZ2IU/4PfjpFWuzFjRBe33jCjbZR4m5GD19MaUVdaX2lTSRMhQEWOQEezb1288bJNcKpCEvZvT/EMERKKNbCdpvpE+ZwxcP7OIrQ2Wfl4nZSBMchYwDyJxvxbtglOAiBmVQAzDkPmfeb4A1+KZutDPV7umTuT3YI8o8TeomMKorrFaGXN8PVWh8wKdOwIWotORO4ASeXM4G5ijkKTK5rAjUGBXU7EDkW1EA9YA2wFq5jJII+1rMTdjCiPQkA/1EYjp8SyYWDlGcDYmuf8AYBhOcAsv5/i3DXqtVdqp1NJUKAvK3W/UGb4npdrckgADVe61GKZCsu4kCbgHyM3N8CMjwynmBUFNe7rKGamJkMBvTMiSYuDvz2x5T7TMKQpdzRgXEqW35mTv8MGcVugDVPtfkNZh3RWsyKihYkSJA1ct5xJ9e4dVb+ImkkeFkqahsLMHiehjChUzpb2qVH/0V/S+NB3J9rL0z6Fk/Jo+WF8sfaFbHeh2dyr1Zpsr05sBWBtH3ho1e4MTipm+yTtWYKumWMAJ4YjkQTA/qjnfC0KWVay97QM7hu8H/wAZA9xwZynFM/RojuilekmxWHIkk+IWcGDuRilhLgWU812edCYZWAt4Wm/Tf5TihXyxAiSPl+e/uwwcL+kamWjM0RTdgVLqIJB6zM/E7YOnhlOvTD06hrXBHszFpBkbwLSOZnfC+JPgUmc/kixxk8jhhzvCaYqBaivl9V0c3VvERcBiE95iBz3wP41wGrlydSsyWIqKpKkHnMW9/wATjFwaFQtdw0ktANxAm/vxUGQYGzDT8PkMPi9jqtSq6hGUKTDt4dV4kCJM7+hGN/8Ao6pSqKWppmBuaeqBG0k2tPLFbsKYo5akpuptM+p5XMxi8xE7ieeGarUyxIRsilFbglDpedrQLj1+OLnAuz2Tq6301SlNt6jDSRc3CgWgE/rgrZS0B+FdnQR9YzHhy9vIv0AG9zbqY9+GLglZc2PCQlKlIGXKAKRFmJkar3tzB33MNCqM3mhqNNqaKPsWkFVJEEKCBOkqTqsAYA54aURQBpTSsCItYeW03iRvHli4rdjI+6RB4QqACTAsLCY6C22FLO8SfNv3dAge1uYsu5kCAIvJwR7U5ijNGlVJVWLsWF9NoBIgyJPL44EZql9UyOpWVnzD6daGRoHnHOJPwOHKVaQnsoZrMUcv4aUV60XrG6KT+Acz/MfhgLXrF21MSzHckyceBSx2xnd9SMcrdkkRpgnbG9MctpnFmhwmpU9hKj+SqT+QxZbs5WSDUpikOtR1WfnPywUwSKeTzrUKy1F3UgjlMcveLe/BTthw0JVWsg+xrDWsbAmNS/G49fLHmW4PTkGpVd16UaTEkD+ZgojzE4cnoh6atNMZJVB7t6J1QBB9GkWI+HTSMbWykjlldb+WNRUIEfthzqcEoVCe7ymbC9fDFumodL+1zwEzdLJAxOYVgbgqtv8A3DCxfslxA8zv+2N8vnHpNqViCNiDcYvGlk/xV/XQn+4Y9FHJxatWHO9Nf/0+WCgonTPUswNOZXf/AM0DxD+obOPOx88ZmspW4awqUGapTMEk3RljYXvz3IPTElbgmXQBlzQYGLrTZt536dMM1CKHDmNKr3kENJW12ErpPLy88aRbiUi/wfiFDiFFahQMREg8jfpBI/PywIrLmcoVUOWXxaUQ6xFt1MnTyg+dxvgb2R4tSXNtTSj3ffDV7RjUoJOnkBb1Bm5GHLjWR72kwVAzAErciOpEGNuWNXTVoaACdrxSBVXoss+3VzMs3nG4uCY88X+Edp+8rKrJLEDUabyuk7N5Db2oN8KuY7OVnafqzKDG6ER5yQJPng1W4dVpUhRy6l2cTVdSL9FBLbD/ADfCz/EFlXtHxJHfTTgATeN2Yknz5z7sHuJ1FyvDtIHidQvqai3PuWw9B7wXCuzNbvkaqoSmrBjqZWJjkIP+Tg92v4W1dKcOgIZiWZwolthcXMD9MZpO7YWCuzebFYyajo6GW0U9C6SQCS3syBewEaTvbB7s/mpptTYnvKNR0cHyYkHeSSsE26+uFvLI2RYp3yVe8WdCSwU8rRBkbydogbYt1qWaoVTmVBLlQalHSJakAJKnmyzcbjlbG0Nx2BY7YcLDqrgMTTmQsToY7xzjT169MRcAGXzOUai4eaJZxBGqDeRy3JBHpO+D3C+JUsxTFSm4M7jmN7MLH9MBOKdmGSp32UbQ4vHLzjleSINvTGUotOwFGrxDLr7NBmvbvKhPxCBfmfjidONst0WjT/ppAn4sCfngi2Ty9dyK/wD4TMlryn2bee9iT6eU4GcV1ZNmpmijndapXUCDB1KDK+XlBxmot8EH+yvbMiqRWd6ikCPvaSJPsr12sMNSdqsuW+3TRpI01HWFa1yNcMI5yPTHIG47mWEd64HRfDv/AE2xRCljJMnzP674pOgs6VxH6Qgr6hVWFaBTpmdSzvqiJA8/K249p9uFqiq1Gm+qiutlaAzLMFgL+ySCb/EY5mjDb59YvbBLhubagy1ad3QyQfvCCCp8ipIPkfKzzt8BNh2t29rMf4axsZcg7yCCLiNoBjfrgLxbidTMVC76QTbwiP1P54vcXyChkajejWXvKXod1MkQyt4T7sGcr9HhcWrIWDAMAYC7ze+ojaBbEfaToVNiUaE7nElDh1RgSlJnCzJVSY9/L+2Oh5X6PcupGqrUqEb6dKrtPQtHL1wZyXC6VBfsVFIz4iDq1AbeJttztOGvG/Y8Tm+S7O1nA7yaNOYmr4bzsq7sZOwH97uf433SLRoSKQ3DgHU3MkGwveL7ThzzmSo5gEGmKgaTrM2mRIeSdhss2tbAxOxSFgKja0F4O58mM9LSN45GYpwfoeIP7GZE1Kn1hlVQAQkJEk2ZusAeG0e0Z2u1cWqKKL6gTKkCCBcgwTJt+2JGCUlALBALAbjY7D18rz78L/G++zCEKRoBspjp77nodtsaqLSDgcyBqZfKmrmaisfamdQAMACVu1z0O+BGU7OjNxWbOPUWTHdgoF8vFLL7xjT6Rc2tGhRy1OyxJA/CohR8ZPuwrdm+O1Mu3gIg2g7e/GTnTpgPuZ7BZd6ZA1a+TOxa/wDMJiD5AYocBq3bJZimFgGFJMERI0k3YbkEmQZvYYjoduSR7Ku3JV8ABk+0x3POFHPeMD+L8Veqwau1NSshQiCV5zLXiR5D4Y0SvcQJ+0/ARSpzrKqRHeHcwfCrlUEAfdqcjAO0gJwzjRy3eJVp1ajkqQTU0lYFtM3B5yNxEWnDBwbPvRdaNTS2XqAsGJA0gLqm92mepPMdMF+NZGno1ksE8K6qKqGRL6paZKG1htbrGDd2ug0ActnKBnWj0K5JYVKYA1TEyAArQN1Yc7TY4v8A/VzUm05pDo+5XRfA462JAMzaR6YUs/m3TPd+oQEPNMsdSd2QVUgrJICty2Ite2L2T7VgV3GYZVplW8VBDDMI3BEOCpN3WRHLFfJF6YtjmrZbNJY06in0J+BEj4Y9yvB0pxo1BQI0g2PUkGxPmcKnDeH5fNVWFBWVgC2pCcuWA0zCnVTMah+HcScXu4zdFiEzJaATorU9wBO6a0m3lh4J8HYbfhFEeIZWmzzsFVT7re+ca5vh9F8u+qjAhvDpBYHbw6Zv0wJ4P2iObUSyIQwJDAxI5G5INhyG+DxrVEWTTXSo3FTkPVdgPPEuFFWmchzfA6yEk06lv5T8dsQ5dKgMGmwjnpP6D5466OMhlBpAOG9khrf9xiwFuXPGqcXZAe/KAbqVJuv9J8VuokQOtsL4WyKQn9hM5VFR6BpN3ZXWmoQFYkawCyEXsdr6euHqs1c+ylP3uT/pwKrduMsPvkn0/fAvNfSdSWy0yfMsB+hw8XRSdDQ9FwZNQCYmFAJF9tRO29hzxs2UQwSNXmx1dI3/AOMc+zn0mtU8C0qYJtF3N+QHn5dDi1wXjlbNKQcz3OkhSiJDbAi8gAEcicPEMh3r5qnSHjdUAvcwI/4viCnn2qAGiBo3DuIUjqBZiPO2AOfyNHKqtWsrvqYKGc94ZgmdIIXZTzO4tgXmM1TOl8oSyFm71CuhR7JMCFUTJNzHXzf1XRWM2UCu5Z6iu4YiSQqqBuVE/OJ88LfEe0xeooWgy1UcDUHB1AG6+GTpN4jaZxQ4pk0zLqKQL1CIKQGiSYANpjyGkTvhkyuQocNpd9VM1TtG89F8+rco+ObnfAoG/SBlmOa1uIp6BeRsoloHUDl++A9Ovl10hAartICgapkWIEEncbDpfD12lehVEd21ZoldNwTFriTBuCQBtjzgfDqmXDOcmmWy8DYg1Bv4msTAm8kkTzAtairsKAY7J5jMUVJQZaoHNjAOmIuFuDv6liYwS4Z9H9CmQaxNdxBvZARY6VH6zhpkR1xrUqAAkmB1NsJyfEOkV83lg9MorGnIjUkAgc+W0YGZDLVMuSqHVSNlRoBk7sXJFo3EEm0SQY2zvaVFnT4iOey/H9sV+E5vMVGJSmDTYQC0qvqAPExEWj5YrFrbE2VO0XZlQpejT1IbmkrQBJk1KfKbXGxA94BZPsmzsun7Wmw1al8KgWEMW2PLSoY87Ww21+MUspT7t6odgSSFAAk3vBhRPU+gviShmhXQGmY5MJJj3dDO4A/XEqMZsCPh3A6CFFbdZ0hSQATE+IEMSwAEGAdIhRfFvL8KoeI0lXWhZC7CSLEEG4kXPM+RwMzuaSjUpayVRyQSVkMYspP3Z+cYsjOkt4Bq6+YHlt6E352xuvHrQrBmf7LxUFamy06msSEB0sm51TctMmRO/qTJxPP1kcB6FWvS7sssAlZXqBuegYGDHusZjiS/fbU22hIi3JmG/oJPmMDOJccZlCFzp2VFJv08295Pniqom9lbN8V0BzRprR1GSSAWJlbhVlEkE3hm8sWOC5RqxLd2xRrPUcmXuSQXJuBPIx4uRgY9yXZR6g15lWo5fcx7cCDP8gt5n8MYMcGzdA0Ka5dyaSjSocjVYmSfMmTbrywZJ6Q6/RZH0Y0SL16k9I1AfBxO3LrgTxrsB9XXvDodBaZIItzDHyFwTjo1R1HMDzJt++J14ea9MFT+OBOnUSmmA1yohpJAnw+/GHkhoaOQ0qehwVGkqQRAvY+WxvM+eC//AE09Wu4ICoapUO8/iZRFtTXtqFvEL4P1uwz02hDRcydUtIoncDTEsY+8RcxK88b5989l0d9K1TH8VTqYDnKkg7DfrBM3nnjF3sdAxchRpMaNRtKJ4pqzUaYUQEEoINrs49QcFMnnMpXKUftKjeyraAtiAZtEAXBOm0dL453x3te1eoGenpOjQ1gCYFm269LDHR+yOQTKZQ1qlnK6iTuE5D1bfzkY046GWqi5fh1JqniJIIGoyx/lHl1n345txvjjZmoalRp/CBso6D8/Mzifj3HDmahd40myrNlHIW3PU8zgIuadHg+7GUt6QmdeyXas5apS7ynppv4KjzOlwSQYAgC5IN5FvuYfatdAuosoWNztB/f9cc24znVq95TqJpDEJAgFdR1BrCSy7gHnPU484b2ZzHcrTrZiRTsCl5HICdjB5AAeeOiLTBl7iPHKdF2Sg6ssiJmUn7o6jw+HysNsVqeQzFcy8qp2L7n+lP8AdiM8ayuWIWmhqMpIJ9977sd9o29rlghwvjtPO0qmjWjrMqSUJgSD4SCVJtFvnOKU09IVG2b4dTy6NVFFq7oAYkGOpAPhWACYicQdn+0BzKvTqkU6jAmnovKXg3EahGx3iYjALhmefK5l1JvUIarSAbwtzekDOq4O1vDueRbOdlBWqakzBp0o1BqQE6ybsCN5FtO0rc8sNotJIXu1/e5ZRKCpVuTWZZVhNoUkA1Rz5bbmTgh2JzaPTBCsa8Am4JIZZNrBb2jb03wz8bzdHJUBVzJkL4ULAM5JWL8gTFyN/PbHL8n2io1s05oKaaGIQnbcHpY3MW32tioUmZyOgcR4igWGcu3NKZsPJmPP0nn7wfEeMMRBIRT91bW8z7Tep26YGNnSzBKSlmMAKBf/AI/yMHeH9igB3udcCL6AYjyY8j5C/ptipeRR0iUmwdwanUzVUU6YKrPiqaNQUb7TF/ORzjljoPB+zeVyzagzO/N3Mkkzz95gbYXK/ailTRO4ULSWppYadOpdJ9m+9xJbpBmTinkO30Me8QuCREQsWA2g87x54535Le2aKNDr2z4hSTI1tTHS692NAky/hHwmcfPq8Tq0mI8SX6alPnz+WOycO7aU61U0mTQGlVM2I5A9PXzi2FftJkDla5BppUpVZNMsmmCN6fhYTA8UxeeuJzx2gaFfh/GK1VoDn/tWJ8gT+mHajmMyUpqo8aH7JNUaWAJ7ypO8aiYN2LXgDSQ+Tq1GOmkFQtYBFCkzyJ9qCDe8euHVaf1TL6xSVq8KsLIljsuqLCeZgTBiTiozc9+gSBWbzIyKihSJau+qpVqFTVNgSXcC5LQYF+fW5mnxFxlTVrqAI1aUBJ0kADcbmbg7TfbA3Kdn9WaatUQ0lBDuGIfWwBg6gSNC/hIkafO1HjnGjmWC0wYNkBkElj7R+6ymBpInYkxGLk6Q0rLHB64zFR1alSqU6YDKWpCzEiB94Wg3HTAv6RePKAKA8QmasdeS+g3PmBhiqlOH5MmxYbfz1Dt7uX9IOOI8R4ixqMGJJJ9ZJv8AGbzjndvQPRbqZlfCRaTGNkzDGBpB6GPMYgo1bQSCAJH+euJHyp0nSAGO0k7zsP8AOeJ1wkeO0OYBcID7Got4QPGTfbeI3OOg8Gy+ikhcRpphmv0UtJ9xxzfhuUbM5kKfadrnfn+5w+9qM33eVrFZhgtNfPUR/pEe84cH1lWc7pFge8AkKZOq452M74J5DihpkOjFEDhiiwbHeZ3FgDt68sCvrR7o07QxBJ66R/fEdKsdt/8AP1xlGWLtE3Q+8V4VS4nRWpSbRURiFcDYj2kPUTy8vXAnhnFGyyutdams3FFYbQBPjUz7Fj4QBsT6CcrnGpslRGgqNIBPhK2Okjpa1xthnoZuln1qoVZXpgKxjbUAbMORIBKkiYFunbGaaK/0pcf4OnEqQelWIZoI1GRAIBDKZK8gdNpYHC/wn6KCKherU7sIwgC+q24htxa23nyw35Dgoy1NnHeV64RlmTGx8KLO9gJM88eZTieYRmevTRVsQhJLAFVFiBBmoQLSZsAbYLfAr2aZXieWyjrRy9Ni5cpUcCWB82sJ1DYEc5Fr3uNcPy+Y7sNVIMwgVoB8QtBsZa3ni0a+WsHpUwxYgKApa5I1eGCJnrziZNvaiUHmktUpA7sAcgoWQsgwStTSSDPjjlgUQBFXs3QfT9sgpgyB4Ru0tENaU0rziBYziu3Y6koLNXppTIMGBbxNeS0GJGw+7gvQ7N0QVGtGGlhpgeLxSWHi5OJtYbY3yfA6KrLGlUpIGgaYVdNQmfaOxEEm0g+8xX4ANo1+HK1NgyO40hYBubHUQtpuL7XHpgj2ryHfU1C0tdXvFg2BRSGDGTstwLSbi2+K1PL5NszCBXq0wtQQfCquzMthYxcgRzGIOL8drLmDRpadWhTJBbxMZhQNyV5m15tGJdDNuD8Jo5GWq1A9Zj4bXCkwAAPFE7uRbxbCZlXL5h3DNXQI7NqWmTqVVPhCQbMCLte8iCMQ9n+B1HZq9ZO7qPBUnxPF/akc5kgQfSMEcxx2jlg7VCwZTsVu5IBATkwvEiwvjTUQJuL5paFEGsyBWYKRUBfWCIIiRG8k3tMxipwXgdGnFSnSVAf4QAjwkm56liSROwjbbAfhuVfiFb6xmRFFD4EG29lnY9SfjFhi52z7S9xSKL/FqAhQLaVIgt5E8sYSle3wOCV9IPaL6xmO5p3p0bFthqP3t/IC2wE4R+I8NfvBIknmNrDrH5Y9zF65UArqNyb7TJ3FrTggyOUOiSRG2xheU/ev+WIv2Q2UqbMVIRCDzNwJ9THTGZ6uyQZvF+Y5f3+GJq9UpGskEzI6WHITtBxsQlVBrFuu14g/Kbfvg/ojtHA+ztPLMH1l6lxIBCiRE8yTE4K5vL061JqVQNpJBlTBBExHxxmMxvGKSosGVeyWVYC3xBHwhufpilmOwlP7jj3sR8o/M4zGYlwQiJuxAioKjN3YX2FYa6hAuA0kKDMSb3xPxzPPlsvSSlRWmzESEMouxYliJdiDEm5udsZjMDSjFtDBHBe0TUBpJciWJ1GdRJJvOwE7DDFwXtIlbUK7U0/CJsQeskjrInz5xjMZjCHlkMuDg9Dv6brBaSylTYxEmxg3IvG8H1lTgRBJZi7QwBcA3Ook8j7TE239wxmMx1p6EytT4GO6UBYrKhQVSt50wSRJFzfyOLFbhKpTCJpSnpYQRMh31Puw31H0J8seYzDbEgfwbg1PLh3FVquse00QqKLKImwAEmTtaNsbcL4xk+7OY1pT70lmJHiZvMTqO4j9MZjMYylitFAZe39Zqa06NENXMguJImYBVYm4v4tpjlibhnY92fvs85eodk/eLAfyjGYzEJuW2Bc7Rdq0yw0KA1WICfdS1i3+3445nnc1Uqu1SoSzMZJPP/OmMxmMvJJt0JgfistVprtYmSOW24v7sbZbMaSVjaYJm9uvmB8sZjMWl9STfMVVcgOoOg2va3KehxNVyquFgBdMyADBHWwmZHzOMxmJegP/2Q=="/>
          <p:cNvSpPr>
            <a:spLocks noChangeAspect="1" noChangeArrowheads="1"/>
          </p:cNvSpPr>
          <p:nvPr/>
        </p:nvSpPr>
        <p:spPr bwMode="auto">
          <a:xfrm>
            <a:off x="155575" y="-617538"/>
            <a:ext cx="1676400" cy="1295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1255" name="AutoShape 7" descr="data:image/jpg;base64,/9j/4AAQSkZJRgABAQAAAQABAAD/2wCEAAkGBhMSERUUExMWFRMWGBoaGBgYGCEYHxscHBcXHCAeICMgHSYeHiAjGhcgIC8gIycpLCwsGB4yNTAqNycrLSkBCQoKDgwOGg8PGCkkHB8pKSkpKSwpKSksKSwsLCkpKSkpKSkpKSkpKSkpKSkpKSwsKSwpKSkpKSksLCkpKSkpKf/AABEIAIgAsAMBIgACEQEDEQH/xAAcAAACAgMBAQAAAAAAAAAAAAAFBgMEAAIHAQj/xABBEAACAQIEAwUECAUDAgcAAAABAhEDIQAEEjEFQVEGEyJhcTKBkaEHFCNCUrHB0TNicuHwwtLxFoIkQ5OissPT/8QAGAEAAwEBAAAAAAAAAAAAAAAAAAECAwT/xAAhEQACAgMAAgMBAQAAAAAAAAAAAQIREiExA0ETIlFxYf/aAAwDAQACEQMRAD8AW3qteQD6Yi75osTeevx3xJSrGTKx0EX3xtrmbGCBA/PGPCDWlXaNj+Q+Y3xsdc7xPL8/LGlWqQeceogfE4hzAqG4MLbAIuq0zchvj+WPFzLj2r+nwxXGXcNJex9xBj4Tjeq43FhYWFr78+o+eFQycEtNwR0N8bKxAgER6n/DivUp1J8KPvtKgGLdZ54wZeoTemQOf2kfqcOgJXzJ3Hx5fmcevmQbqd+c87Yqvw59yqDz1f2xN9UefCqe4m4+GHiBsc3c7WgkDlM+uNstmCbkAqPPlG2NqWSqsQFCx0VSx9Pni7S7HZhtkCE2Erp6/iM3jCCgbUzAW4BB6X5/oIxe78mLGABBmxti5luzFOlK1s6AwMFUTvGB6bAT78XuI9nKNHu3Naq6VFlSEW8cj4xe+2B0FCzWzFQPp5E8gdvWMXC9t/n/AMYPZHs6tae6p1XBE+2Ft5fZt+eNqvZo0yNdCDv4qhO/pp/tgbHiLa5g/iJx7UzBaLn5Ybsv2eWANFNRuP4h/wBd8SLwmmDc0wJvKEfm3zwWOhN7wxjHyxeDDWO6z+eH3usrTN6lMDlEfucUOJZ/LgyIYbQNEz1lqbYd+xYixpcWCv7wceNlqqnxSvkWVT82wYbiibpSIPUmkf8A6BiPOUKecNoSsfusRpqRGxAENbbYwMK7ELb1gpiTC7z59bYh8RBKtqHQ/v192K7ObkKbGIJ6fPGlDJAklahXyAn++JoC6lN1pQVlpJuZ3vHwOIKOd1wCCJsIn/Pdj2ohI0qQGnnaMXBlIglQWi5j9/zwwKdLIvMAeHYwZNudpvgnRyp8y3mL48FfTaLdP7YfuydalUUd3TenpE1KmlbkRYuRI62iIOBbdDQnvwCvAPd1FUxHhNydr+fxOJ17OZiBFGoZ2IU/4PfjpFWuzFjRBe33jCjbZR4m5GD19MaUVdaX2lTSRMhQEWOQEezb1288bJNcKpCEvZvT/EMERKKNbCdpvpE+ZwxcP7OIrQ2Wfl4nZSBMchYwDyJxvxbtglOAiBmVQAzDkPmfeb4A1+KZutDPV7umTuT3YI8o8TeomMKorrFaGXN8PVWh8wKdOwIWotORO4ASeXM4G5ijkKTK5rAjUGBXU7EDkW1EA9YA2wFq5jJII+1rMTdjCiPQkA/1EYjp8SyYWDlGcDYmuf8AYBhOcAsv5/i3DXqtVdqp1NJUKAvK3W/UGb4npdrckgADVe61GKZCsu4kCbgHyM3N8CMjwynmBUFNe7rKGamJkMBvTMiSYuDvz2x5T7TMKQpdzRgXEqW35mTv8MGcVugDVPtfkNZh3RWsyKihYkSJA1ct5xJ9e4dVb+ImkkeFkqahsLMHiehjChUzpb2qVH/0V/S+NB3J9rL0z6Fk/Jo+WF8sfaFbHeh2dyr1Zpsr05sBWBtH3ho1e4MTipm+yTtWYKumWMAJ4YjkQTA/qjnfC0KWVay97QM7hu8H/wAZA9xwZynFM/RojuilekmxWHIkk+IWcGDuRilhLgWU812edCYZWAt4Wm/Tf5TihXyxAiSPl+e/uwwcL+kamWjM0RTdgVLqIJB6zM/E7YOnhlOvTD06hrXBHszFpBkbwLSOZnfC+JPgUmc/kixxk8jhhzvCaYqBaivl9V0c3VvERcBiE95iBz3wP41wGrlydSsyWIqKpKkHnMW9/wATjFwaFQtdw0ktANxAm/vxUGQYGzDT8PkMPi9jqtSq6hGUKTDt4dV4kCJM7+hGN/8Ao6pSqKWppmBuaeqBG0k2tPLFbsKYo5akpuptM+p5XMxi8xE7ieeGarUyxIRsilFbglDpedrQLj1+OLnAuz2Tq6301SlNt6jDSRc3CgWgE/rgrZS0B+FdnQR9YzHhy9vIv0AG9zbqY9+GLglZc2PCQlKlIGXKAKRFmJkar3tzB33MNCqM3mhqNNqaKPsWkFVJEEKCBOkqTqsAYA54aURQBpTSsCItYeW03iRvHli4rdjI+6RB4QqACTAsLCY6C22FLO8SfNv3dAge1uYsu5kCAIvJwR7U5ijNGlVJVWLsWF9NoBIgyJPL44EZql9UyOpWVnzD6daGRoHnHOJPwOHKVaQnsoZrMUcv4aUV60XrG6KT+Acz/MfhgLXrF21MSzHckyceBSx2xnd9SMcrdkkRpgnbG9MctpnFmhwmpU9hKj+SqT+QxZbs5WSDUpikOtR1WfnPywUwSKeTzrUKy1F3UgjlMcveLe/BTthw0JVWsg+xrDWsbAmNS/G49fLHmW4PTkGpVd16UaTEkD+ZgojzE4cnoh6atNMZJVB7t6J1QBB9GkWI+HTSMbWykjlldb+WNRUIEfthzqcEoVCe7ymbC9fDFumodL+1zwEzdLJAxOYVgbgqtv8A3DCxfslxA8zv+2N8vnHpNqViCNiDcYvGlk/xV/XQn+4Y9FHJxatWHO9Nf/0+WCgonTPUswNOZXf/AM0DxD+obOPOx88ZmspW4awqUGapTMEk3RljYXvz3IPTElbgmXQBlzQYGLrTZt536dMM1CKHDmNKr3kENJW12ErpPLy88aRbiUi/wfiFDiFFahQMREg8jfpBI/PywIrLmcoVUOWXxaUQ6xFt1MnTyg+dxvgb2R4tSXNtTSj3ffDV7RjUoJOnkBb1Bm5GHLjWR72kwVAzAErciOpEGNuWNXTVoaACdrxSBVXoss+3VzMs3nG4uCY88X+Edp+8rKrJLEDUabyuk7N5Db2oN8KuY7OVnafqzKDG6ER5yQJPng1W4dVpUhRy6l2cTVdSL9FBLbD/ADfCz/EFlXtHxJHfTTgATeN2Yknz5z7sHuJ1FyvDtIHidQvqai3PuWw9B7wXCuzNbvkaqoSmrBjqZWJjkIP+Tg92v4W1dKcOgIZiWZwolthcXMD9MZpO7YWCuzebFYyajo6GW0U9C6SQCS3syBewEaTvbB7s/mpptTYnvKNR0cHyYkHeSSsE26+uFvLI2RYp3yVe8WdCSwU8rRBkbydogbYt1qWaoVTmVBLlQalHSJakAJKnmyzcbjlbG0Nx2BY7YcLDqrgMTTmQsToY7xzjT169MRcAGXzOUai4eaJZxBGqDeRy3JBHpO+D3C+JUsxTFSm4M7jmN7MLH9MBOKdmGSp32UbQ4vHLzjleSINvTGUotOwFGrxDLr7NBmvbvKhPxCBfmfjidONst0WjT/ppAn4sCfngi2Ty9dyK/wD4TMlryn2bee9iT6eU4GcV1ZNmpmijndapXUCDB1KDK+XlBxmot8EH+yvbMiqRWd6ikCPvaSJPsr12sMNSdqsuW+3TRpI01HWFa1yNcMI5yPTHIG47mWEd64HRfDv/AE2xRCljJMnzP674pOgs6VxH6Qgr6hVWFaBTpmdSzvqiJA8/K249p9uFqiq1Gm+qiutlaAzLMFgL+ySCb/EY5mjDb59YvbBLhubagy1ad3QyQfvCCCp8ipIPkfKzzt8BNh2t29rMf4axsZcg7yCCLiNoBjfrgLxbidTMVC76QTbwiP1P54vcXyChkajejWXvKXod1MkQyt4T7sGcr9HhcWrIWDAMAYC7ze+ojaBbEfaToVNiUaE7nElDh1RgSlJnCzJVSY9/L+2Oh5X6PcupGqrUqEb6dKrtPQtHL1wZyXC6VBfsVFIz4iDq1AbeJttztOGvG/Y8Tm+S7O1nA7yaNOYmr4bzsq7sZOwH97uf433SLRoSKQ3DgHU3MkGwveL7ThzzmSo5gEGmKgaTrM2mRIeSdhss2tbAxOxSFgKja0F4O58mM9LSN45GYpwfoeIP7GZE1Kn1hlVQAQkJEk2ZusAeG0e0Z2u1cWqKKL6gTKkCCBcgwTJt+2JGCUlALBALAbjY7D18rz78L/G++zCEKRoBspjp77nodtsaqLSDgcyBqZfKmrmaisfamdQAMACVu1z0O+BGU7OjNxWbOPUWTHdgoF8vFLL7xjT6Rc2tGhRy1OyxJA/CohR8ZPuwrdm+O1Mu3gIg2g7e/GTnTpgPuZ7BZd6ZA1a+TOxa/wDMJiD5AYocBq3bJZimFgGFJMERI0k3YbkEmQZvYYjoduSR7Ku3JV8ABk+0x3POFHPeMD+L8Veqwau1NSshQiCV5zLXiR5D4Y0SvcQJ+0/ARSpzrKqRHeHcwfCrlUEAfdqcjAO0gJwzjRy3eJVp1ajkqQTU0lYFtM3B5yNxEWnDBwbPvRdaNTS2XqAsGJA0gLqm92mepPMdMF+NZGno1ksE8K6qKqGRL6paZKG1htbrGDd2ug0ActnKBnWj0K5JYVKYA1TEyAArQN1Yc7TY4v8A/VzUm05pDo+5XRfA462JAMzaR6YUs/m3TPd+oQEPNMsdSd2QVUgrJICty2Ite2L2T7VgV3GYZVplW8VBDDMI3BEOCpN3WRHLFfJF6YtjmrZbNJY06in0J+BEj4Y9yvB0pxo1BQI0g2PUkGxPmcKnDeH5fNVWFBWVgC2pCcuWA0zCnVTMah+HcScXu4zdFiEzJaATorU9wBO6a0m3lh4J8HYbfhFEeIZWmzzsFVT7re+ca5vh9F8u+qjAhvDpBYHbw6Zv0wJ4P2iObUSyIQwJDAxI5G5INhyG+DxrVEWTTXSo3FTkPVdgPPEuFFWmchzfA6yEk06lv5T8dsQ5dKgMGmwjnpP6D5466OMhlBpAOG9khrf9xiwFuXPGqcXZAe/KAbqVJuv9J8VuokQOtsL4WyKQn9hM5VFR6BpN3ZXWmoQFYkawCyEXsdr6euHqs1c+ylP3uT/pwKrduMsPvkn0/fAvNfSdSWy0yfMsB+hw8XRSdDQ9FwZNQCYmFAJF9tRO29hzxs2UQwSNXmx1dI3/AOMc+zn0mtU8C0qYJtF3N+QHn5dDi1wXjlbNKQcz3OkhSiJDbAi8gAEcicPEMh3r5qnSHjdUAvcwI/4viCnn2qAGiBo3DuIUjqBZiPO2AOfyNHKqtWsrvqYKGc94ZgmdIIXZTzO4tgXmM1TOl8oSyFm71CuhR7JMCFUTJNzHXzf1XRWM2UCu5Z6iu4YiSQqqBuVE/OJ88LfEe0xeooWgy1UcDUHB1AG6+GTpN4jaZxQ4pk0zLqKQL1CIKQGiSYANpjyGkTvhkyuQocNpd9VM1TtG89F8+rco+ObnfAoG/SBlmOa1uIp6BeRsoloHUDl++A9Ovl10hAartICgapkWIEEncbDpfD12lehVEd21ZoldNwTFriTBuCQBtjzgfDqmXDOcmmWy8DYg1Bv4msTAm8kkTzAtairsKAY7J5jMUVJQZaoHNjAOmIuFuDv6liYwS4Z9H9CmQaxNdxBvZARY6VH6zhpkR1xrUqAAkmB1NsJyfEOkV83lg9MorGnIjUkAgc+W0YGZDLVMuSqHVSNlRoBk7sXJFo3EEm0SQY2zvaVFnT4iOey/H9sV+E5vMVGJSmDTYQC0qvqAPExEWj5YrFrbE2VO0XZlQpejT1IbmkrQBJk1KfKbXGxA94BZPsmzsun7Wmw1al8KgWEMW2PLSoY87Ww21+MUspT7t6odgSSFAAk3vBhRPU+gviShmhXQGmY5MJJj3dDO4A/XEqMZsCPh3A6CFFbdZ0hSQATE+IEMSwAEGAdIhRfFvL8KoeI0lXWhZC7CSLEEG4kXPM+RwMzuaSjUpayVRyQSVkMYspP3Z+cYsjOkt4Bq6+YHlt6E352xuvHrQrBmf7LxUFamy06msSEB0sm51TctMmRO/qTJxPP1kcB6FWvS7sssAlZXqBuegYGDHusZjiS/fbU22hIi3JmG/oJPmMDOJccZlCFzp2VFJv08295Pniqom9lbN8V0BzRprR1GSSAWJlbhVlEkE3hm8sWOC5RqxLd2xRrPUcmXuSQXJuBPIx4uRgY9yXZR6g15lWo5fcx7cCDP8gt5n8MYMcGzdA0Ka5dyaSjSocjVYmSfMmTbrywZJ6Q6/RZH0Y0SL16k9I1AfBxO3LrgTxrsB9XXvDodBaZIItzDHyFwTjo1R1HMDzJt++J14ea9MFT+OBOnUSmmA1yohpJAnw+/GHkhoaOQ0qehwVGkqQRAvY+WxvM+eC//AE09Wu4ICoapUO8/iZRFtTXtqFvEL4P1uwz02hDRcydUtIoncDTEsY+8RcxK88b5989l0d9K1TH8VTqYDnKkg7DfrBM3nnjF3sdAxchRpMaNRtKJ4pqzUaYUQEEoINrs49QcFMnnMpXKUftKjeyraAtiAZtEAXBOm0dL453x3te1eoGenpOjQ1gCYFm269LDHR+yOQTKZQ1qlnK6iTuE5D1bfzkY046GWqi5fh1JqniJIIGoyx/lHl1n345txvjjZmoalRp/CBso6D8/Mzifj3HDmahd40myrNlHIW3PU8zgIuadHg+7GUt6QmdeyXas5apS7ynppv4KjzOlwSQYAgC5IN5FvuYfatdAuosoWNztB/f9cc24znVq95TqJpDEJAgFdR1BrCSy7gHnPU484b2ZzHcrTrZiRTsCl5HICdjB5AAeeOiLTBl7iPHKdF2Sg6ssiJmUn7o6jw+HysNsVqeQzFcy8qp2L7n+lP8AdiM8ayuWIWmhqMpIJ9977sd9o29rlghwvjtPO0qmjWjrMqSUJgSD4SCVJtFvnOKU09IVG2b4dTy6NVFFq7oAYkGOpAPhWACYicQdn+0BzKvTqkU6jAmnovKXg3EahGx3iYjALhmefK5l1JvUIarSAbwtzekDOq4O1vDueRbOdlBWqakzBp0o1BqQE6ybsCN5FtO0rc8sNotJIXu1/e5ZRKCpVuTWZZVhNoUkA1Rz5bbmTgh2JzaPTBCsa8Am4JIZZNrBb2jb03wz8bzdHJUBVzJkL4ULAM5JWL8gTFyN/PbHL8n2io1s05oKaaGIQnbcHpY3MW32tioUmZyOgcR4igWGcu3NKZsPJmPP0nn7wfEeMMRBIRT91bW8z7Tep26YGNnSzBKSlmMAKBf/AI/yMHeH9igB3udcCL6AYjyY8j5C/ptipeRR0iUmwdwanUzVUU6YKrPiqaNQUb7TF/ORzjljoPB+zeVyzagzO/N3Mkkzz95gbYXK/ailTRO4ULSWppYadOpdJ9m+9xJbpBmTinkO30Me8QuCREQsWA2g87x54535Le2aKNDr2z4hSTI1tTHS692NAky/hHwmcfPq8Tq0mI8SX6alPnz+WOycO7aU61U0mTQGlVM2I5A9PXzi2FftJkDla5BppUpVZNMsmmCN6fhYTA8UxeeuJzx2gaFfh/GK1VoDn/tWJ8gT+mHajmMyUpqo8aH7JNUaWAJ7ypO8aiYN2LXgDSQ+Tq1GOmkFQtYBFCkzyJ9qCDe8euHVaf1TL6xSVq8KsLIljsuqLCeZgTBiTiozc9+gSBWbzIyKihSJau+qpVqFTVNgSXcC5LQYF+fW5mnxFxlTVrqAI1aUBJ0kADcbmbg7TfbA3Kdn9WaatUQ0lBDuGIfWwBg6gSNC/hIkafO1HjnGjmWC0wYNkBkElj7R+6ymBpInYkxGLk6Q0rLHB64zFR1alSqU6YDKWpCzEiB94Wg3HTAv6RePKAKA8QmasdeS+g3PmBhiqlOH5MmxYbfz1Dt7uX9IOOI8R4ixqMGJJJ9ZJv8AGbzjndvQPRbqZlfCRaTGNkzDGBpB6GPMYgo1bQSCAJH+euJHyp0nSAGO0k7zsP8AOeJ1wkeO0OYBcID7Got4QPGTfbeI3OOg8Gy+ikhcRpphmv0UtJ9xxzfhuUbM5kKfadrnfn+5w+9qM33eVrFZhgtNfPUR/pEe84cH1lWc7pFge8AkKZOq452M74J5DihpkOjFEDhiiwbHeZ3FgDt68sCvrR7o07QxBJ66R/fEdKsdt/8AP1xlGWLtE3Q+8V4VS4nRWpSbRURiFcDYj2kPUTy8vXAnhnFGyyutdams3FFYbQBPjUz7Fj4QBsT6CcrnGpslRGgqNIBPhK2Okjpa1xthnoZuln1qoVZXpgKxjbUAbMORIBKkiYFunbGaaK/0pcf4OnEqQelWIZoI1GRAIBDKZK8gdNpYHC/wn6KCKherU7sIwgC+q24htxa23nyw35Dgoy1NnHeV64RlmTGx8KLO9gJM88eZTieYRmevTRVsQhJLAFVFiBBmoQLSZsAbYLfAr2aZXieWyjrRy9Ni5cpUcCWB82sJ1DYEc5Fr3uNcPy+Y7sNVIMwgVoB8QtBsZa3ni0a+WsHpUwxYgKApa5I1eGCJnrziZNvaiUHmktUpA7sAcgoWQsgwStTSSDPjjlgUQBFXs3QfT9sgpgyB4Ru0tENaU0rziBYziu3Y6koLNXppTIMGBbxNeS0GJGw+7gvQ7N0QVGtGGlhpgeLxSWHi5OJtYbY3yfA6KrLGlUpIGgaYVdNQmfaOxEEm0g+8xX4ANo1+HK1NgyO40hYBubHUQtpuL7XHpgj2ryHfU1C0tdXvFg2BRSGDGTstwLSbi2+K1PL5NszCBXq0wtQQfCquzMthYxcgRzGIOL8drLmDRpadWhTJBbxMZhQNyV5m15tGJdDNuD8Jo5GWq1A9Zj4bXCkwAAPFE7uRbxbCZlXL5h3DNXQI7NqWmTqVVPhCQbMCLte8iCMQ9n+B1HZq9ZO7qPBUnxPF/akc5kgQfSMEcxx2jlg7VCwZTsVu5IBATkwvEiwvjTUQJuL5paFEGsyBWYKRUBfWCIIiRG8k3tMxipwXgdGnFSnSVAf4QAjwkm56liSROwjbbAfhuVfiFb6xmRFFD4EG29lnY9SfjFhi52z7S9xSKL/FqAhQLaVIgt5E8sYSle3wOCV9IPaL6xmO5p3p0bFthqP3t/IC2wE4R+I8NfvBIknmNrDrH5Y9zF65UArqNyb7TJ3FrTggyOUOiSRG2xheU/ev+WIv2Q2UqbMVIRCDzNwJ9THTGZ6uyQZvF+Y5f3+GJq9UpGskEzI6WHITtBxsQlVBrFuu14g/Kbfvg/ojtHA+ztPLMH1l6lxIBCiRE8yTE4K5vL061JqVQNpJBlTBBExHxxmMxvGKSosGVeyWVYC3xBHwhufpilmOwlP7jj3sR8o/M4zGYlwQiJuxAioKjN3YX2FYa6hAuA0kKDMSb3xPxzPPlsvSSlRWmzESEMouxYliJdiDEm5udsZjMDSjFtDBHBe0TUBpJciWJ1GdRJJvOwE7DDFwXtIlbUK7U0/CJsQeskjrInz5xjMZjCHlkMuDg9Dv6brBaSylTYxEmxg3IvG8H1lTgRBJZi7QwBcA3Ook8j7TE239wxmMx1p6EytT4GO6UBYrKhQVSt50wSRJFzfyOLFbhKpTCJpSnpYQRMh31Puw31H0J8seYzDbEgfwbg1PLh3FVquse00QqKLKImwAEmTtaNsbcL4xk+7OY1pT70lmJHiZvMTqO4j9MZjMYylitFAZe39Zqa06NENXMguJImYBVYm4v4tpjlibhnY92fvs85eodk/eLAfyjGYzEJuW2Bc7Rdq0yw0KA1WICfdS1i3+3445nnc1Uqu1SoSzMZJPP/OmMxmMvJJt0JgfistVprtYmSOW24v7sbZbMaSVjaYJm9uvmB8sZjMWl9STfMVVcgOoOg2va3KehxNVyquFgBdMyADBHWwmZHzOMxmJegP/2Q=="/>
          <p:cNvSpPr>
            <a:spLocks noChangeAspect="1" noChangeArrowheads="1"/>
          </p:cNvSpPr>
          <p:nvPr/>
        </p:nvSpPr>
        <p:spPr bwMode="auto">
          <a:xfrm>
            <a:off x="155575" y="-617538"/>
            <a:ext cx="1676400" cy="1295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1259" name="Picture 11" descr="http://2.bp.blogspot.com/_7fjPQ0A-4kI/SwsEWVATqMI/AAAAAAAAAnE/e4mO9O9wVbY/s1600/math,science,black,and,white,blackboard,calculations,equations-4af439fc0d816704389903f6dd59221d_h.jpg"/>
          <p:cNvPicPr>
            <a:picLocks noChangeAspect="1" noChangeArrowheads="1"/>
          </p:cNvPicPr>
          <p:nvPr/>
        </p:nvPicPr>
        <p:blipFill>
          <a:blip r:embed="rId15" cstate="print"/>
          <a:srcRect/>
          <a:stretch>
            <a:fillRect/>
          </a:stretch>
        </p:blipFill>
        <p:spPr bwMode="auto">
          <a:xfrm>
            <a:off x="971600" y="2852936"/>
            <a:ext cx="1872208" cy="1840298"/>
          </a:xfrm>
          <a:prstGeom prst="rect">
            <a:avLst/>
          </a:prstGeom>
          <a:noFill/>
        </p:spPr>
      </p:pic>
      <p:sp>
        <p:nvSpPr>
          <p:cNvPr id="3" name="TextBox 2"/>
          <p:cNvSpPr txBox="1"/>
          <p:nvPr/>
        </p:nvSpPr>
        <p:spPr>
          <a:xfrm>
            <a:off x="539552" y="6237312"/>
            <a:ext cx="4996380" cy="461665"/>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Vertical Integration is a good paradigm</a:t>
            </a:r>
          </a:p>
        </p:txBody>
      </p:sp>
    </p:spTree>
    <p:extLst>
      <p:ext uri="{BB962C8B-B14F-4D97-AF65-F5344CB8AC3E}">
        <p14:creationId xmlns:p14="http://schemas.microsoft.com/office/powerpoint/2010/main" val="11795444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The world scene is changing rapidly</a:t>
            </a:r>
            <a:endParaRPr lang="en-US" sz="3200" b="1" dirty="0"/>
          </a:p>
        </p:txBody>
      </p:sp>
      <p:sp>
        <p:nvSpPr>
          <p:cNvPr id="8" name="Content Placeholder 7"/>
          <p:cNvSpPr>
            <a:spLocks noGrp="1"/>
          </p:cNvSpPr>
          <p:nvPr>
            <p:ph sz="half" idx="2"/>
          </p:nvPr>
        </p:nvSpPr>
        <p:spPr>
          <a:xfrm>
            <a:off x="251520" y="3789040"/>
            <a:ext cx="5508104" cy="1872208"/>
          </a:xfrm>
        </p:spPr>
        <p:txBody>
          <a:bodyPr>
            <a:normAutofit fontScale="77500" lnSpcReduction="20000"/>
          </a:bodyPr>
          <a:lstStyle/>
          <a:p>
            <a:r>
              <a:rPr lang="en-US" dirty="0" smtClean="0">
                <a:solidFill>
                  <a:srgbClr val="C00000"/>
                </a:solidFill>
              </a:rPr>
              <a:t>China (</a:t>
            </a:r>
            <a:r>
              <a:rPr lang="en-US" dirty="0" smtClean="0">
                <a:solidFill>
                  <a:srgbClr val="C00000"/>
                </a:solidFill>
              </a:rPr>
              <a:t>10/28/10)</a:t>
            </a:r>
          </a:p>
          <a:p>
            <a:pPr lvl="1"/>
            <a:r>
              <a:rPr lang="en-US" dirty="0" smtClean="0">
                <a:solidFill>
                  <a:schemeClr val="accent6">
                    <a:lumMod val="75000"/>
                  </a:schemeClr>
                </a:solidFill>
              </a:rPr>
              <a:t>US chips, Chinese interconnect</a:t>
            </a:r>
          </a:p>
          <a:p>
            <a:pPr lvl="1"/>
            <a:r>
              <a:rPr lang="en-US" dirty="0" smtClean="0">
                <a:solidFill>
                  <a:schemeClr val="accent6">
                    <a:lumMod val="75000"/>
                  </a:schemeClr>
                </a:solidFill>
              </a:rPr>
              <a:t>2.51 PF </a:t>
            </a:r>
            <a:r>
              <a:rPr lang="en-US" dirty="0" err="1" smtClean="0">
                <a:solidFill>
                  <a:schemeClr val="accent6">
                    <a:lumMod val="75000"/>
                  </a:schemeClr>
                </a:solidFill>
              </a:rPr>
              <a:t>Linpack</a:t>
            </a:r>
            <a:r>
              <a:rPr lang="en-US" dirty="0" smtClean="0">
                <a:solidFill>
                  <a:schemeClr val="accent6">
                    <a:lumMod val="75000"/>
                  </a:schemeClr>
                </a:solidFill>
              </a:rPr>
              <a:t> result</a:t>
            </a:r>
          </a:p>
          <a:p>
            <a:r>
              <a:rPr lang="en-US" dirty="0" smtClean="0">
                <a:solidFill>
                  <a:srgbClr val="FF0000"/>
                </a:solidFill>
              </a:rPr>
              <a:t>Japan (6/20/11)</a:t>
            </a:r>
            <a:endParaRPr lang="en-US" dirty="0">
              <a:solidFill>
                <a:srgbClr val="FF0000"/>
              </a:solidFill>
            </a:endParaRPr>
          </a:p>
          <a:p>
            <a:pPr lvl="1"/>
            <a:r>
              <a:rPr lang="en-US" dirty="0" smtClean="0">
                <a:solidFill>
                  <a:schemeClr val="accent2">
                    <a:lumMod val="75000"/>
                  </a:schemeClr>
                </a:solidFill>
              </a:rPr>
              <a:t>K computer – 8.162 PF </a:t>
            </a:r>
          </a:p>
          <a:p>
            <a:pPr lvl="1"/>
            <a:r>
              <a:rPr lang="en-US" dirty="0" smtClean="0">
                <a:solidFill>
                  <a:schemeClr val="accent2">
                    <a:lumMod val="75000"/>
                  </a:schemeClr>
                </a:solidFill>
              </a:rPr>
              <a:t>Fujitsu (Spark64’s)</a:t>
            </a:r>
          </a:p>
        </p:txBody>
      </p:sp>
      <p:sp>
        <p:nvSpPr>
          <p:cNvPr id="9" name="Rectangle 8"/>
          <p:cNvSpPr/>
          <p:nvPr/>
        </p:nvSpPr>
        <p:spPr>
          <a:xfrm>
            <a:off x="285720" y="5945707"/>
            <a:ext cx="607223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b="1" dirty="0" smtClean="0">
                <a:solidFill>
                  <a:srgbClr val="000000"/>
                </a:solidFill>
              </a:rPr>
              <a:t>“The United States led the world’s economies in the 20th century because we led the world in innovation. Today, the competition is keener; the challenge is tougher; and that is why innovation is more important than ever. It is the key to good, new jobs for the 21st century.“ --</a:t>
            </a:r>
            <a:r>
              <a:rPr lang="en-US" sz="1200" b="1" i="1" dirty="0" smtClean="0">
                <a:solidFill>
                  <a:srgbClr val="000000"/>
                </a:solidFill>
              </a:rPr>
              <a:t>President Barack Obama, August 5, 2009</a:t>
            </a:r>
            <a:endParaRPr lang="en-US" sz="1200" dirty="0">
              <a:solidFill>
                <a:srgbClr val="000000"/>
              </a:solidFill>
            </a:endParaRPr>
          </a:p>
        </p:txBody>
      </p:sp>
      <p:graphicFrame>
        <p:nvGraphicFramePr>
          <p:cNvPr id="15" name="Chart 14"/>
          <p:cNvGraphicFramePr/>
          <p:nvPr/>
        </p:nvGraphicFramePr>
        <p:xfrm>
          <a:off x="323528" y="980728"/>
          <a:ext cx="4464496" cy="2808312"/>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Group 21"/>
          <p:cNvGrpSpPr/>
          <p:nvPr/>
        </p:nvGrpSpPr>
        <p:grpSpPr>
          <a:xfrm>
            <a:off x="4932040" y="1340768"/>
            <a:ext cx="3230488" cy="1861316"/>
            <a:chOff x="5652120" y="548680"/>
            <a:chExt cx="3230488" cy="1861316"/>
          </a:xfrm>
        </p:grpSpPr>
        <p:pic>
          <p:nvPicPr>
            <p:cNvPr id="203781" name="Picture 5"/>
            <p:cNvPicPr>
              <a:picLocks noChangeAspect="1" noChangeArrowheads="1"/>
            </p:cNvPicPr>
            <p:nvPr/>
          </p:nvPicPr>
          <p:blipFill>
            <a:blip r:embed="rId3" cstate="print"/>
            <a:srcRect/>
            <a:stretch>
              <a:fillRect/>
            </a:stretch>
          </p:blipFill>
          <p:spPr bwMode="auto">
            <a:xfrm>
              <a:off x="5652120" y="548680"/>
              <a:ext cx="3230488" cy="1861316"/>
            </a:xfrm>
            <a:prstGeom prst="rect">
              <a:avLst/>
            </a:prstGeom>
            <a:noFill/>
            <a:ln w="9525">
              <a:noFill/>
              <a:miter lim="800000"/>
              <a:headEnd/>
              <a:tailEnd/>
            </a:ln>
          </p:spPr>
        </p:pic>
        <p:sp>
          <p:nvSpPr>
            <p:cNvPr id="19" name="TextBox 18"/>
            <p:cNvSpPr txBox="1"/>
            <p:nvPr/>
          </p:nvSpPr>
          <p:spPr>
            <a:xfrm>
              <a:off x="7236296" y="1844824"/>
              <a:ext cx="1595117" cy="461665"/>
            </a:xfrm>
            <a:prstGeom prst="rect">
              <a:avLst/>
            </a:prstGeom>
            <a:noFill/>
          </p:spPr>
          <p:txBody>
            <a:bodyPr wrap="none" rtlCol="0">
              <a:spAutoFit/>
            </a:bodyPr>
            <a:lstStyle/>
            <a:p>
              <a:r>
                <a:rPr lang="en-US" dirty="0" smtClean="0">
                  <a:solidFill>
                    <a:schemeClr val="tx2">
                      <a:lumMod val="20000"/>
                      <a:lumOff val="80000"/>
                    </a:schemeClr>
                  </a:solidFill>
                </a:rPr>
                <a:t>Tianhe-1A</a:t>
              </a:r>
              <a:endParaRPr lang="en-US" dirty="0">
                <a:solidFill>
                  <a:schemeClr val="tx2">
                    <a:lumMod val="20000"/>
                    <a:lumOff val="80000"/>
                  </a:schemeClr>
                </a:solidFill>
              </a:endParaRPr>
            </a:p>
          </p:txBody>
        </p:sp>
      </p:grpSp>
      <p:pic>
        <p:nvPicPr>
          <p:cNvPr id="3" name="Picture 2"/>
          <p:cNvPicPr>
            <a:picLocks noChangeAspect="1"/>
          </p:cNvPicPr>
          <p:nvPr/>
        </p:nvPicPr>
        <p:blipFill>
          <a:blip r:embed="rId4"/>
          <a:stretch>
            <a:fillRect/>
          </a:stretch>
        </p:blipFill>
        <p:spPr>
          <a:xfrm>
            <a:off x="4932040" y="3284984"/>
            <a:ext cx="3635896" cy="1457152"/>
          </a:xfrm>
          <a:prstGeom prst="rect">
            <a:avLst/>
          </a:prstGeom>
        </p:spPr>
      </p:pic>
    </p:spTree>
    <p:extLst>
      <p:ext uri="{BB962C8B-B14F-4D97-AF65-F5344CB8AC3E}">
        <p14:creationId xmlns:p14="http://schemas.microsoft.com/office/powerpoint/2010/main" val="13322321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err="1" smtClean="0"/>
              <a:t>Peta</a:t>
            </a:r>
            <a:r>
              <a:rPr lang="en-US" sz="2400" b="1" dirty="0" smtClean="0"/>
              <a:t> Scale has arrived: World-wide pursuit of </a:t>
            </a:r>
            <a:r>
              <a:rPr lang="en-US" sz="2400" b="1" dirty="0" err="1" smtClean="0"/>
              <a:t>Peta</a:t>
            </a:r>
            <a:r>
              <a:rPr lang="en-US" sz="2400" b="1" dirty="0" smtClean="0"/>
              <a:t>-scale computing</a:t>
            </a:r>
            <a:endParaRPr lang="en-US" sz="2400" b="1" dirty="0"/>
          </a:p>
        </p:txBody>
      </p:sp>
      <p:graphicFrame>
        <p:nvGraphicFramePr>
          <p:cNvPr id="20" name="Table 19"/>
          <p:cNvGraphicFramePr>
            <a:graphicFrameLocks noGrp="1"/>
          </p:cNvGraphicFramePr>
          <p:nvPr>
            <p:extLst>
              <p:ext uri="{D42A27DB-BD31-4B8C-83A1-F6EECF244321}">
                <p14:modId xmlns:p14="http://schemas.microsoft.com/office/powerpoint/2010/main" val="3871516924"/>
              </p:ext>
            </p:extLst>
          </p:nvPr>
        </p:nvGraphicFramePr>
        <p:xfrm>
          <a:off x="395536" y="1340768"/>
          <a:ext cx="8328043" cy="4895102"/>
        </p:xfrm>
        <a:graphic>
          <a:graphicData uri="http://schemas.openxmlformats.org/drawingml/2006/table">
            <a:tbl>
              <a:tblPr firstRow="1" bandRow="1">
                <a:tableStyleId>{10A1B5D5-9B99-4C35-A422-299274C87663}</a:tableStyleId>
              </a:tblPr>
              <a:tblGrid>
                <a:gridCol w="576064"/>
                <a:gridCol w="1296144"/>
                <a:gridCol w="864096"/>
                <a:gridCol w="551180"/>
                <a:gridCol w="1311573"/>
                <a:gridCol w="894957"/>
                <a:gridCol w="596638"/>
                <a:gridCol w="1267855"/>
                <a:gridCol w="969536"/>
              </a:tblGrid>
              <a:tr h="506550">
                <a:tc>
                  <a:txBody>
                    <a:bodyPr/>
                    <a:lstStyle/>
                    <a:p>
                      <a:r>
                        <a:rPr lang="en-US" sz="1200" dirty="0" smtClean="0">
                          <a:latin typeface="Times New Roman" pitchFamily="18" charset="0"/>
                          <a:cs typeface="Times New Roman" pitchFamily="18" charset="0"/>
                        </a:rPr>
                        <a:t>Rank</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June 2011</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(Location)</a:t>
                      </a:r>
                    </a:p>
                  </a:txBody>
                  <a:tcPr/>
                </a:tc>
                <a:tc>
                  <a:txBody>
                    <a:bodyPr/>
                    <a:lstStyle/>
                    <a:p>
                      <a:r>
                        <a:rPr lang="en-US" sz="1200" dirty="0" err="1" smtClean="0">
                          <a:latin typeface="Times New Roman" pitchFamily="18" charset="0"/>
                          <a:cs typeface="Times New Roman" pitchFamily="18" charset="0"/>
                        </a:rPr>
                        <a:t>Linpack</a:t>
                      </a:r>
                      <a:r>
                        <a:rPr lang="en-US" sz="1200" dirty="0" smtClean="0">
                          <a:latin typeface="Times New Roman" pitchFamily="18" charset="0"/>
                          <a:cs typeface="Times New Roman" pitchFamily="18" charset="0"/>
                        </a:rPr>
                        <a:t> Speed</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(PF)</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Rank</a:t>
                      </a:r>
                      <a:endParaRPr lang="en-US" sz="1200" dirty="0">
                        <a:latin typeface="Times New Roman" pitchFamily="18" charset="0"/>
                        <a:cs typeface="Times New Roman" pitchFamily="18" charset="0"/>
                      </a:endParaRPr>
                    </a:p>
                  </a:txBody>
                  <a:tcPr/>
                </a:tc>
                <a:tc>
                  <a:txBody>
                    <a:bodyPr/>
                    <a:lstStyle/>
                    <a:p>
                      <a:r>
                        <a:rPr lang="en-US" sz="1200" baseline="0" dirty="0" smtClean="0">
                          <a:latin typeface="Times New Roman" pitchFamily="18" charset="0"/>
                          <a:cs typeface="Times New Roman" pitchFamily="18" charset="0"/>
                        </a:rPr>
                        <a:t>November 2010</a:t>
                      </a:r>
                      <a:r>
                        <a:rPr lang="en-US" sz="1200" dirty="0" smtClean="0">
                          <a:latin typeface="Times New Roman" pitchFamily="18" charset="0"/>
                          <a:cs typeface="Times New Roman" pitchFamily="18" charset="0"/>
                        </a:rPr>
                        <a:t> (Location)</a:t>
                      </a:r>
                      <a:endParaRPr lang="en-US" sz="1200" dirty="0">
                        <a:latin typeface="Times New Roman" pitchFamily="18" charset="0"/>
                        <a:cs typeface="Times New Roman" pitchFamily="18" charset="0"/>
                      </a:endParaRPr>
                    </a:p>
                  </a:txBody>
                  <a:tcPr/>
                </a:tc>
                <a:tc>
                  <a:txBody>
                    <a:bodyPr/>
                    <a:lstStyle/>
                    <a:p>
                      <a:r>
                        <a:rPr lang="en-US" sz="1200" dirty="0" err="1" smtClean="0">
                          <a:latin typeface="Times New Roman" pitchFamily="18" charset="0"/>
                          <a:cs typeface="Times New Roman" pitchFamily="18" charset="0"/>
                        </a:rPr>
                        <a:t>Linpack</a:t>
                      </a:r>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Speed (PF)</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Rank</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June</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2010</a:t>
                      </a:r>
                    </a:p>
                    <a:p>
                      <a:r>
                        <a:rPr lang="en-US" sz="1200" dirty="0" smtClean="0">
                          <a:latin typeface="Times New Roman" pitchFamily="18" charset="0"/>
                          <a:cs typeface="Times New Roman" pitchFamily="18" charset="0"/>
                        </a:rPr>
                        <a:t>(Location)</a:t>
                      </a:r>
                      <a:endParaRPr lang="en-US" sz="1200" dirty="0">
                        <a:latin typeface="Times New Roman" pitchFamily="18" charset="0"/>
                        <a:cs typeface="Times New Roman" pitchFamily="18" charset="0"/>
                      </a:endParaRPr>
                    </a:p>
                  </a:txBody>
                  <a:tcPr/>
                </a:tc>
                <a:tc>
                  <a:txBody>
                    <a:bodyPr/>
                    <a:lstStyle/>
                    <a:p>
                      <a:r>
                        <a:rPr lang="en-US" sz="1200" dirty="0" err="1" smtClean="0">
                          <a:latin typeface="Times New Roman" pitchFamily="18" charset="0"/>
                          <a:cs typeface="Times New Roman" pitchFamily="18" charset="0"/>
                        </a:rPr>
                        <a:t>Linpack</a:t>
                      </a:r>
                      <a:r>
                        <a:rPr lang="en-US" sz="1200" dirty="0" smtClean="0">
                          <a:latin typeface="Times New Roman" pitchFamily="18" charset="0"/>
                          <a:cs typeface="Times New Roman" pitchFamily="18" charset="0"/>
                        </a:rPr>
                        <a:t> Speed (PF)</a:t>
                      </a:r>
                      <a:endParaRPr lang="en-US" sz="1200" dirty="0">
                        <a:latin typeface="Times New Roman" pitchFamily="18" charset="0"/>
                        <a:cs typeface="Times New Roman" pitchFamily="18" charset="0"/>
                      </a:endParaRPr>
                    </a:p>
                  </a:txBody>
                  <a:tcPr/>
                </a:tc>
              </a:tr>
              <a:tr h="298711">
                <a:tc>
                  <a:txBody>
                    <a:bodyPr/>
                    <a:lstStyle/>
                    <a:p>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K</a:t>
                      </a:r>
                      <a:r>
                        <a:rPr lang="en-US" sz="1200" baseline="0" dirty="0" smtClean="0">
                          <a:latin typeface="Times New Roman" pitchFamily="18" charset="0"/>
                          <a:cs typeface="Times New Roman" pitchFamily="18" charset="0"/>
                        </a:rPr>
                        <a:t> (Japan)</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8.162</a:t>
                      </a:r>
                      <a:endParaRPr lang="en-US" sz="1200"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Tianhe-1A (China)</a:t>
                      </a:r>
                      <a:endParaRPr lang="en-US" sz="1200" dirty="0">
                        <a:latin typeface="Times New Roman" pitchFamily="18" charset="0"/>
                        <a:cs typeface="Times New Roman" pitchFamily="18" charset="0"/>
                      </a:endParaRPr>
                    </a:p>
                  </a:txBody>
                  <a:tcPr/>
                </a:tc>
                <a:tc>
                  <a:txBody>
                    <a:bodyPr/>
                    <a:lstStyle/>
                    <a:p>
                      <a:r>
                        <a:rPr lang="en-US" sz="1200" dirty="0" smtClean="0">
                          <a:solidFill>
                            <a:schemeClr val="tx1"/>
                          </a:solidFill>
                          <a:latin typeface="Times New Roman" pitchFamily="18" charset="0"/>
                          <a:cs typeface="Times New Roman" pitchFamily="18" charset="0"/>
                        </a:rPr>
                        <a:t>2.566</a:t>
                      </a:r>
                      <a:endParaRPr lang="en-US" sz="1200" dirty="0">
                        <a:solidFill>
                          <a:schemeClr val="tx1"/>
                        </a:solidFill>
                        <a:latin typeface="Times New Roman" pitchFamily="18" charset="0"/>
                        <a:cs typeface="Times New Roman" pitchFamily="18" charset="0"/>
                      </a:endParaRPr>
                    </a:p>
                  </a:txBody>
                  <a:tcPr>
                    <a:solidFill>
                      <a:srgbClr val="92D050"/>
                    </a:solidFill>
                  </a:tcPr>
                </a:tc>
                <a:tc>
                  <a:txBody>
                    <a:bodyPr/>
                    <a:lstStyle/>
                    <a:p>
                      <a:r>
                        <a:rPr lang="en-US" sz="1200" dirty="0" smtClean="0">
                          <a:solidFill>
                            <a:srgbClr val="FF0000"/>
                          </a:solidFill>
                          <a:latin typeface="Times New Roman" pitchFamily="18" charset="0"/>
                          <a:cs typeface="Times New Roman" pitchFamily="18" charset="0"/>
                        </a:rPr>
                        <a:t>1</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Jaguar (ORNL)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1.759</a:t>
                      </a:r>
                      <a:endParaRPr lang="en-US" sz="1200" dirty="0">
                        <a:latin typeface="Times New Roman" pitchFamily="18" charset="0"/>
                        <a:cs typeface="Times New Roman" pitchFamily="18" charset="0"/>
                      </a:endParaRPr>
                    </a:p>
                  </a:txBody>
                  <a:tcPr>
                    <a:solidFill>
                      <a:srgbClr val="92D050"/>
                    </a:solidFill>
                  </a:tcPr>
                </a:tc>
              </a:tr>
              <a:tr h="298711">
                <a:tc>
                  <a:txBody>
                    <a:bodyPr/>
                    <a:lstStyle/>
                    <a:p>
                      <a:r>
                        <a:rPr lang="en-US" sz="1200" dirty="0" smtClean="0">
                          <a:solidFill>
                            <a:schemeClr val="tx1"/>
                          </a:solidFill>
                          <a:latin typeface="Times New Roman" pitchFamily="18" charset="0"/>
                          <a:cs typeface="Times New Roman" pitchFamily="18" charset="0"/>
                        </a:rPr>
                        <a:t>2</a:t>
                      </a:r>
                      <a:endParaRPr lang="en-US" sz="1200" dirty="0">
                        <a:solidFill>
                          <a:schemeClr val="tx1"/>
                        </a:solidFill>
                        <a:latin typeface="Times New Roman" pitchFamily="18" charset="0"/>
                        <a:cs typeface="Times New Roman" pitchFamily="18" charset="0"/>
                      </a:endParaRPr>
                    </a:p>
                  </a:txBody>
                  <a:tcPr/>
                </a:tc>
                <a:tc>
                  <a:txBody>
                    <a:bodyPr/>
                    <a:lstStyle/>
                    <a:p>
                      <a:r>
                        <a:rPr lang="en-US" sz="1200" dirty="0" smtClean="0">
                          <a:solidFill>
                            <a:schemeClr val="tx1"/>
                          </a:solidFill>
                          <a:latin typeface="Times New Roman" pitchFamily="18" charset="0"/>
                          <a:cs typeface="Times New Roman" pitchFamily="18" charset="0"/>
                        </a:rPr>
                        <a:t>Tianhe-1A (China)</a:t>
                      </a:r>
                      <a:endParaRPr lang="en-US" sz="1200" dirty="0">
                        <a:solidFill>
                          <a:schemeClr val="tx1"/>
                        </a:solidFill>
                        <a:latin typeface="Times New Roman" pitchFamily="18" charset="0"/>
                        <a:cs typeface="Times New Roman" pitchFamily="18" charset="0"/>
                      </a:endParaRPr>
                    </a:p>
                  </a:txBody>
                  <a:tcPr/>
                </a:tc>
                <a:tc>
                  <a:txBody>
                    <a:bodyPr/>
                    <a:lstStyle/>
                    <a:p>
                      <a:r>
                        <a:rPr lang="en-US" sz="1200" dirty="0" smtClean="0">
                          <a:solidFill>
                            <a:srgbClr val="000000"/>
                          </a:solidFill>
                          <a:latin typeface="Times New Roman" pitchFamily="18" charset="0"/>
                          <a:cs typeface="Times New Roman" pitchFamily="18" charset="0"/>
                        </a:rPr>
                        <a:t>2.556</a:t>
                      </a:r>
                      <a:endParaRPr lang="en-US" sz="1200" dirty="0">
                        <a:solidFill>
                          <a:srgbClr val="000000"/>
                        </a:solidFill>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sz="1200" dirty="0" smtClean="0">
                          <a:solidFill>
                            <a:srgbClr val="FF0000"/>
                          </a:solidFill>
                          <a:latin typeface="Times New Roman" pitchFamily="18" charset="0"/>
                          <a:cs typeface="Times New Roman" pitchFamily="18" charset="0"/>
                        </a:rPr>
                        <a:t>2</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Jaguar</a:t>
                      </a:r>
                      <a:r>
                        <a:rPr lang="en-US" sz="1200" baseline="0" dirty="0" smtClean="0">
                          <a:solidFill>
                            <a:srgbClr val="FF0000"/>
                          </a:solidFill>
                          <a:latin typeface="Times New Roman" pitchFamily="18" charset="0"/>
                          <a:cs typeface="Times New Roman" pitchFamily="18" charset="0"/>
                        </a:rPr>
                        <a:t> (ORNL)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chemeClr val="tx1"/>
                          </a:solidFill>
                          <a:latin typeface="Times New Roman" pitchFamily="18" charset="0"/>
                          <a:cs typeface="Times New Roman" pitchFamily="18" charset="0"/>
                        </a:rPr>
                        <a:t>1.759</a:t>
                      </a:r>
                      <a:endParaRPr lang="en-US" sz="1200" dirty="0">
                        <a:solidFill>
                          <a:schemeClr val="tx1"/>
                        </a:solidFill>
                        <a:latin typeface="Times New Roman" pitchFamily="18" charset="0"/>
                        <a:cs typeface="Times New Roman" pitchFamily="18" charset="0"/>
                      </a:endParaRPr>
                    </a:p>
                  </a:txBody>
                  <a:tcPr>
                    <a:solidFill>
                      <a:srgbClr val="92D050"/>
                    </a:solidFill>
                  </a:tcPr>
                </a:tc>
                <a:tc>
                  <a:txBody>
                    <a:bodyPr/>
                    <a:lstStyle/>
                    <a:p>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Nebulae</a:t>
                      </a:r>
                      <a:r>
                        <a:rPr lang="en-US" sz="1200" baseline="0" dirty="0" smtClean="0">
                          <a:latin typeface="Times New Roman" pitchFamily="18" charset="0"/>
                          <a:cs typeface="Times New Roman" pitchFamily="18" charset="0"/>
                        </a:rPr>
                        <a:t> (China)</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1.271</a:t>
                      </a:r>
                      <a:endParaRPr lang="en-US" sz="1200" dirty="0">
                        <a:latin typeface="Times New Roman" pitchFamily="18" charset="0"/>
                        <a:cs typeface="Times New Roman" pitchFamily="18" charset="0"/>
                      </a:endParaRPr>
                    </a:p>
                  </a:txBody>
                  <a:tcPr>
                    <a:solidFill>
                      <a:srgbClr val="92D050"/>
                    </a:solidFill>
                  </a:tcPr>
                </a:tc>
              </a:tr>
              <a:tr h="298711">
                <a:tc>
                  <a:txBody>
                    <a:bodyPr/>
                    <a:lstStyle/>
                    <a:p>
                      <a:r>
                        <a:rPr lang="en-US" sz="1200" dirty="0" smtClean="0">
                          <a:solidFill>
                            <a:srgbClr val="FF0000"/>
                          </a:solidFill>
                          <a:latin typeface="Times New Roman" pitchFamily="18" charset="0"/>
                          <a:cs typeface="Times New Roman" pitchFamily="18" charset="0"/>
                        </a:rPr>
                        <a:t>3</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Jaguar</a:t>
                      </a:r>
                      <a:r>
                        <a:rPr lang="en-US" sz="1200" baseline="0" dirty="0" smtClean="0">
                          <a:solidFill>
                            <a:srgbClr val="FF0000"/>
                          </a:solidFill>
                          <a:latin typeface="Times New Roman" pitchFamily="18" charset="0"/>
                          <a:cs typeface="Times New Roman" pitchFamily="18" charset="0"/>
                        </a:rPr>
                        <a:t> (ORNL)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1.759</a:t>
                      </a:r>
                      <a:endParaRPr lang="en-US" sz="1200" dirty="0">
                        <a:solidFill>
                          <a:srgbClr val="FF0000"/>
                        </a:solidFill>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Nebulae (China)</a:t>
                      </a:r>
                      <a:endParaRPr lang="en-US" sz="1200" dirty="0">
                        <a:latin typeface="Times New Roman" pitchFamily="18" charset="0"/>
                        <a:cs typeface="Times New Roman" pitchFamily="18" charset="0"/>
                      </a:endParaRPr>
                    </a:p>
                  </a:txBody>
                  <a:tcPr/>
                </a:tc>
                <a:tc>
                  <a:txBody>
                    <a:bodyPr/>
                    <a:lstStyle/>
                    <a:p>
                      <a:r>
                        <a:rPr lang="en-US" sz="1200" dirty="0" smtClean="0">
                          <a:solidFill>
                            <a:schemeClr val="tx1"/>
                          </a:solidFill>
                          <a:latin typeface="Times New Roman" pitchFamily="18" charset="0"/>
                          <a:cs typeface="Times New Roman" pitchFamily="18" charset="0"/>
                        </a:rPr>
                        <a:t>1.271</a:t>
                      </a:r>
                      <a:endParaRPr lang="en-US" sz="1200" dirty="0">
                        <a:solidFill>
                          <a:schemeClr val="tx1"/>
                        </a:solidFill>
                        <a:latin typeface="Times New Roman" pitchFamily="18" charset="0"/>
                        <a:cs typeface="Times New Roman" pitchFamily="18" charset="0"/>
                      </a:endParaRPr>
                    </a:p>
                  </a:txBody>
                  <a:tcPr>
                    <a:solidFill>
                      <a:srgbClr val="92D050"/>
                    </a:solidFill>
                  </a:tcPr>
                </a:tc>
                <a:tc>
                  <a:txBody>
                    <a:bodyPr/>
                    <a:lstStyle/>
                    <a:p>
                      <a:r>
                        <a:rPr lang="en-US" sz="1200" dirty="0" smtClean="0">
                          <a:solidFill>
                            <a:srgbClr val="FF0000"/>
                          </a:solidFill>
                          <a:latin typeface="Times New Roman" pitchFamily="18" charset="0"/>
                          <a:cs typeface="Times New Roman" pitchFamily="18" charset="0"/>
                        </a:rPr>
                        <a:t>3</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Roadrunner (LANL)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1.042</a:t>
                      </a:r>
                      <a:endParaRPr lang="en-US" sz="1200" dirty="0">
                        <a:latin typeface="Times New Roman" pitchFamily="18" charset="0"/>
                        <a:cs typeface="Times New Roman" pitchFamily="18" charset="0"/>
                      </a:endParaRPr>
                    </a:p>
                  </a:txBody>
                  <a:tcPr>
                    <a:solidFill>
                      <a:srgbClr val="92D050"/>
                    </a:solidFill>
                  </a:tcPr>
                </a:tc>
              </a:tr>
              <a:tr h="298711">
                <a:tc>
                  <a:txBody>
                    <a:bodyPr/>
                    <a:lstStyle/>
                    <a:p>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Nebulae (China)</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1.271</a:t>
                      </a:r>
                      <a:endParaRPr lang="en-US" sz="1200"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a:txBody>
                  <a:tcPr/>
                </a:tc>
                <a:tc>
                  <a:txBody>
                    <a:bodyPr/>
                    <a:lstStyle/>
                    <a:p>
                      <a:r>
                        <a:rPr lang="en-US" sz="1200" dirty="0" err="1" smtClean="0">
                          <a:latin typeface="Times New Roman" pitchFamily="18" charset="0"/>
                          <a:cs typeface="Times New Roman" pitchFamily="18" charset="0"/>
                        </a:rPr>
                        <a:t>Tsubame</a:t>
                      </a:r>
                      <a:r>
                        <a:rPr lang="en-US" sz="1200" baseline="0" dirty="0" smtClean="0">
                          <a:latin typeface="Times New Roman" pitchFamily="18" charset="0"/>
                          <a:cs typeface="Times New Roman" pitchFamily="18" charset="0"/>
                        </a:rPr>
                        <a:t> 2.0 (Japan)</a:t>
                      </a:r>
                      <a:endParaRPr lang="en-US" sz="1200" dirty="0">
                        <a:latin typeface="Times New Roman" pitchFamily="18" charset="0"/>
                        <a:cs typeface="Times New Roman" pitchFamily="18" charset="0"/>
                      </a:endParaRPr>
                    </a:p>
                  </a:txBody>
                  <a:tcPr/>
                </a:tc>
                <a:tc>
                  <a:txBody>
                    <a:bodyPr/>
                    <a:lstStyle/>
                    <a:p>
                      <a:r>
                        <a:rPr lang="en-US" sz="1200" dirty="0" smtClean="0">
                          <a:solidFill>
                            <a:schemeClr val="tx1"/>
                          </a:solidFill>
                          <a:latin typeface="Times New Roman" pitchFamily="18" charset="0"/>
                          <a:cs typeface="Times New Roman" pitchFamily="18" charset="0"/>
                        </a:rPr>
                        <a:t>1.192</a:t>
                      </a:r>
                      <a:endParaRPr lang="en-US" sz="1200" dirty="0">
                        <a:solidFill>
                          <a:schemeClr val="tx1"/>
                        </a:solidFill>
                        <a:latin typeface="Times New Roman" pitchFamily="18" charset="0"/>
                        <a:cs typeface="Times New Roman" pitchFamily="18" charset="0"/>
                      </a:endParaRPr>
                    </a:p>
                  </a:txBody>
                  <a:tcPr>
                    <a:solidFill>
                      <a:srgbClr val="92D050"/>
                    </a:solidFill>
                  </a:tcPr>
                </a:tc>
                <a:tc>
                  <a:txBody>
                    <a:bodyPr/>
                    <a:lstStyle/>
                    <a:p>
                      <a:r>
                        <a:rPr lang="en-US" sz="1200" dirty="0" smtClean="0">
                          <a:solidFill>
                            <a:srgbClr val="FF0000"/>
                          </a:solidFill>
                          <a:latin typeface="Times New Roman" pitchFamily="18" charset="0"/>
                          <a:cs typeface="Times New Roman" pitchFamily="18" charset="0"/>
                        </a:rPr>
                        <a:t>4</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Kraken (UT/ORNL)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0.832</a:t>
                      </a:r>
                      <a:endParaRPr lang="en-US" sz="1200" dirty="0">
                        <a:latin typeface="Times New Roman" pitchFamily="18" charset="0"/>
                        <a:cs typeface="Times New Roman" pitchFamily="18" charset="0"/>
                      </a:endParaRPr>
                    </a:p>
                  </a:txBody>
                  <a:tcPr/>
                </a:tc>
              </a:tr>
              <a:tr h="298711">
                <a:tc>
                  <a:txBody>
                    <a:bodyPr/>
                    <a:lstStyle/>
                    <a:p>
                      <a:r>
                        <a:rPr lang="en-US" sz="1200" dirty="0" smtClean="0">
                          <a:solidFill>
                            <a:srgbClr val="000000"/>
                          </a:solidFill>
                          <a:latin typeface="Times New Roman" pitchFamily="18" charset="0"/>
                          <a:cs typeface="Times New Roman" pitchFamily="18" charset="0"/>
                        </a:rPr>
                        <a:t>5</a:t>
                      </a:r>
                      <a:endParaRPr lang="en-US" sz="1200" dirty="0">
                        <a:solidFill>
                          <a:srgbClr val="000000"/>
                        </a:solidFill>
                        <a:latin typeface="Times New Roman" pitchFamily="18" charset="0"/>
                        <a:cs typeface="Times New Roman" pitchFamily="18" charset="0"/>
                      </a:endParaRPr>
                    </a:p>
                  </a:txBody>
                  <a:tcPr/>
                </a:tc>
                <a:tc>
                  <a:txBody>
                    <a:bodyPr/>
                    <a:lstStyle/>
                    <a:p>
                      <a:r>
                        <a:rPr lang="en-US" sz="1200" dirty="0" smtClean="0">
                          <a:solidFill>
                            <a:srgbClr val="000000"/>
                          </a:solidFill>
                          <a:latin typeface="Times New Roman" pitchFamily="18" charset="0"/>
                          <a:cs typeface="Times New Roman" pitchFamily="18" charset="0"/>
                        </a:rPr>
                        <a:t>GCIC (Tokyo)</a:t>
                      </a:r>
                      <a:endParaRPr lang="en-US" sz="1200" dirty="0">
                        <a:solidFill>
                          <a:srgbClr val="000000"/>
                        </a:solidFill>
                        <a:latin typeface="Times New Roman" pitchFamily="18" charset="0"/>
                        <a:cs typeface="Times New Roman" pitchFamily="18" charset="0"/>
                      </a:endParaRPr>
                    </a:p>
                  </a:txBody>
                  <a:tcPr/>
                </a:tc>
                <a:tc>
                  <a:txBody>
                    <a:bodyPr/>
                    <a:lstStyle/>
                    <a:p>
                      <a:r>
                        <a:rPr lang="en-US" sz="1200" dirty="0" smtClean="0">
                          <a:solidFill>
                            <a:srgbClr val="000000"/>
                          </a:solidFill>
                          <a:latin typeface="Times New Roman" pitchFamily="18" charset="0"/>
                          <a:cs typeface="Times New Roman" pitchFamily="18" charset="0"/>
                        </a:rPr>
                        <a:t>1.192</a:t>
                      </a:r>
                      <a:endParaRPr lang="en-US" sz="1200" dirty="0">
                        <a:solidFill>
                          <a:srgbClr val="000000"/>
                        </a:solidFill>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sz="1200" dirty="0" smtClean="0">
                          <a:solidFill>
                            <a:srgbClr val="FF0000"/>
                          </a:solidFill>
                          <a:latin typeface="Times New Roman" pitchFamily="18" charset="0"/>
                          <a:cs typeface="Times New Roman" pitchFamily="18" charset="0"/>
                        </a:rPr>
                        <a:t>5</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Hopper (LBL)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chemeClr val="tx1"/>
                          </a:solidFill>
                          <a:latin typeface="Times New Roman" pitchFamily="18" charset="0"/>
                          <a:cs typeface="Times New Roman" pitchFamily="18" charset="0"/>
                        </a:rPr>
                        <a:t>1.054</a:t>
                      </a:r>
                      <a:endParaRPr lang="en-US" sz="1200" dirty="0">
                        <a:solidFill>
                          <a:schemeClr val="tx1"/>
                        </a:solidFill>
                        <a:latin typeface="Times New Roman" pitchFamily="18" charset="0"/>
                        <a:cs typeface="Times New Roman" pitchFamily="18" charset="0"/>
                      </a:endParaRPr>
                    </a:p>
                  </a:txBody>
                  <a:tcPr>
                    <a:solidFill>
                      <a:srgbClr val="92D050"/>
                    </a:solidFill>
                  </a:tcPr>
                </a:tc>
                <a:tc>
                  <a:txBody>
                    <a:bodyPr/>
                    <a:lstStyle/>
                    <a:p>
                      <a:r>
                        <a:rPr lang="en-US" sz="1200" dirty="0" smtClean="0">
                          <a:latin typeface="Times New Roman" pitchFamily="18" charset="0"/>
                          <a:cs typeface="Times New Roman" pitchFamily="18" charset="0"/>
                        </a:rPr>
                        <a:t>5</a:t>
                      </a:r>
                      <a:endParaRPr lang="en-US" sz="1200" dirty="0">
                        <a:latin typeface="Times New Roman" pitchFamily="18" charset="0"/>
                        <a:cs typeface="Times New Roman" pitchFamily="18" charset="0"/>
                      </a:endParaRPr>
                    </a:p>
                  </a:txBody>
                  <a:tcPr/>
                </a:tc>
                <a:tc>
                  <a:txBody>
                    <a:bodyPr/>
                    <a:lstStyle/>
                    <a:p>
                      <a:r>
                        <a:rPr lang="en-US" sz="1200" dirty="0" err="1" smtClean="0">
                          <a:latin typeface="Times New Roman" pitchFamily="18" charset="0"/>
                          <a:cs typeface="Times New Roman" pitchFamily="18" charset="0"/>
                        </a:rPr>
                        <a:t>Jugene</a:t>
                      </a:r>
                      <a:r>
                        <a:rPr lang="en-US" sz="1200" dirty="0" smtClean="0">
                          <a:latin typeface="Times New Roman" pitchFamily="18" charset="0"/>
                          <a:cs typeface="Times New Roman" pitchFamily="18" charset="0"/>
                        </a:rPr>
                        <a:t> (Germany)</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0.826</a:t>
                      </a:r>
                      <a:endParaRPr lang="en-US" sz="1200" dirty="0">
                        <a:latin typeface="Times New Roman" pitchFamily="18" charset="0"/>
                        <a:cs typeface="Times New Roman" pitchFamily="18" charset="0"/>
                      </a:endParaRPr>
                    </a:p>
                  </a:txBody>
                  <a:tcPr/>
                </a:tc>
              </a:tr>
              <a:tr h="298711">
                <a:tc>
                  <a:txBody>
                    <a:bodyPr/>
                    <a:lstStyle/>
                    <a:p>
                      <a:r>
                        <a:rPr lang="en-US" sz="1200" dirty="0" smtClean="0">
                          <a:solidFill>
                            <a:srgbClr val="FF0000"/>
                          </a:solidFill>
                          <a:latin typeface="Times New Roman" pitchFamily="18" charset="0"/>
                          <a:cs typeface="Times New Roman" pitchFamily="18" charset="0"/>
                        </a:rPr>
                        <a:t>6</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Sandia</a:t>
                      </a:r>
                      <a:r>
                        <a:rPr lang="en-US" sz="1200" baseline="0" dirty="0" smtClean="0">
                          <a:solidFill>
                            <a:srgbClr val="FF0000"/>
                          </a:solidFill>
                          <a:latin typeface="Times New Roman" pitchFamily="18" charset="0"/>
                          <a:cs typeface="Times New Roman" pitchFamily="18" charset="0"/>
                        </a:rPr>
                        <a:t> </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1.110</a:t>
                      </a:r>
                      <a:endParaRPr lang="en-US" sz="1200" dirty="0">
                        <a:solidFill>
                          <a:srgbClr val="FF0000"/>
                        </a:solidFill>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sz="1200" dirty="0" smtClean="0">
                          <a:latin typeface="Times New Roman" pitchFamily="18" charset="0"/>
                          <a:cs typeface="Times New Roman" pitchFamily="18" charset="0"/>
                        </a:rPr>
                        <a:t>6</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Tera-100 (France)</a:t>
                      </a:r>
                      <a:endParaRPr lang="en-US" sz="1200" dirty="0">
                        <a:latin typeface="Times New Roman" pitchFamily="18" charset="0"/>
                        <a:cs typeface="Times New Roman" pitchFamily="18" charset="0"/>
                      </a:endParaRPr>
                    </a:p>
                  </a:txBody>
                  <a:tcPr/>
                </a:tc>
                <a:tc>
                  <a:txBody>
                    <a:bodyPr/>
                    <a:lstStyle/>
                    <a:p>
                      <a:r>
                        <a:rPr lang="en-US" sz="1200" dirty="0" smtClean="0">
                          <a:solidFill>
                            <a:schemeClr val="tx1"/>
                          </a:solidFill>
                          <a:latin typeface="Times New Roman" pitchFamily="18" charset="0"/>
                          <a:cs typeface="Times New Roman" pitchFamily="18" charset="0"/>
                        </a:rPr>
                        <a:t>1.050</a:t>
                      </a:r>
                      <a:endParaRPr lang="en-US" sz="1200" dirty="0">
                        <a:solidFill>
                          <a:schemeClr val="tx1"/>
                        </a:solidFill>
                        <a:latin typeface="Times New Roman" pitchFamily="18" charset="0"/>
                        <a:cs typeface="Times New Roman" pitchFamily="18" charset="0"/>
                      </a:endParaRPr>
                    </a:p>
                  </a:txBody>
                  <a:tcPr>
                    <a:solidFill>
                      <a:srgbClr val="92D050"/>
                    </a:solidFill>
                  </a:tcPr>
                </a:tc>
                <a:tc>
                  <a:txBody>
                    <a:bodyPr/>
                    <a:lstStyle/>
                    <a:p>
                      <a:r>
                        <a:rPr lang="en-US" sz="1200" dirty="0" smtClean="0">
                          <a:solidFill>
                            <a:srgbClr val="FF0000"/>
                          </a:solidFill>
                          <a:latin typeface="Times New Roman" pitchFamily="18" charset="0"/>
                          <a:cs typeface="Times New Roman" pitchFamily="18" charset="0"/>
                        </a:rPr>
                        <a:t>6</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Pleiades</a:t>
                      </a:r>
                      <a:r>
                        <a:rPr lang="en-US" sz="1200" baseline="0" dirty="0" smtClean="0">
                          <a:solidFill>
                            <a:srgbClr val="FF0000"/>
                          </a:solidFill>
                          <a:latin typeface="Times New Roman" pitchFamily="18" charset="0"/>
                          <a:cs typeface="Times New Roman" pitchFamily="18" charset="0"/>
                        </a:rPr>
                        <a:t> (NASA)</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0.773</a:t>
                      </a:r>
                      <a:endParaRPr lang="en-US" sz="1200" dirty="0">
                        <a:latin typeface="Times New Roman" pitchFamily="18" charset="0"/>
                        <a:cs typeface="Times New Roman" pitchFamily="18" charset="0"/>
                      </a:endParaRPr>
                    </a:p>
                  </a:txBody>
                  <a:tcPr/>
                </a:tc>
              </a:tr>
              <a:tr h="298711">
                <a:tc>
                  <a:txBody>
                    <a:bodyPr/>
                    <a:lstStyle/>
                    <a:p>
                      <a:r>
                        <a:rPr lang="en-US" sz="1200" dirty="0" smtClean="0">
                          <a:solidFill>
                            <a:srgbClr val="FF0000"/>
                          </a:solidFill>
                          <a:latin typeface="Times New Roman" pitchFamily="18" charset="0"/>
                          <a:cs typeface="Times New Roman" pitchFamily="18" charset="0"/>
                        </a:rPr>
                        <a:t>7</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NASA/Ames</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1.088</a:t>
                      </a:r>
                      <a:endParaRPr lang="en-US" sz="1200" dirty="0">
                        <a:solidFill>
                          <a:srgbClr val="FF0000"/>
                        </a:solidFill>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sz="1200" dirty="0" smtClean="0">
                          <a:solidFill>
                            <a:srgbClr val="FF0000"/>
                          </a:solidFill>
                          <a:latin typeface="Times New Roman" pitchFamily="18" charset="0"/>
                          <a:cs typeface="Times New Roman" pitchFamily="18" charset="0"/>
                        </a:rPr>
                        <a:t>7</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Roadrunner</a:t>
                      </a:r>
                      <a:r>
                        <a:rPr lang="en-US" sz="1200" baseline="0" dirty="0" smtClean="0">
                          <a:solidFill>
                            <a:srgbClr val="FF0000"/>
                          </a:solidFill>
                          <a:latin typeface="Times New Roman" pitchFamily="18" charset="0"/>
                          <a:cs typeface="Times New Roman" pitchFamily="18" charset="0"/>
                        </a:rPr>
                        <a:t> (LANL)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chemeClr val="tx1"/>
                          </a:solidFill>
                          <a:latin typeface="Times New Roman" pitchFamily="18" charset="0"/>
                          <a:cs typeface="Times New Roman" pitchFamily="18" charset="0"/>
                        </a:rPr>
                        <a:t>1.042</a:t>
                      </a:r>
                      <a:endParaRPr lang="en-US" sz="1200" dirty="0">
                        <a:solidFill>
                          <a:schemeClr val="tx1"/>
                        </a:solidFill>
                        <a:latin typeface="Times New Roman" pitchFamily="18" charset="0"/>
                        <a:cs typeface="Times New Roman" pitchFamily="18" charset="0"/>
                      </a:endParaRPr>
                    </a:p>
                  </a:txBody>
                  <a:tcPr>
                    <a:solidFill>
                      <a:srgbClr val="92D050"/>
                    </a:solidFill>
                  </a:tcPr>
                </a:tc>
                <a:tc>
                  <a:txBody>
                    <a:bodyPr/>
                    <a:lstStyle/>
                    <a:p>
                      <a:r>
                        <a:rPr lang="en-US" sz="1200" dirty="0" smtClean="0">
                          <a:solidFill>
                            <a:srgbClr val="FF0000"/>
                          </a:solidFill>
                          <a:latin typeface="Times New Roman" pitchFamily="18" charset="0"/>
                          <a:cs typeface="Times New Roman" pitchFamily="18" charset="0"/>
                        </a:rPr>
                        <a:t>7</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Tianhe-1</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0.563</a:t>
                      </a:r>
                      <a:endParaRPr lang="en-US" sz="1200" dirty="0">
                        <a:latin typeface="Times New Roman" pitchFamily="18" charset="0"/>
                        <a:cs typeface="Times New Roman" pitchFamily="18" charset="0"/>
                      </a:endParaRPr>
                    </a:p>
                  </a:txBody>
                  <a:tcPr/>
                </a:tc>
              </a:tr>
              <a:tr h="298711">
                <a:tc>
                  <a:txBody>
                    <a:bodyPr/>
                    <a:lstStyle/>
                    <a:p>
                      <a:r>
                        <a:rPr lang="en-US" sz="1200" dirty="0" smtClean="0">
                          <a:solidFill>
                            <a:srgbClr val="FF0000"/>
                          </a:solidFill>
                          <a:latin typeface="Times New Roman" pitchFamily="18" charset="0"/>
                          <a:cs typeface="Times New Roman" pitchFamily="18" charset="0"/>
                        </a:rPr>
                        <a:t>8</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NERSC</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1.054</a:t>
                      </a:r>
                      <a:endParaRPr lang="en-US" sz="1200" dirty="0">
                        <a:solidFill>
                          <a:srgbClr val="FF0000"/>
                        </a:solidFill>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sz="1200" dirty="0" smtClean="0">
                          <a:solidFill>
                            <a:srgbClr val="FF0000"/>
                          </a:solidFill>
                          <a:latin typeface="Times New Roman" pitchFamily="18" charset="0"/>
                          <a:cs typeface="Times New Roman" pitchFamily="18" charset="0"/>
                        </a:rPr>
                        <a:t>8</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Kraken (UT/ORNL)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0.832</a:t>
                      </a:r>
                      <a:endParaRPr lang="en-US" sz="1200" dirty="0">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8</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BG/L (LLNL)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0.478</a:t>
                      </a:r>
                      <a:endParaRPr lang="en-US" sz="1200" dirty="0">
                        <a:latin typeface="Times New Roman" pitchFamily="18" charset="0"/>
                        <a:cs typeface="Times New Roman" pitchFamily="18" charset="0"/>
                      </a:endParaRPr>
                    </a:p>
                  </a:txBody>
                  <a:tcPr/>
                </a:tc>
              </a:tr>
              <a:tr h="298711">
                <a:tc>
                  <a:txBody>
                    <a:bodyPr/>
                    <a:lstStyle/>
                    <a:p>
                      <a:r>
                        <a:rPr lang="en-US" sz="1200" dirty="0" smtClean="0">
                          <a:latin typeface="Times New Roman" pitchFamily="18" charset="0"/>
                          <a:cs typeface="Times New Roman" pitchFamily="18" charset="0"/>
                        </a:rPr>
                        <a:t>9</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CEA (France)</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1.050</a:t>
                      </a:r>
                      <a:endParaRPr lang="en-US" sz="1200"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sz="1200" dirty="0" smtClean="0">
                          <a:latin typeface="Times New Roman" pitchFamily="18" charset="0"/>
                          <a:cs typeface="Times New Roman" pitchFamily="18" charset="0"/>
                        </a:rPr>
                        <a:t>9</a:t>
                      </a:r>
                      <a:endParaRPr lang="en-US" sz="1200" dirty="0">
                        <a:latin typeface="Times New Roman" pitchFamily="18" charset="0"/>
                        <a:cs typeface="Times New Roman" pitchFamily="18" charset="0"/>
                      </a:endParaRPr>
                    </a:p>
                  </a:txBody>
                  <a:tcPr/>
                </a:tc>
                <a:tc>
                  <a:txBody>
                    <a:bodyPr/>
                    <a:lstStyle/>
                    <a:p>
                      <a:r>
                        <a:rPr lang="en-US" sz="1200" dirty="0" err="1" smtClean="0">
                          <a:latin typeface="Times New Roman" pitchFamily="18" charset="0"/>
                          <a:cs typeface="Times New Roman" pitchFamily="18" charset="0"/>
                        </a:rPr>
                        <a:t>Jugene</a:t>
                      </a:r>
                      <a:r>
                        <a:rPr lang="en-US" sz="1200" baseline="0" dirty="0" smtClean="0">
                          <a:latin typeface="Times New Roman" pitchFamily="18" charset="0"/>
                          <a:cs typeface="Times New Roman" pitchFamily="18" charset="0"/>
                        </a:rPr>
                        <a:t> (Germany)</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0.826</a:t>
                      </a:r>
                      <a:endParaRPr lang="en-US" sz="1200" dirty="0">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9</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Intrepid</a:t>
                      </a:r>
                      <a:r>
                        <a:rPr lang="en-US" sz="1200" baseline="0" dirty="0" smtClean="0">
                          <a:solidFill>
                            <a:srgbClr val="FF0000"/>
                          </a:solidFill>
                          <a:latin typeface="Times New Roman" pitchFamily="18" charset="0"/>
                          <a:cs typeface="Times New Roman" pitchFamily="18" charset="0"/>
                        </a:rPr>
                        <a:t> (ANL)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0.459</a:t>
                      </a:r>
                      <a:endParaRPr lang="en-US" sz="1200" dirty="0">
                        <a:latin typeface="Times New Roman" pitchFamily="18" charset="0"/>
                        <a:cs typeface="Times New Roman" pitchFamily="18" charset="0"/>
                      </a:endParaRPr>
                    </a:p>
                  </a:txBody>
                  <a:tcPr/>
                </a:tc>
              </a:tr>
              <a:tr h="267032">
                <a:tc>
                  <a:txBody>
                    <a:bodyPr/>
                    <a:lstStyle/>
                    <a:p>
                      <a:r>
                        <a:rPr lang="en-US" sz="1200" dirty="0" smtClean="0">
                          <a:solidFill>
                            <a:srgbClr val="FF0000"/>
                          </a:solidFill>
                          <a:latin typeface="Times New Roman" pitchFamily="18" charset="0"/>
                          <a:cs typeface="Times New Roman" pitchFamily="18" charset="0"/>
                        </a:rPr>
                        <a:t>10</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Roadrunner</a:t>
                      </a:r>
                      <a:r>
                        <a:rPr lang="en-US" sz="1200" baseline="0" dirty="0" smtClean="0">
                          <a:solidFill>
                            <a:srgbClr val="FF0000"/>
                          </a:solidFill>
                          <a:latin typeface="Times New Roman" pitchFamily="18" charset="0"/>
                          <a:cs typeface="Times New Roman" pitchFamily="18" charset="0"/>
                        </a:rPr>
                        <a:t> (</a:t>
                      </a:r>
                      <a:r>
                        <a:rPr lang="en-US" sz="1200" baseline="0" dirty="0" smtClean="0">
                          <a:solidFill>
                            <a:srgbClr val="FF0000"/>
                          </a:solidFill>
                          <a:latin typeface="Times New Roman" pitchFamily="18" charset="0"/>
                          <a:cs typeface="Times New Roman" pitchFamily="18" charset="0"/>
                        </a:rPr>
                        <a:t>LANL)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1.042</a:t>
                      </a:r>
                      <a:endParaRPr lang="en-US" sz="1200" dirty="0">
                        <a:solidFill>
                          <a:srgbClr val="FF0000"/>
                        </a:solidFill>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sz="1200" dirty="0" smtClean="0">
                          <a:solidFill>
                            <a:srgbClr val="FF0000"/>
                          </a:solidFill>
                          <a:latin typeface="Times New Roman" pitchFamily="18" charset="0"/>
                          <a:cs typeface="Times New Roman" pitchFamily="18" charset="0"/>
                        </a:rPr>
                        <a:t>10</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err="1" smtClean="0">
                          <a:solidFill>
                            <a:srgbClr val="FF0000"/>
                          </a:solidFill>
                          <a:latin typeface="Times New Roman" pitchFamily="18" charset="0"/>
                          <a:cs typeface="Times New Roman" pitchFamily="18" charset="0"/>
                        </a:rPr>
                        <a:t>Cielo</a:t>
                      </a:r>
                      <a:r>
                        <a:rPr lang="en-US" sz="1200" baseline="0" dirty="0" smtClean="0">
                          <a:solidFill>
                            <a:srgbClr val="FF0000"/>
                          </a:solidFill>
                          <a:latin typeface="Times New Roman" pitchFamily="18" charset="0"/>
                          <a:cs typeface="Times New Roman" pitchFamily="18" charset="0"/>
                        </a:rPr>
                        <a:t> (LANL/SNL)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0.817</a:t>
                      </a:r>
                      <a:endParaRPr lang="en-US" sz="1200" dirty="0">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10</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solidFill>
                            <a:srgbClr val="FF0000"/>
                          </a:solidFill>
                          <a:latin typeface="Times New Roman" pitchFamily="18" charset="0"/>
                          <a:cs typeface="Times New Roman" pitchFamily="18" charset="0"/>
                        </a:rPr>
                        <a:t>Red Sky (SNL/NREL)</a:t>
                      </a:r>
                      <a:endParaRPr lang="en-US" sz="1200" dirty="0">
                        <a:solidFill>
                          <a:srgbClr val="FF0000"/>
                        </a:solidFill>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0.434</a:t>
                      </a:r>
                      <a:endParaRPr lang="en-US" sz="12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0439391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02915"/>
          </a:xfrm>
        </p:spPr>
        <p:txBody>
          <a:bodyPr/>
          <a:lstStyle/>
          <a:p>
            <a:r>
              <a:rPr lang="en-US" sz="3200" b="1" dirty="0" smtClean="0"/>
              <a:t>World wide developments</a:t>
            </a:r>
            <a:endParaRPr lang="en-US" sz="3200" b="1" dirty="0"/>
          </a:p>
        </p:txBody>
      </p:sp>
      <p:pic>
        <p:nvPicPr>
          <p:cNvPr id="3" name="Picture 2"/>
          <p:cNvPicPr>
            <a:picLocks noChangeAspect="1"/>
          </p:cNvPicPr>
          <p:nvPr/>
        </p:nvPicPr>
        <p:blipFill>
          <a:blip r:embed="rId2"/>
          <a:stretch>
            <a:fillRect/>
          </a:stretch>
        </p:blipFill>
        <p:spPr>
          <a:xfrm>
            <a:off x="1187624" y="980728"/>
            <a:ext cx="6408712" cy="5682313"/>
          </a:xfrm>
          <a:prstGeom prst="rect">
            <a:avLst/>
          </a:prstGeom>
        </p:spPr>
      </p:pic>
    </p:spTree>
    <p:extLst>
      <p:ext uri="{BB962C8B-B14F-4D97-AF65-F5344CB8AC3E}">
        <p14:creationId xmlns:p14="http://schemas.microsoft.com/office/powerpoint/2010/main" val="9174450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Expect rapid change due to power constraints </a:t>
            </a:r>
            <a:endParaRPr lang="en-US" sz="2800" b="1" dirty="0"/>
          </a:p>
        </p:txBody>
      </p:sp>
      <p:pic>
        <p:nvPicPr>
          <p:cNvPr id="10" name="Picture 7" descr="http://www.nccs.gov/wp-content/themes/nightfall/img/jaguarXT5/overview-jag1.jpg"/>
          <p:cNvPicPr>
            <a:picLocks noChangeAspect="1" noChangeArrowheads="1"/>
          </p:cNvPicPr>
          <p:nvPr/>
        </p:nvPicPr>
        <p:blipFill>
          <a:blip r:embed="rId2" cstate="print"/>
          <a:srcRect/>
          <a:stretch>
            <a:fillRect/>
          </a:stretch>
        </p:blipFill>
        <p:spPr bwMode="auto">
          <a:xfrm>
            <a:off x="179512" y="2924944"/>
            <a:ext cx="3786170" cy="843283"/>
          </a:xfrm>
          <a:prstGeom prst="rect">
            <a:avLst/>
          </a:prstGeom>
          <a:noFill/>
        </p:spPr>
      </p:pic>
      <p:sp>
        <p:nvSpPr>
          <p:cNvPr id="11" name="Rectangle 10"/>
          <p:cNvSpPr/>
          <p:nvPr/>
        </p:nvSpPr>
        <p:spPr>
          <a:xfrm>
            <a:off x="2123728" y="1196752"/>
            <a:ext cx="4063933" cy="1323439"/>
          </a:xfrm>
          <a:prstGeom prst="rect">
            <a:avLst/>
          </a:prstGeom>
        </p:spPr>
        <p:txBody>
          <a:bodyPr wrap="none">
            <a:spAutoFit/>
          </a:bodyPr>
          <a:lstStyle/>
          <a:p>
            <a:r>
              <a:rPr lang="en-US" sz="2000" dirty="0" smtClean="0"/>
              <a:t>1986:</a:t>
            </a:r>
          </a:p>
          <a:p>
            <a:r>
              <a:rPr lang="en-US" sz="2000" dirty="0" smtClean="0"/>
              <a:t>X-MP/48 ~220 </a:t>
            </a:r>
            <a:r>
              <a:rPr lang="en-US" sz="2000" dirty="0" err="1" smtClean="0"/>
              <a:t>Mflop</a:t>
            </a:r>
            <a:r>
              <a:rPr lang="en-US" sz="2000" dirty="0" smtClean="0"/>
              <a:t> sustained</a:t>
            </a:r>
          </a:p>
          <a:p>
            <a:r>
              <a:rPr lang="en-US" sz="2000" dirty="0" smtClean="0"/>
              <a:t>120-150kW (depending on model)</a:t>
            </a:r>
          </a:p>
          <a:p>
            <a:r>
              <a:rPr lang="en-US" sz="2000" dirty="0" smtClean="0"/>
              <a:t>$40M for </a:t>
            </a:r>
            <a:r>
              <a:rPr lang="en-US" sz="2000" dirty="0" err="1" smtClean="0"/>
              <a:t>computer+disks</a:t>
            </a:r>
            <a:r>
              <a:rPr lang="en-US" sz="2000" dirty="0" smtClean="0"/>
              <a:t> (FY09$)</a:t>
            </a:r>
          </a:p>
        </p:txBody>
      </p:sp>
      <p:sp>
        <p:nvSpPr>
          <p:cNvPr id="13" name="TextBox 12"/>
          <p:cNvSpPr txBox="1"/>
          <p:nvPr/>
        </p:nvSpPr>
        <p:spPr>
          <a:xfrm>
            <a:off x="4067944" y="2924944"/>
            <a:ext cx="3438524" cy="923330"/>
          </a:xfrm>
          <a:prstGeom prst="rect">
            <a:avLst/>
          </a:prstGeom>
          <a:noFill/>
        </p:spPr>
        <p:txBody>
          <a:bodyPr wrap="none" rtlCol="0">
            <a:spAutoFit/>
          </a:bodyPr>
          <a:lstStyle/>
          <a:p>
            <a:r>
              <a:rPr lang="en-US" sz="1800" b="1" dirty="0" smtClean="0">
                <a:solidFill>
                  <a:srgbClr val="000000"/>
                </a:solidFill>
                <a:latin typeface="Arial" pitchFamily="34" charset="0"/>
                <a:cs typeface="Arial" pitchFamily="34" charset="0"/>
              </a:rPr>
              <a:t>SC/ASCR: </a:t>
            </a:r>
          </a:p>
          <a:p>
            <a:r>
              <a:rPr lang="en-US" sz="1800" b="1" dirty="0" smtClean="0">
                <a:solidFill>
                  <a:srgbClr val="000000"/>
                </a:solidFill>
                <a:latin typeface="Arial" pitchFamily="34" charset="0"/>
                <a:cs typeface="Arial" pitchFamily="34" charset="0"/>
              </a:rPr>
              <a:t>Jaguar </a:t>
            </a:r>
            <a:r>
              <a:rPr lang="en-US" sz="1800" b="1" dirty="0">
                <a:solidFill>
                  <a:srgbClr val="000000"/>
                </a:solidFill>
                <a:latin typeface="Arial" pitchFamily="34" charset="0"/>
                <a:cs typeface="Arial" pitchFamily="34" charset="0"/>
              </a:rPr>
              <a:t>at </a:t>
            </a:r>
            <a:r>
              <a:rPr lang="en-US" sz="1800" b="1" dirty="0" smtClean="0">
                <a:solidFill>
                  <a:srgbClr val="000000"/>
                </a:solidFill>
                <a:latin typeface="Arial" pitchFamily="34" charset="0"/>
                <a:cs typeface="Arial" pitchFamily="34" charset="0"/>
              </a:rPr>
              <a:t>1.759 </a:t>
            </a:r>
            <a:r>
              <a:rPr lang="en-US" sz="1800" b="1" dirty="0">
                <a:solidFill>
                  <a:srgbClr val="000000"/>
                </a:solidFill>
                <a:latin typeface="Arial" pitchFamily="34" charset="0"/>
                <a:cs typeface="Arial" pitchFamily="34" charset="0"/>
              </a:rPr>
              <a:t>PF (</a:t>
            </a:r>
            <a:r>
              <a:rPr lang="en-US" sz="1800" b="1" dirty="0" smtClean="0">
                <a:solidFill>
                  <a:srgbClr val="000000"/>
                </a:solidFill>
                <a:latin typeface="Arial" pitchFamily="34" charset="0"/>
                <a:cs typeface="Arial" pitchFamily="34" charset="0"/>
              </a:rPr>
              <a:t>LINPACK)</a:t>
            </a:r>
          </a:p>
          <a:p>
            <a:r>
              <a:rPr lang="en-US" sz="1800" b="1" dirty="0" smtClean="0">
                <a:solidFill>
                  <a:srgbClr val="000000"/>
                </a:solidFill>
                <a:latin typeface="Arial" pitchFamily="34" charset="0"/>
                <a:cs typeface="Arial" pitchFamily="34" charset="0"/>
              </a:rPr>
              <a:t>ORNL; 6.9 MW</a:t>
            </a:r>
            <a:endParaRPr lang="en-US" sz="1800" b="1" dirty="0">
              <a:solidFill>
                <a:srgbClr val="000000"/>
              </a:solidFill>
              <a:latin typeface="Arial" pitchFamily="34" charset="0"/>
              <a:cs typeface="Arial" pitchFamily="34" charset="0"/>
            </a:endParaRPr>
          </a:p>
        </p:txBody>
      </p:sp>
      <p:pic>
        <p:nvPicPr>
          <p:cNvPr id="622600" name="Picture 8" descr="CRAY X-MP/48"/>
          <p:cNvPicPr>
            <a:picLocks noChangeAspect="1" noChangeArrowheads="1"/>
          </p:cNvPicPr>
          <p:nvPr/>
        </p:nvPicPr>
        <p:blipFill>
          <a:blip r:embed="rId3" cstate="print"/>
          <a:srcRect/>
          <a:stretch>
            <a:fillRect/>
          </a:stretch>
        </p:blipFill>
        <p:spPr bwMode="auto">
          <a:xfrm>
            <a:off x="251520" y="1196752"/>
            <a:ext cx="1785950" cy="1324580"/>
          </a:xfrm>
          <a:prstGeom prst="rect">
            <a:avLst/>
          </a:prstGeom>
          <a:noFill/>
        </p:spPr>
      </p:pic>
      <p:sp>
        <p:nvSpPr>
          <p:cNvPr id="14" name="TextBox 13"/>
          <p:cNvSpPr txBox="1"/>
          <p:nvPr/>
        </p:nvSpPr>
        <p:spPr>
          <a:xfrm>
            <a:off x="6516216" y="2492896"/>
            <a:ext cx="2424062"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800" dirty="0" smtClean="0"/>
              <a:t>Factor of 10</a:t>
            </a:r>
            <a:r>
              <a:rPr lang="en-US" sz="1800" baseline="30000" dirty="0" smtClean="0"/>
              <a:t>7</a:t>
            </a:r>
            <a:r>
              <a:rPr lang="en-US" sz="1800" dirty="0" smtClean="0"/>
              <a:t> in speed</a:t>
            </a:r>
          </a:p>
          <a:p>
            <a:r>
              <a:rPr lang="en-US" sz="1800" dirty="0" smtClean="0"/>
              <a:t>Factor of 18 in power</a:t>
            </a:r>
          </a:p>
        </p:txBody>
      </p:sp>
      <p:graphicFrame>
        <p:nvGraphicFramePr>
          <p:cNvPr id="16" name="Table 15"/>
          <p:cNvGraphicFramePr>
            <a:graphicFrameLocks noGrp="1"/>
          </p:cNvGraphicFramePr>
          <p:nvPr>
            <p:extLst>
              <p:ext uri="{D42A27DB-BD31-4B8C-83A1-F6EECF244321}">
                <p14:modId xmlns:p14="http://schemas.microsoft.com/office/powerpoint/2010/main" val="4253801585"/>
              </p:ext>
            </p:extLst>
          </p:nvPr>
        </p:nvGraphicFramePr>
        <p:xfrm>
          <a:off x="1763688" y="4005064"/>
          <a:ext cx="5688631" cy="2071350"/>
        </p:xfrm>
        <a:graphic>
          <a:graphicData uri="http://schemas.openxmlformats.org/drawingml/2006/table">
            <a:tbl>
              <a:tblPr firstRow="1" bandRow="1">
                <a:tableStyleId>{5C22544A-7EE6-4342-B048-85BDC9FD1C3A}</a:tableStyleId>
              </a:tblPr>
              <a:tblGrid>
                <a:gridCol w="2016223"/>
                <a:gridCol w="1656184"/>
                <a:gridCol w="2016224"/>
              </a:tblGrid>
              <a:tr h="402418">
                <a:tc>
                  <a:txBody>
                    <a:bodyPr/>
                    <a:lstStyle/>
                    <a:p>
                      <a:r>
                        <a:rPr lang="en-US" dirty="0" smtClean="0"/>
                        <a:t>ELECTRICITY</a:t>
                      </a:r>
                      <a:endParaRPr lang="en-US" dirty="0"/>
                    </a:p>
                  </a:txBody>
                  <a:tcPr/>
                </a:tc>
                <a:tc>
                  <a:txBody>
                    <a:bodyPr/>
                    <a:lstStyle/>
                    <a:p>
                      <a:r>
                        <a:rPr lang="en-US" dirty="0" smtClean="0"/>
                        <a:t>Today</a:t>
                      </a:r>
                      <a:endParaRPr lang="en-US" dirty="0"/>
                    </a:p>
                  </a:txBody>
                  <a:tcPr/>
                </a:tc>
                <a:tc>
                  <a:txBody>
                    <a:bodyPr/>
                    <a:lstStyle/>
                    <a:p>
                      <a:r>
                        <a:rPr lang="en-US" dirty="0" smtClean="0"/>
                        <a:t>Tomorrow</a:t>
                      </a:r>
                      <a:endParaRPr lang="en-US" dirty="0"/>
                    </a:p>
                  </a:txBody>
                  <a:tcPr/>
                </a:tc>
              </a:tr>
              <a:tr h="461678">
                <a:tc>
                  <a:txBody>
                    <a:bodyPr/>
                    <a:lstStyle/>
                    <a:p>
                      <a:r>
                        <a:rPr lang="en-US" dirty="0" smtClean="0"/>
                        <a:t>Electricity Cost</a:t>
                      </a:r>
                      <a:endParaRPr lang="en-US" dirty="0"/>
                    </a:p>
                  </a:txBody>
                  <a:tcPr/>
                </a:tc>
                <a:tc>
                  <a:txBody>
                    <a:bodyPr/>
                    <a:lstStyle/>
                    <a:p>
                      <a:r>
                        <a:rPr lang="en-US" dirty="0" smtClean="0"/>
                        <a:t>$0.1/kW-hr</a:t>
                      </a:r>
                      <a:endParaRPr lang="en-US" dirty="0"/>
                    </a:p>
                  </a:txBody>
                  <a:tcPr/>
                </a:tc>
                <a:tc>
                  <a:txBody>
                    <a:bodyPr/>
                    <a:lstStyle/>
                    <a:p>
                      <a:r>
                        <a:rPr lang="en-US" dirty="0" smtClean="0"/>
                        <a:t>$0.1/kW-hr</a:t>
                      </a:r>
                      <a:endParaRPr lang="en-US" dirty="0"/>
                    </a:p>
                  </a:txBody>
                  <a:tcPr/>
                </a:tc>
              </a:tr>
              <a:tr h="402418">
                <a:tc>
                  <a:txBody>
                    <a:bodyPr/>
                    <a:lstStyle/>
                    <a:p>
                      <a:r>
                        <a:rPr lang="en-US" dirty="0" smtClean="0"/>
                        <a:t>Requirement</a:t>
                      </a:r>
                      <a:endParaRPr lang="en-US" dirty="0"/>
                    </a:p>
                  </a:txBody>
                  <a:tcPr/>
                </a:tc>
                <a:tc>
                  <a:txBody>
                    <a:bodyPr/>
                    <a:lstStyle/>
                    <a:p>
                      <a:r>
                        <a:rPr lang="en-US" dirty="0" smtClean="0"/>
                        <a:t>7MW</a:t>
                      </a:r>
                      <a:endParaRPr lang="en-US" dirty="0"/>
                    </a:p>
                  </a:txBody>
                  <a:tcPr/>
                </a:tc>
                <a:tc>
                  <a:txBody>
                    <a:bodyPr/>
                    <a:lstStyle/>
                    <a:p>
                      <a:r>
                        <a:rPr lang="en-US" dirty="0" smtClean="0"/>
                        <a:t>21MW</a:t>
                      </a:r>
                      <a:endParaRPr lang="en-US" dirty="0"/>
                    </a:p>
                  </a:txBody>
                  <a:tcPr/>
                </a:tc>
              </a:tr>
              <a:tr h="402418">
                <a:tc>
                  <a:txBody>
                    <a:bodyPr/>
                    <a:lstStyle/>
                    <a:p>
                      <a:r>
                        <a:rPr lang="en-US" dirty="0" smtClean="0"/>
                        <a:t>Cost/hour</a:t>
                      </a:r>
                      <a:endParaRPr lang="en-US" dirty="0"/>
                    </a:p>
                  </a:txBody>
                  <a:tcPr/>
                </a:tc>
                <a:tc>
                  <a:txBody>
                    <a:bodyPr/>
                    <a:lstStyle/>
                    <a:p>
                      <a:r>
                        <a:rPr lang="en-US" dirty="0" smtClean="0"/>
                        <a:t>$700/hour</a:t>
                      </a:r>
                      <a:endParaRPr lang="en-US" dirty="0"/>
                    </a:p>
                  </a:txBody>
                  <a:tcPr/>
                </a:tc>
                <a:tc>
                  <a:txBody>
                    <a:bodyPr/>
                    <a:lstStyle/>
                    <a:p>
                      <a:r>
                        <a:rPr lang="en-US" dirty="0" smtClean="0"/>
                        <a:t>$2100/hour</a:t>
                      </a:r>
                      <a:endParaRPr lang="en-US" dirty="0"/>
                    </a:p>
                  </a:txBody>
                  <a:tcPr/>
                </a:tc>
              </a:tr>
              <a:tr h="402418">
                <a:tc>
                  <a:txBody>
                    <a:bodyPr/>
                    <a:lstStyle/>
                    <a:p>
                      <a:r>
                        <a:rPr lang="en-US" dirty="0" smtClean="0"/>
                        <a:t>Cost/year</a:t>
                      </a:r>
                      <a:endParaRPr lang="en-US" dirty="0"/>
                    </a:p>
                  </a:txBody>
                  <a:tcPr/>
                </a:tc>
                <a:tc>
                  <a:txBody>
                    <a:bodyPr/>
                    <a:lstStyle/>
                    <a:p>
                      <a:r>
                        <a:rPr lang="en-US" dirty="0" smtClean="0"/>
                        <a:t>$5.6M</a:t>
                      </a:r>
                      <a:endParaRPr lang="en-US" dirty="0"/>
                    </a:p>
                  </a:txBody>
                  <a:tcPr/>
                </a:tc>
                <a:tc>
                  <a:txBody>
                    <a:bodyPr/>
                    <a:lstStyle/>
                    <a:p>
                      <a:r>
                        <a:rPr lang="en-US" dirty="0" smtClean="0"/>
                        <a:t>$16.8M</a:t>
                      </a:r>
                      <a:endParaRPr lang="en-US" dirty="0"/>
                    </a:p>
                  </a:txBody>
                  <a:tcPr/>
                </a:tc>
              </a:tr>
            </a:tbl>
          </a:graphicData>
        </a:graphic>
      </p:graphicFrame>
      <p:sp>
        <p:nvSpPr>
          <p:cNvPr id="17" name="TextBox 16"/>
          <p:cNvSpPr txBox="1"/>
          <p:nvPr/>
        </p:nvSpPr>
        <p:spPr>
          <a:xfrm>
            <a:off x="3131840" y="6237312"/>
            <a:ext cx="2206053" cy="461665"/>
          </a:xfrm>
          <a:prstGeom prst="rect">
            <a:avLst/>
          </a:prstGeom>
          <a:noFill/>
        </p:spPr>
        <p:txBody>
          <a:bodyPr wrap="none" rtlCol="0">
            <a:spAutoFit/>
          </a:bodyPr>
          <a:lstStyle/>
          <a:p>
            <a:r>
              <a:rPr lang="en-US" dirty="0" smtClean="0">
                <a:latin typeface="Times New Roman" pitchFamily="18" charset="0"/>
                <a:cs typeface="Times New Roman" pitchFamily="18" charset="0"/>
              </a:rPr>
              <a:t>“Flops are Free”</a:t>
            </a:r>
          </a:p>
        </p:txBody>
      </p:sp>
    </p:spTree>
    <p:extLst>
      <p:ext uri="{BB962C8B-B14F-4D97-AF65-F5344CB8AC3E}">
        <p14:creationId xmlns:p14="http://schemas.microsoft.com/office/powerpoint/2010/main" val="30148604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rPr>
              <a:t>Outline </a:t>
            </a:r>
            <a:endParaRPr lang="en-US" b="1" dirty="0">
              <a:solidFill>
                <a:schemeClr val="tx2">
                  <a:lumMod val="75000"/>
                </a:schemeClr>
              </a:solidFill>
            </a:endParaRPr>
          </a:p>
        </p:txBody>
      </p:sp>
      <p:sp>
        <p:nvSpPr>
          <p:cNvPr id="3" name="Content Placeholder 2"/>
          <p:cNvSpPr>
            <a:spLocks noGrp="1"/>
          </p:cNvSpPr>
          <p:nvPr>
            <p:ph idx="1"/>
          </p:nvPr>
        </p:nvSpPr>
        <p:spPr>
          <a:xfrm>
            <a:off x="971600" y="1556792"/>
            <a:ext cx="6984776" cy="3960440"/>
          </a:xfrm>
        </p:spPr>
        <p:txBody>
          <a:bodyPr>
            <a:normAutofit fontScale="85000" lnSpcReduction="20000"/>
          </a:bodyPr>
          <a:lstStyle/>
          <a:p>
            <a:r>
              <a:rPr lang="en-US" sz="3200" dirty="0" smtClean="0">
                <a:solidFill>
                  <a:schemeClr val="accent5">
                    <a:lumMod val="50000"/>
                  </a:schemeClr>
                </a:solidFill>
              </a:rPr>
              <a:t>Energy</a:t>
            </a:r>
          </a:p>
          <a:p>
            <a:endParaRPr lang="en-US" sz="3200" dirty="0" smtClean="0">
              <a:solidFill>
                <a:schemeClr val="accent5">
                  <a:lumMod val="50000"/>
                </a:schemeClr>
              </a:solidFill>
            </a:endParaRPr>
          </a:p>
          <a:p>
            <a:r>
              <a:rPr lang="en-US" sz="3200" dirty="0" smtClean="0">
                <a:solidFill>
                  <a:schemeClr val="accent5">
                    <a:lumMod val="50000"/>
                  </a:schemeClr>
                </a:solidFill>
              </a:rPr>
              <a:t>Energy’s affect on climate</a:t>
            </a:r>
          </a:p>
          <a:p>
            <a:endParaRPr lang="en-US" sz="3200" dirty="0" smtClean="0">
              <a:solidFill>
                <a:schemeClr val="accent5">
                  <a:lumMod val="50000"/>
                </a:schemeClr>
              </a:solidFill>
            </a:endParaRPr>
          </a:p>
          <a:p>
            <a:r>
              <a:rPr lang="en-US" sz="3200" dirty="0" smtClean="0">
                <a:solidFill>
                  <a:schemeClr val="accent5">
                    <a:lumMod val="50000"/>
                  </a:schemeClr>
                </a:solidFill>
              </a:rPr>
              <a:t>Simulations and energy/competitiveness</a:t>
            </a:r>
          </a:p>
          <a:p>
            <a:endParaRPr lang="en-US" sz="3200" dirty="0" smtClean="0">
              <a:solidFill>
                <a:schemeClr val="accent5">
                  <a:lumMod val="50000"/>
                </a:schemeClr>
              </a:solidFill>
            </a:endParaRPr>
          </a:p>
          <a:p>
            <a:r>
              <a:rPr lang="en-US" sz="3200" dirty="0" smtClean="0">
                <a:solidFill>
                  <a:schemeClr val="accent5">
                    <a:lumMod val="50000"/>
                  </a:schemeClr>
                </a:solidFill>
              </a:rPr>
              <a:t>The future of simulations</a:t>
            </a:r>
          </a:p>
          <a:p>
            <a:endParaRPr lang="en-US" sz="3200" dirty="0" smtClean="0">
              <a:solidFill>
                <a:schemeClr val="accent5">
                  <a:lumMod val="50000"/>
                </a:schemeClr>
              </a:solidFill>
            </a:endParaRPr>
          </a:p>
          <a:p>
            <a:r>
              <a:rPr lang="en-US" sz="3200" dirty="0" smtClean="0">
                <a:solidFill>
                  <a:schemeClr val="tx2">
                    <a:lumMod val="75000"/>
                  </a:schemeClr>
                </a:solidFill>
              </a:rPr>
              <a:t>Thoughts on UNEDF and </a:t>
            </a:r>
            <a:r>
              <a:rPr lang="en-US" sz="3200" dirty="0" err="1" smtClean="0">
                <a:solidFill>
                  <a:schemeClr val="tx2">
                    <a:lumMod val="75000"/>
                  </a:schemeClr>
                </a:solidFill>
              </a:rPr>
              <a:t>SciDAC</a:t>
            </a:r>
            <a:r>
              <a:rPr lang="en-US" sz="3200" dirty="0" smtClean="0">
                <a:solidFill>
                  <a:schemeClr val="tx2">
                    <a:lumMod val="75000"/>
                  </a:schemeClr>
                </a:solidFill>
              </a:rPr>
              <a:t>-III</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7105650" cy="685800"/>
          </a:xfrm>
        </p:spPr>
        <p:txBody>
          <a:bodyPr>
            <a:normAutofit/>
          </a:bodyPr>
          <a:lstStyle/>
          <a:p>
            <a:r>
              <a:rPr lang="en-US" sz="2800" b="1" dirty="0" err="1" smtClean="0"/>
              <a:t>Exascale</a:t>
            </a:r>
            <a:r>
              <a:rPr lang="en-US" sz="2800" b="1" dirty="0" smtClean="0"/>
              <a:t> Program Elements</a:t>
            </a:r>
            <a:endParaRPr lang="en-US" sz="2800" b="1" dirty="0">
              <a:solidFill>
                <a:srgbClr val="00B0F0"/>
              </a:solidFill>
            </a:endParaRPr>
          </a:p>
        </p:txBody>
      </p:sp>
      <p:grpSp>
        <p:nvGrpSpPr>
          <p:cNvPr id="3" name="Group 22"/>
          <p:cNvGrpSpPr/>
          <p:nvPr/>
        </p:nvGrpSpPr>
        <p:grpSpPr>
          <a:xfrm>
            <a:off x="827584" y="908720"/>
            <a:ext cx="7119966" cy="4318016"/>
            <a:chOff x="1357290" y="1000108"/>
            <a:chExt cx="7119966" cy="4318016"/>
          </a:xfrm>
        </p:grpSpPr>
        <p:graphicFrame>
          <p:nvGraphicFramePr>
            <p:cNvPr id="8" name="Diagram 7"/>
            <p:cNvGraphicFramePr/>
            <p:nvPr/>
          </p:nvGraphicFramePr>
          <p:xfrm>
            <a:off x="1357290" y="1000108"/>
            <a:ext cx="7119966" cy="431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643306" y="4538971"/>
              <a:ext cx="2803973" cy="461665"/>
            </a:xfrm>
            <a:prstGeom prst="rect">
              <a:avLst/>
            </a:prstGeom>
            <a:noFill/>
          </p:spPr>
          <p:txBody>
            <a:bodyPr wrap="none" rtlCol="0">
              <a:spAutoFit/>
            </a:bodyPr>
            <a:lstStyle/>
            <a:p>
              <a:r>
                <a:rPr lang="en-US" dirty="0" err="1" smtClean="0">
                  <a:solidFill>
                    <a:srgbClr val="000000"/>
                  </a:solidFill>
                </a:rPr>
                <a:t>Exascale</a:t>
              </a:r>
              <a:r>
                <a:rPr lang="en-US" dirty="0" smtClean="0">
                  <a:solidFill>
                    <a:srgbClr val="000000"/>
                  </a:solidFill>
                </a:rPr>
                <a:t> Elements</a:t>
              </a:r>
              <a:endParaRPr lang="en-US" dirty="0">
                <a:solidFill>
                  <a:srgbClr val="000000"/>
                </a:solidFill>
              </a:endParaRPr>
            </a:p>
          </p:txBody>
        </p:sp>
      </p:grpSp>
      <p:sp>
        <p:nvSpPr>
          <p:cNvPr id="10" name="TextBox 9"/>
          <p:cNvSpPr txBox="1"/>
          <p:nvPr/>
        </p:nvSpPr>
        <p:spPr>
          <a:xfrm>
            <a:off x="3335495" y="5429288"/>
            <a:ext cx="2591735" cy="523220"/>
          </a:xfrm>
          <a:prstGeom prst="rect">
            <a:avLst/>
          </a:prstGeom>
          <a:noFill/>
        </p:spPr>
        <p:txBody>
          <a:bodyPr wrap="none" rtlCol="0">
            <a:spAutoFit/>
          </a:bodyPr>
          <a:lstStyle/>
          <a:p>
            <a:pPr algn="ctr"/>
            <a:r>
              <a:rPr lang="en-US" sz="1400" dirty="0" smtClean="0">
                <a:solidFill>
                  <a:srgbClr val="000000"/>
                </a:solidFill>
              </a:rPr>
              <a:t>Today’s </a:t>
            </a:r>
            <a:r>
              <a:rPr lang="en-US" sz="1400" dirty="0">
                <a:solidFill>
                  <a:srgbClr val="000000"/>
                </a:solidFill>
              </a:rPr>
              <a:t>capability platform </a:t>
            </a:r>
          </a:p>
          <a:p>
            <a:pPr algn="ctr"/>
            <a:r>
              <a:rPr lang="en-US" sz="1400" dirty="0">
                <a:solidFill>
                  <a:srgbClr val="000000"/>
                </a:solidFill>
              </a:rPr>
              <a:t>becomes tomorrow’s desktop</a:t>
            </a:r>
          </a:p>
        </p:txBody>
      </p:sp>
      <p:pic>
        <p:nvPicPr>
          <p:cNvPr id="11" name="Picture 20" descr="http://www.legitreviews.com/images/reviews/460/Close_up_Teraflops_Chip.jpg"/>
          <p:cNvPicPr>
            <a:picLocks noChangeAspect="1" noChangeArrowheads="1"/>
          </p:cNvPicPr>
          <p:nvPr/>
        </p:nvPicPr>
        <p:blipFill>
          <a:blip r:embed="rId7" cstate="print"/>
          <a:srcRect/>
          <a:stretch>
            <a:fillRect/>
          </a:stretch>
        </p:blipFill>
        <p:spPr bwMode="auto">
          <a:xfrm>
            <a:off x="2214546" y="5500726"/>
            <a:ext cx="759768" cy="500066"/>
          </a:xfrm>
          <a:prstGeom prst="rect">
            <a:avLst/>
          </a:prstGeom>
          <a:noFill/>
        </p:spPr>
      </p:pic>
      <p:pic>
        <p:nvPicPr>
          <p:cNvPr id="12" name="Picture 22" descr="ASCI Red"/>
          <p:cNvPicPr>
            <a:picLocks noChangeAspect="1" noChangeArrowheads="1"/>
          </p:cNvPicPr>
          <p:nvPr/>
        </p:nvPicPr>
        <p:blipFill>
          <a:blip r:embed="rId8" cstate="print"/>
          <a:srcRect/>
          <a:stretch>
            <a:fillRect/>
          </a:stretch>
        </p:blipFill>
        <p:spPr bwMode="auto">
          <a:xfrm>
            <a:off x="6215074" y="5429288"/>
            <a:ext cx="811283" cy="642942"/>
          </a:xfrm>
          <a:prstGeom prst="rect">
            <a:avLst/>
          </a:prstGeom>
          <a:noFill/>
        </p:spPr>
      </p:pic>
      <p:sp>
        <p:nvSpPr>
          <p:cNvPr id="13" name="Right Arrow 12"/>
          <p:cNvSpPr/>
          <p:nvPr/>
        </p:nvSpPr>
        <p:spPr>
          <a:xfrm rot="10800000">
            <a:off x="3071802" y="5857892"/>
            <a:ext cx="2928958" cy="35719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Simulations and Exascale Computing</a:t>
            </a:r>
            <a:endParaRPr lang="en-US" sz="3200" b="1" dirty="0"/>
          </a:p>
        </p:txBody>
      </p:sp>
      <p:sp>
        <p:nvSpPr>
          <p:cNvPr id="4" name="Slide Number Placeholder 3"/>
          <p:cNvSpPr>
            <a:spLocks noGrp="1"/>
          </p:cNvSpPr>
          <p:nvPr>
            <p:ph type="sldNum" sz="quarter" idx="12"/>
          </p:nvPr>
        </p:nvSpPr>
        <p:spPr/>
        <p:txBody>
          <a:bodyPr/>
          <a:lstStyle/>
          <a:p>
            <a:fld id="{6AB6734D-DD78-48B5-BB3C-1F2F5878D4DB}" type="slidenum">
              <a:rPr lang="en-US" altLang="en-US" smtClean="0"/>
              <a:pPr/>
              <a:t>21</a:t>
            </a:fld>
            <a:endParaRPr lang="en-US" altLang="en-US"/>
          </a:p>
        </p:txBody>
      </p:sp>
      <p:sp>
        <p:nvSpPr>
          <p:cNvPr id="7" name="Rectangle 6"/>
          <p:cNvSpPr/>
          <p:nvPr/>
        </p:nvSpPr>
        <p:spPr>
          <a:xfrm>
            <a:off x="467544" y="1196752"/>
            <a:ext cx="806489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smtClean="0">
                <a:latin typeface="Arial" pitchFamily="34" charset="0"/>
                <a:cs typeface="Arial" pitchFamily="34" charset="0"/>
              </a:rPr>
              <a:t>Computation and simulation advance knowledge in science, energy, and national security</a:t>
            </a:r>
            <a:endParaRPr lang="en-US" dirty="0"/>
          </a:p>
        </p:txBody>
      </p:sp>
      <p:sp>
        <p:nvSpPr>
          <p:cNvPr id="9" name="Rectangle 8"/>
          <p:cNvSpPr/>
          <p:nvPr/>
        </p:nvSpPr>
        <p:spPr>
          <a:xfrm>
            <a:off x="467544" y="2276872"/>
            <a:ext cx="8136904" cy="2852063"/>
          </a:xfrm>
          <a:prstGeom prst="rect">
            <a:avLst/>
          </a:prstGeom>
        </p:spPr>
        <p:txBody>
          <a:bodyPr wrap="square">
            <a:spAutoFit/>
          </a:bodyPr>
          <a:lstStyle/>
          <a:p>
            <a:pPr>
              <a:spcBef>
                <a:spcPts val="0"/>
              </a:spcBef>
              <a:spcAft>
                <a:spcPts val="600"/>
              </a:spcAft>
            </a:pPr>
            <a:r>
              <a:rPr lang="en-US" sz="2000" dirty="0" smtClean="0">
                <a:solidFill>
                  <a:srgbClr val="3366FF"/>
                </a:solidFill>
                <a:latin typeface="Arial" pitchFamily="34" charset="0"/>
                <a:cs typeface="Arial" pitchFamily="34" charset="0"/>
              </a:rPr>
              <a:t>FY12 DOE Exascale Activities </a:t>
            </a:r>
            <a:r>
              <a:rPr lang="en-US" sz="2000" dirty="0">
                <a:solidFill>
                  <a:srgbClr val="3366FF"/>
                </a:solidFill>
                <a:latin typeface="Arial" pitchFamily="34" charset="0"/>
                <a:cs typeface="Arial" pitchFamily="34" charset="0"/>
              </a:rPr>
              <a:t>will:</a:t>
            </a:r>
          </a:p>
          <a:p>
            <a:pPr marL="169863" indent="-169863">
              <a:lnSpc>
                <a:spcPct val="90000"/>
              </a:lnSpc>
              <a:spcBef>
                <a:spcPts val="0"/>
              </a:spcBef>
              <a:spcAft>
                <a:spcPts val="600"/>
              </a:spcAft>
              <a:buFont typeface="Wingdings" pitchFamily="2" charset="2"/>
              <a:buChar char="§"/>
            </a:pPr>
            <a:r>
              <a:rPr lang="en-US" sz="2000" dirty="0" smtClean="0">
                <a:solidFill>
                  <a:srgbClr val="000000"/>
                </a:solidFill>
                <a:latin typeface="Arial" pitchFamily="34" charset="0"/>
                <a:cs typeface="Arial" pitchFamily="34" charset="0"/>
              </a:rPr>
              <a:t>Design </a:t>
            </a:r>
            <a:r>
              <a:rPr lang="en-US" sz="2000" dirty="0" smtClean="0">
                <a:latin typeface="Arial" pitchFamily="34" charset="0"/>
                <a:cs typeface="Arial" pitchFamily="34" charset="0"/>
              </a:rPr>
              <a:t>cost effective, useable, and energy efficient exascale </a:t>
            </a:r>
            <a:r>
              <a:rPr lang="en-US" sz="2000" dirty="0" smtClean="0">
                <a:solidFill>
                  <a:srgbClr val="FF0000"/>
                </a:solidFill>
                <a:latin typeface="Arial" pitchFamily="34" charset="0"/>
                <a:cs typeface="Arial" pitchFamily="34" charset="0"/>
              </a:rPr>
              <a:t>capability</a:t>
            </a:r>
            <a:r>
              <a:rPr lang="en-US" sz="2000" dirty="0" smtClean="0">
                <a:latin typeface="Arial" pitchFamily="34" charset="0"/>
                <a:cs typeface="Arial" pitchFamily="34" charset="0"/>
              </a:rPr>
              <a:t> by </a:t>
            </a:r>
            <a:r>
              <a:rPr lang="en-US" sz="2000" dirty="0">
                <a:latin typeface="Arial" pitchFamily="34" charset="0"/>
                <a:cs typeface="Arial" pitchFamily="34" charset="0"/>
              </a:rPr>
              <a:t>the end of the </a:t>
            </a:r>
            <a:r>
              <a:rPr lang="en-US" sz="2000" dirty="0" smtClean="0">
                <a:latin typeface="Arial" pitchFamily="34" charset="0"/>
                <a:cs typeface="Arial" pitchFamily="34" charset="0"/>
              </a:rPr>
              <a:t>decade</a:t>
            </a:r>
            <a:endParaRPr lang="en-US" sz="2000" dirty="0">
              <a:latin typeface="Arial" pitchFamily="34" charset="0"/>
              <a:cs typeface="Arial" pitchFamily="34" charset="0"/>
            </a:endParaRPr>
          </a:p>
          <a:p>
            <a:pPr marL="169863" indent="-169863">
              <a:lnSpc>
                <a:spcPct val="90000"/>
              </a:lnSpc>
              <a:spcBef>
                <a:spcPts val="0"/>
              </a:spcBef>
              <a:spcAft>
                <a:spcPts val="600"/>
              </a:spcAft>
              <a:buFont typeface="Wingdings" pitchFamily="2" charset="2"/>
              <a:buChar char="§"/>
            </a:pPr>
            <a:r>
              <a:rPr lang="en-US" sz="2000" dirty="0">
                <a:latin typeface="Arial" pitchFamily="34" charset="0"/>
                <a:cs typeface="Arial" pitchFamily="34" charset="0"/>
              </a:rPr>
              <a:t>Support</a:t>
            </a:r>
            <a:r>
              <a:rPr lang="en-US" sz="2000" dirty="0">
                <a:solidFill>
                  <a:srgbClr val="FF0000"/>
                </a:solidFill>
                <a:latin typeface="Arial" pitchFamily="34" charset="0"/>
                <a:cs typeface="Arial" pitchFamily="34" charset="0"/>
              </a:rPr>
              <a:t> research </a:t>
            </a:r>
            <a:r>
              <a:rPr lang="en-US" sz="2000" dirty="0">
                <a:latin typeface="Arial" pitchFamily="34" charset="0"/>
                <a:cs typeface="Arial" pitchFamily="34" charset="0"/>
              </a:rPr>
              <a:t>efforts in applied mathematics and computer science to develop libraries, tools, and software for these new technologies;</a:t>
            </a:r>
          </a:p>
          <a:p>
            <a:pPr marL="169863" indent="-169863">
              <a:lnSpc>
                <a:spcPct val="90000"/>
              </a:lnSpc>
              <a:spcBef>
                <a:spcPts val="0"/>
              </a:spcBef>
              <a:spcAft>
                <a:spcPts val="600"/>
              </a:spcAft>
              <a:buFont typeface="Wingdings" pitchFamily="2" charset="2"/>
              <a:buChar char="§"/>
            </a:pPr>
            <a:r>
              <a:rPr lang="en-US" sz="2000" dirty="0">
                <a:solidFill>
                  <a:srgbClr val="000000"/>
                </a:solidFill>
                <a:latin typeface="Arial" pitchFamily="34" charset="0"/>
                <a:cs typeface="Arial" pitchFamily="34" charset="0"/>
              </a:rPr>
              <a:t>Create </a:t>
            </a:r>
            <a:r>
              <a:rPr lang="en-US" sz="2000" dirty="0">
                <a:latin typeface="Arial" pitchFamily="34" charset="0"/>
                <a:cs typeface="Arial" pitchFamily="34" charset="0"/>
              </a:rPr>
              <a:t>close </a:t>
            </a:r>
            <a:r>
              <a:rPr lang="en-US" sz="2000" dirty="0">
                <a:solidFill>
                  <a:srgbClr val="FF0000"/>
                </a:solidFill>
                <a:latin typeface="Arial" pitchFamily="34" charset="0"/>
                <a:cs typeface="Arial" pitchFamily="34" charset="0"/>
              </a:rPr>
              <a:t>partnerships</a:t>
            </a:r>
            <a:r>
              <a:rPr lang="en-US" sz="2000" dirty="0">
                <a:latin typeface="Arial" pitchFamily="34" charset="0"/>
                <a:cs typeface="Arial" pitchFamily="34" charset="0"/>
              </a:rPr>
              <a:t> with </a:t>
            </a:r>
            <a:r>
              <a:rPr lang="en-US" sz="2000" dirty="0" smtClean="0">
                <a:latin typeface="Arial" pitchFamily="34" charset="0"/>
                <a:cs typeface="Arial" pitchFamily="34" charset="0"/>
              </a:rPr>
              <a:t>computational and </a:t>
            </a:r>
            <a:r>
              <a:rPr lang="en-US" sz="2000" dirty="0">
                <a:latin typeface="Arial" pitchFamily="34" charset="0"/>
                <a:cs typeface="Arial" pitchFamily="34" charset="0"/>
              </a:rPr>
              <a:t>computer scientists, applied mathematicians, and vendors to develop exascale platforms and codes cooperatively.  </a:t>
            </a:r>
          </a:p>
        </p:txBody>
      </p:sp>
      <p:pic>
        <p:nvPicPr>
          <p:cNvPr id="10" name="Picture 9" descr="ge_global_l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716" y="5949280"/>
            <a:ext cx="1351996" cy="620688"/>
          </a:xfrm>
          <a:prstGeom prst="rect">
            <a:avLst/>
          </a:prstGeom>
          <a:ln w="19050">
            <a:solidFill>
              <a:schemeClr val="tx1"/>
            </a:solidFill>
          </a:ln>
        </p:spPr>
      </p:pic>
      <p:pic>
        <p:nvPicPr>
          <p:cNvPr id="12" name="Picture 11" descr="lignocellulose_high_res03-small.png"/>
          <p:cNvPicPr>
            <a:picLocks noChangeAspect="1"/>
          </p:cNvPicPr>
          <p:nvPr/>
        </p:nvPicPr>
        <p:blipFill>
          <a:blip r:embed="rId3" cstate="email"/>
          <a:srcRect/>
          <a:stretch>
            <a:fillRect/>
          </a:stretch>
        </p:blipFill>
        <p:spPr>
          <a:xfrm>
            <a:off x="2215985" y="5805264"/>
            <a:ext cx="915855" cy="892372"/>
          </a:xfrm>
          <a:prstGeom prst="rect">
            <a:avLst/>
          </a:prstGeom>
          <a:effectLst>
            <a:outerShdw blurRad="50800" dist="38100" dir="2700000" algn="tl" rotWithShape="0">
              <a:prstClr val="black">
                <a:alpha val="40000"/>
              </a:prstClr>
            </a:outerShdw>
          </a:effectLst>
        </p:spPr>
      </p:pic>
      <p:pic>
        <p:nvPicPr>
          <p:cNvPr id="13" name="Picture 4" descr="http://www.bnl.gov/csc/publications/projects/VisualizationProjects/Images/tcharge_00.jpg"/>
          <p:cNvPicPr>
            <a:picLocks noChangeAspect="1" noChangeArrowheads="1"/>
          </p:cNvPicPr>
          <p:nvPr/>
        </p:nvPicPr>
        <p:blipFill>
          <a:blip r:embed="rId4" cstate="print"/>
          <a:srcRect l="8995" t="48135" r="50685"/>
          <a:stretch>
            <a:fillRect/>
          </a:stretch>
        </p:blipFill>
        <p:spPr bwMode="auto">
          <a:xfrm>
            <a:off x="3275856" y="5837398"/>
            <a:ext cx="936104" cy="903970"/>
          </a:xfrm>
          <a:prstGeom prst="rect">
            <a:avLst/>
          </a:prstGeom>
          <a:noFill/>
        </p:spPr>
      </p:pic>
      <p:pic>
        <p:nvPicPr>
          <p:cNvPr id="14" name="Picture 3"/>
          <p:cNvPicPr>
            <a:picLocks noChangeAspect="1" noChangeArrowheads="1"/>
          </p:cNvPicPr>
          <p:nvPr/>
        </p:nvPicPr>
        <p:blipFill>
          <a:blip r:embed="rId5" cstate="print"/>
          <a:srcRect/>
          <a:stretch>
            <a:fillRect/>
          </a:stretch>
        </p:blipFill>
        <p:spPr bwMode="auto">
          <a:xfrm>
            <a:off x="4355976" y="5805264"/>
            <a:ext cx="720080" cy="973000"/>
          </a:xfrm>
          <a:prstGeom prst="rect">
            <a:avLst/>
          </a:prstGeom>
          <a:noFill/>
          <a:ln w="9525">
            <a:noFill/>
            <a:miter lim="800000"/>
            <a:headEnd/>
            <a:tailEnd/>
          </a:ln>
        </p:spPr>
      </p:pic>
      <p:pic>
        <p:nvPicPr>
          <p:cNvPr id="15" name="Picture 3" descr="C:\Users\qjs\Desktop\Core1.png"/>
          <p:cNvPicPr>
            <a:picLocks noChangeAspect="1" noChangeArrowheads="1"/>
          </p:cNvPicPr>
          <p:nvPr/>
        </p:nvPicPr>
        <p:blipFill>
          <a:blip r:embed="rId6" cstate="email"/>
          <a:srcRect/>
          <a:stretch>
            <a:fillRect/>
          </a:stretch>
        </p:blipFill>
        <p:spPr bwMode="auto">
          <a:xfrm>
            <a:off x="5220072" y="5805264"/>
            <a:ext cx="936104" cy="925716"/>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46996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277813"/>
            <a:ext cx="8229600" cy="918939"/>
          </a:xfrm>
        </p:spPr>
        <p:txBody>
          <a:bodyPr/>
          <a:lstStyle/>
          <a:p>
            <a:r>
              <a:rPr lang="en-US" sz="2800" b="1" dirty="0" smtClean="0"/>
              <a:t>Other (DOE) Activities on Simulation </a:t>
            </a:r>
            <a:br>
              <a:rPr lang="en-US" sz="2800" b="1" dirty="0" smtClean="0"/>
            </a:br>
            <a:r>
              <a:rPr lang="en-US" sz="2800" b="1" dirty="0" smtClean="0"/>
              <a:t>(it takes time to build a case)</a:t>
            </a:r>
          </a:p>
        </p:txBody>
      </p:sp>
      <p:pic>
        <p:nvPicPr>
          <p:cNvPr id="38914" name="Picture 4"/>
          <p:cNvPicPr>
            <a:picLocks noChangeAspect="1" noChangeArrowheads="1"/>
          </p:cNvPicPr>
          <p:nvPr/>
        </p:nvPicPr>
        <p:blipFill>
          <a:blip r:embed="rId2" cstate="print"/>
          <a:srcRect/>
          <a:stretch>
            <a:fillRect/>
          </a:stretch>
        </p:blipFill>
        <p:spPr bwMode="auto">
          <a:xfrm>
            <a:off x="990600" y="1447800"/>
            <a:ext cx="4419600" cy="1238250"/>
          </a:xfrm>
          <a:prstGeom prst="rect">
            <a:avLst/>
          </a:prstGeom>
          <a:noFill/>
          <a:ln w="9525">
            <a:noFill/>
            <a:miter lim="800000"/>
            <a:headEnd/>
            <a:tailEnd/>
          </a:ln>
        </p:spPr>
      </p:pic>
      <p:pic>
        <p:nvPicPr>
          <p:cNvPr id="38915" name="Picture 5"/>
          <p:cNvPicPr>
            <a:picLocks noChangeAspect="1" noChangeArrowheads="1"/>
          </p:cNvPicPr>
          <p:nvPr/>
        </p:nvPicPr>
        <p:blipFill>
          <a:blip r:embed="rId3" cstate="print"/>
          <a:srcRect/>
          <a:stretch>
            <a:fillRect/>
          </a:stretch>
        </p:blipFill>
        <p:spPr bwMode="auto">
          <a:xfrm>
            <a:off x="990600" y="3140968"/>
            <a:ext cx="2535238" cy="2971800"/>
          </a:xfrm>
          <a:prstGeom prst="rect">
            <a:avLst/>
          </a:prstGeom>
          <a:noFill/>
          <a:ln w="9525">
            <a:noFill/>
            <a:miter lim="800000"/>
            <a:headEnd/>
            <a:tailEnd/>
          </a:ln>
        </p:spPr>
      </p:pic>
      <p:sp>
        <p:nvSpPr>
          <p:cNvPr id="38916" name="WordArt 8"/>
          <p:cNvSpPr>
            <a:spLocks noChangeArrowheads="1" noChangeShapeType="1" noTextEdit="1"/>
          </p:cNvSpPr>
          <p:nvPr/>
        </p:nvSpPr>
        <p:spPr bwMode="auto">
          <a:xfrm>
            <a:off x="6156176" y="3501008"/>
            <a:ext cx="2743200" cy="3810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DOE </a:t>
            </a:r>
          </a:p>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Simulations Summit</a:t>
            </a:r>
          </a:p>
        </p:txBody>
      </p:sp>
      <p:pic>
        <p:nvPicPr>
          <p:cNvPr id="38917" name="Picture 10" descr="aneesh-chopra">
            <a:hlinkClick r:id="rId4"/>
          </p:cNvPr>
          <p:cNvPicPr>
            <a:picLocks noChangeAspect="1" noChangeArrowheads="1"/>
          </p:cNvPicPr>
          <p:nvPr/>
        </p:nvPicPr>
        <p:blipFill>
          <a:blip r:embed="rId5" cstate="print"/>
          <a:srcRect/>
          <a:stretch>
            <a:fillRect/>
          </a:stretch>
        </p:blipFill>
        <p:spPr bwMode="auto">
          <a:xfrm>
            <a:off x="0" y="1447800"/>
            <a:ext cx="933450" cy="1285875"/>
          </a:xfrm>
          <a:prstGeom prst="rect">
            <a:avLst/>
          </a:prstGeom>
          <a:noFill/>
          <a:ln w="9525">
            <a:noFill/>
            <a:miter lim="800000"/>
            <a:headEnd/>
            <a:tailEnd/>
          </a:ln>
        </p:spPr>
      </p:pic>
      <p:pic>
        <p:nvPicPr>
          <p:cNvPr id="38918" name="Picture 12" descr="kalil_s">
            <a:hlinkClick r:id="rId6"/>
          </p:cNvPr>
          <p:cNvPicPr>
            <a:picLocks noChangeAspect="1" noChangeArrowheads="1"/>
          </p:cNvPicPr>
          <p:nvPr/>
        </p:nvPicPr>
        <p:blipFill>
          <a:blip r:embed="rId7" cstate="print"/>
          <a:srcRect/>
          <a:stretch>
            <a:fillRect/>
          </a:stretch>
        </p:blipFill>
        <p:spPr bwMode="auto">
          <a:xfrm>
            <a:off x="0" y="3140968"/>
            <a:ext cx="947738" cy="1143000"/>
          </a:xfrm>
          <a:prstGeom prst="rect">
            <a:avLst/>
          </a:prstGeom>
          <a:noFill/>
          <a:ln w="9525">
            <a:noFill/>
            <a:miter lim="800000"/>
            <a:headEnd/>
            <a:tailEnd/>
          </a:ln>
        </p:spPr>
      </p:pic>
      <p:sp>
        <p:nvSpPr>
          <p:cNvPr id="5" name="Rectangle 4"/>
          <p:cNvSpPr/>
          <p:nvPr/>
        </p:nvSpPr>
        <p:spPr>
          <a:xfrm>
            <a:off x="3733800" y="3764305"/>
            <a:ext cx="2169184" cy="156966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cs typeface="Arial" charset="0"/>
              </a:rPr>
              <a:t>      A</a:t>
            </a:r>
          </a:p>
          <a:p>
            <a:pPr>
              <a:defRPr/>
            </a:pPr>
            <a:r>
              <a:rPr lang="en-US" b="1" spc="300" dirty="0">
                <a:ln w="11430" cmpd="sng">
                  <a:solidFill>
                    <a:srgbClr val="BBE0E3">
                      <a:tint val="10000"/>
                    </a:srgbClr>
                  </a:solidFill>
                  <a:prstDash val="solid"/>
                  <a:miter lim="800000"/>
                </a:ln>
                <a:solidFill>
                  <a:srgbClr val="00B0F0"/>
                </a:solidFill>
                <a:effectLst>
                  <a:glow rad="45500">
                    <a:srgbClr val="BBE0E3">
                      <a:satMod val="220000"/>
                      <a:alpha val="35000"/>
                    </a:srgbClr>
                  </a:glow>
                </a:effectLst>
                <a:cs typeface="Arial" charset="0"/>
              </a:rPr>
              <a:t>EXA</a:t>
            </a:r>
            <a:r>
              <a:rPr lang="en-US"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cs typeface="Arial" charset="0"/>
              </a:rPr>
              <a:t>S</a:t>
            </a:r>
            <a:r>
              <a:rPr lang="en-US" b="1" spc="300" dirty="0">
                <a:ln w="11430" cmpd="sng">
                  <a:solidFill>
                    <a:srgbClr val="BBE0E3">
                      <a:tint val="10000"/>
                    </a:srgbClr>
                  </a:solidFill>
                  <a:prstDash val="solid"/>
                  <a:miter lim="800000"/>
                </a:ln>
                <a:solidFill>
                  <a:srgbClr val="00B0F0"/>
                </a:solidFill>
                <a:effectLst>
                  <a:glow rad="45500">
                    <a:srgbClr val="BBE0E3">
                      <a:satMod val="220000"/>
                      <a:alpha val="35000"/>
                    </a:srgbClr>
                  </a:glow>
                </a:effectLst>
                <a:cs typeface="Arial" charset="0"/>
              </a:rPr>
              <a:t>C</a:t>
            </a:r>
            <a:r>
              <a:rPr lang="en-US"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cs typeface="Arial" charset="0"/>
              </a:rPr>
              <a:t>A</a:t>
            </a:r>
            <a:r>
              <a:rPr lang="en-US" b="1" spc="300" dirty="0">
                <a:ln w="11430" cmpd="sng">
                  <a:solidFill>
                    <a:srgbClr val="BBE0E3">
                      <a:tint val="10000"/>
                    </a:srgbClr>
                  </a:solidFill>
                  <a:prstDash val="solid"/>
                  <a:miter lim="800000"/>
                </a:ln>
                <a:solidFill>
                  <a:srgbClr val="00B0F0"/>
                </a:solidFill>
                <a:effectLst>
                  <a:glow rad="45500">
                    <a:srgbClr val="BBE0E3">
                      <a:satMod val="220000"/>
                      <a:alpha val="35000"/>
                    </a:srgbClr>
                  </a:glow>
                </a:effectLst>
                <a:cs typeface="Arial" charset="0"/>
              </a:rPr>
              <a:t>LE</a:t>
            </a:r>
          </a:p>
          <a:p>
            <a:pPr>
              <a:defRPr/>
            </a:pPr>
            <a:r>
              <a:rPr lang="en-US"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cs typeface="Arial" charset="0"/>
              </a:rPr>
              <a:t>      C  S</a:t>
            </a:r>
          </a:p>
          <a:p>
            <a:pPr>
              <a:defRPr/>
            </a:pPr>
            <a:r>
              <a:rPr lang="en-US"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cs typeface="Arial" charset="0"/>
              </a:rPr>
              <a:t>      R</a:t>
            </a:r>
            <a:r>
              <a:rPr lang="en-US" b="1" spc="300" dirty="0">
                <a:ln w="11430" cmpd="sng">
                  <a:solidFill>
                    <a:srgbClr val="BBE0E3">
                      <a:tint val="10000"/>
                    </a:srgbClr>
                  </a:solidFill>
                  <a:prstDash val="solid"/>
                  <a:miter lim="800000"/>
                </a:ln>
                <a:solidFill>
                  <a:srgbClr val="00B0F0"/>
                </a:solidFill>
                <a:effectLst>
                  <a:glow rad="45500">
                    <a:srgbClr val="BBE0E3">
                      <a:satMod val="220000"/>
                      <a:alpha val="35000"/>
                    </a:srgbClr>
                  </a:glow>
                </a:effectLst>
                <a:cs typeface="Arial" charset="0"/>
              </a:rPr>
              <a:t>  </a:t>
            </a:r>
            <a:r>
              <a:rPr lang="en-US" b="1" spc="300"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cs typeface="Arial" charset="0"/>
              </a:rPr>
              <a:t>C</a:t>
            </a:r>
            <a:endParaRPr lang="en-US" b="1" spc="300" dirty="0">
              <a:ln w="11430" cmpd="sng">
                <a:solidFill>
                  <a:srgbClr val="BBE0E3">
                    <a:tint val="10000"/>
                  </a:srgbClr>
                </a:solidFill>
                <a:prstDash val="solid"/>
                <a:miter lim="800000"/>
              </a:ln>
              <a:solidFill>
                <a:srgbClr val="00B0F0"/>
              </a:solidFill>
              <a:effectLst>
                <a:glow rad="45500">
                  <a:srgbClr val="BBE0E3">
                    <a:satMod val="220000"/>
                    <a:alpha val="35000"/>
                  </a:srgbClr>
                </a:glow>
              </a:effectLst>
              <a:cs typeface="Arial" charset="0"/>
            </a:endParaRPr>
          </a:p>
        </p:txBody>
      </p:sp>
      <p:pic>
        <p:nvPicPr>
          <p:cNvPr id="38920" name="Picture 25"/>
          <p:cNvPicPr>
            <a:picLocks noChangeAspect="1" noChangeArrowheads="1"/>
          </p:cNvPicPr>
          <p:nvPr/>
        </p:nvPicPr>
        <p:blipFill>
          <a:blip r:embed="rId8" cstate="print"/>
          <a:srcRect r="24685"/>
          <a:stretch>
            <a:fillRect/>
          </a:stretch>
        </p:blipFill>
        <p:spPr bwMode="auto">
          <a:xfrm>
            <a:off x="4860032" y="2564904"/>
            <a:ext cx="3886200" cy="685800"/>
          </a:xfrm>
          <a:prstGeom prst="rect">
            <a:avLst/>
          </a:prstGeom>
          <a:noFill/>
          <a:ln w="9525">
            <a:noFill/>
            <a:miter lim="800000"/>
            <a:headEnd/>
            <a:tailEnd/>
          </a:ln>
        </p:spPr>
      </p:pic>
      <p:sp>
        <p:nvSpPr>
          <p:cNvPr id="10" name="Rectangle 9"/>
          <p:cNvSpPr/>
          <p:nvPr/>
        </p:nvSpPr>
        <p:spPr>
          <a:xfrm>
            <a:off x="6156176" y="4034408"/>
            <a:ext cx="2971800" cy="2031325"/>
          </a:xfrm>
          <a:prstGeom prst="rect">
            <a:avLst/>
          </a:prstGeom>
        </p:spPr>
        <p:txBody>
          <a:bodyPr wrap="square">
            <a:spAutoFit/>
          </a:bodyPr>
          <a:lstStyle/>
          <a:p>
            <a:r>
              <a:rPr lang="en-US" sz="1400" dirty="0" smtClean="0">
                <a:solidFill>
                  <a:srgbClr val="0039A6"/>
                </a:solidFill>
                <a:latin typeface="Times New Roman" pitchFamily="18" charset="0"/>
                <a:cs typeface="Times New Roman" pitchFamily="18" charset="0"/>
              </a:rPr>
              <a:t>The DOE strategy should be to make simulation part of everyone’s toolbox. At first simulation requires immense parallelism.  With the new approaches you have to build software and new hardware concurrently (we learned that at </a:t>
            </a:r>
            <a:r>
              <a:rPr lang="en-US" sz="1400" dirty="0" err="1" smtClean="0">
                <a:solidFill>
                  <a:srgbClr val="0039A6"/>
                </a:solidFill>
                <a:latin typeface="Times New Roman" pitchFamily="18" charset="0"/>
                <a:cs typeface="Times New Roman" pitchFamily="18" charset="0"/>
              </a:rPr>
              <a:t>Nvidia</a:t>
            </a:r>
            <a:r>
              <a:rPr lang="en-US" sz="1400" dirty="0" smtClean="0">
                <a:solidFill>
                  <a:srgbClr val="0039A6"/>
                </a:solidFill>
                <a:latin typeface="Times New Roman" pitchFamily="18" charset="0"/>
                <a:cs typeface="Times New Roman" pitchFamily="18" charset="0"/>
              </a:rPr>
              <a:t>) or the software guys won’t know what to do with the hardware.  --</a:t>
            </a:r>
            <a:r>
              <a:rPr lang="en-US" sz="1400" i="1" dirty="0" smtClean="0">
                <a:solidFill>
                  <a:srgbClr val="0039A6"/>
                </a:solidFill>
                <a:latin typeface="Times New Roman" pitchFamily="18" charset="0"/>
                <a:cs typeface="Times New Roman" pitchFamily="18" charset="0"/>
              </a:rPr>
              <a:t>Steven Chu</a:t>
            </a:r>
            <a:endParaRPr lang="en-US" sz="1400" i="1" dirty="0">
              <a:solidFill>
                <a:srgbClr val="0039A6"/>
              </a:solidFill>
              <a:latin typeface="Times New Roman" pitchFamily="18" charset="0"/>
              <a:cs typeface="Times New Roman" pitchFamily="18" charset="0"/>
            </a:endParaRPr>
          </a:p>
        </p:txBody>
      </p:sp>
      <p:sp>
        <p:nvSpPr>
          <p:cNvPr id="11" name="TextBox 10"/>
          <p:cNvSpPr txBox="1"/>
          <p:nvPr/>
        </p:nvSpPr>
        <p:spPr>
          <a:xfrm>
            <a:off x="3733800" y="5364505"/>
            <a:ext cx="2162772" cy="584775"/>
          </a:xfrm>
          <a:prstGeom prst="rect">
            <a:avLst/>
          </a:prstGeom>
          <a:noFill/>
        </p:spPr>
        <p:txBody>
          <a:bodyPr wrap="none" rtlCol="0">
            <a:spAutoFit/>
          </a:bodyPr>
          <a:lstStyle/>
          <a:p>
            <a:r>
              <a:rPr lang="en-US" sz="1600" dirty="0" smtClean="0">
                <a:solidFill>
                  <a:srgbClr val="0039A6"/>
                </a:solidFill>
                <a:latin typeface="Times New Roman" pitchFamily="18" charset="0"/>
                <a:cs typeface="Times New Roman" pitchFamily="18" charset="0"/>
              </a:rPr>
              <a:t>FY12 Cross Cut Budget</a:t>
            </a:r>
          </a:p>
          <a:p>
            <a:r>
              <a:rPr lang="en-US" sz="1600" dirty="0" smtClean="0">
                <a:solidFill>
                  <a:srgbClr val="0039A6"/>
                </a:solidFill>
                <a:latin typeface="Times New Roman" pitchFamily="18" charset="0"/>
                <a:cs typeface="Times New Roman" pitchFamily="18" charset="0"/>
              </a:rPr>
              <a:t>Justification exercise</a:t>
            </a:r>
            <a:endParaRPr lang="en-US" sz="1600" dirty="0">
              <a:solidFill>
                <a:srgbClr val="0039A6"/>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96290"/>
          </a:xfrm>
        </p:spPr>
        <p:txBody>
          <a:bodyPr/>
          <a:lstStyle/>
          <a:p>
            <a:r>
              <a:rPr lang="en-US" b="1" dirty="0" smtClean="0"/>
              <a:t>National (US) </a:t>
            </a:r>
            <a:r>
              <a:rPr lang="en-US" b="1" dirty="0"/>
              <a:t>s</a:t>
            </a:r>
            <a:r>
              <a:rPr lang="en-US" b="1" dirty="0" smtClean="0"/>
              <a:t>cene is challenging</a:t>
            </a:r>
            <a:endParaRPr lang="en-US" b="1" dirty="0"/>
          </a:p>
        </p:txBody>
      </p:sp>
      <p:sp>
        <p:nvSpPr>
          <p:cNvPr id="6" name="Rectangle 3"/>
          <p:cNvSpPr txBox="1">
            <a:spLocks noChangeArrowheads="1"/>
          </p:cNvSpPr>
          <p:nvPr/>
        </p:nvSpPr>
        <p:spPr bwMode="auto">
          <a:xfrm>
            <a:off x="179512" y="941040"/>
            <a:ext cx="8077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Nation and world face same energy and warming issues</a:t>
            </a: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Char char="n"/>
              <a:tabLst/>
              <a:defRPr/>
            </a:pPr>
            <a:r>
              <a:rPr lang="en-US" sz="1600" kern="0" dirty="0" smtClean="0">
                <a:latin typeface="+mn-lt"/>
                <a:cs typeface="+mn-cs"/>
              </a:rPr>
              <a:t>Nation faces competitiveness issues</a:t>
            </a: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Nation</a:t>
            </a:r>
            <a:r>
              <a:rPr kumimoji="0" lang="en-US" sz="1600" b="0" i="0" u="none" strike="noStrike" kern="0" cap="none" spc="0" normalizeH="0" noProof="0" dirty="0" smtClean="0">
                <a:ln>
                  <a:noFill/>
                </a:ln>
                <a:solidFill>
                  <a:schemeClr val="tx1"/>
                </a:solidFill>
                <a:effectLst/>
                <a:uLnTx/>
                <a:uFillTx/>
                <a:latin typeface="+mn-lt"/>
                <a:ea typeface="+mn-ea"/>
                <a:cs typeface="+mn-cs"/>
              </a:rPr>
              <a:t> has a big deficit</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R="0" lvl="0" algn="l" defTabSz="914400" rtl="0" eaLnBrk="1" fontAlgn="base" latinLnBrk="0" hangingPunct="1">
              <a:lnSpc>
                <a:spcPct val="80000"/>
              </a:lnSpc>
              <a:spcBef>
                <a:spcPct val="20000"/>
              </a:spcBef>
              <a:spcAft>
                <a:spcPct val="0"/>
              </a:spcAft>
              <a:buClr>
                <a:schemeClr val="accent1"/>
              </a:buClr>
              <a:buSzPct val="65000"/>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ARRA helped science		</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but it’s over</a:t>
            </a: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House</a:t>
            </a:r>
            <a:r>
              <a:rPr kumimoji="0" lang="en-US" sz="1600" b="0" i="0" u="none" strike="noStrike" kern="0" cap="none" spc="0" normalizeH="0" noProof="0" dirty="0" smtClean="0">
                <a:ln>
                  <a:noFill/>
                </a:ln>
                <a:solidFill>
                  <a:schemeClr val="tx1"/>
                </a:solidFill>
                <a:effectLst/>
                <a:uLnTx/>
                <a:uFillTx/>
                <a:latin typeface="+mn-lt"/>
                <a:ea typeface="+mn-ea"/>
                <a:cs typeface="+mn-cs"/>
              </a:rPr>
              <a:t> is flipped</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realigned priorities</a:t>
            </a: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Senate much tighter		 middle ground</a:t>
            </a:r>
          </a:p>
          <a:p>
            <a:pPr marR="0" lvl="0" algn="l" defTabSz="914400" rtl="0" eaLnBrk="1" fontAlgn="base" latinLnBrk="0" hangingPunct="1">
              <a:lnSpc>
                <a:spcPct val="80000"/>
              </a:lnSpc>
              <a:spcBef>
                <a:spcPct val="20000"/>
              </a:spcBef>
              <a:spcAft>
                <a:spcPct val="0"/>
              </a:spcAft>
              <a:buClr>
                <a:schemeClr val="accent1"/>
              </a:buClr>
              <a:buSzPct val="65000"/>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endParaRPr>
          </a:p>
          <a:p>
            <a:pPr marR="0" lvl="0" algn="l" defTabSz="914400" rtl="0" eaLnBrk="1" fontAlgn="base" latinLnBrk="0" hangingPunct="1">
              <a:lnSpc>
                <a:spcPct val="80000"/>
              </a:lnSpc>
              <a:spcBef>
                <a:spcPct val="20000"/>
              </a:spcBef>
              <a:spcAft>
                <a:spcPct val="0"/>
              </a:spcAft>
              <a:buClr>
                <a:schemeClr val="accent1"/>
              </a:buClr>
              <a:buSzPct val="65000"/>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endParaRP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Char char="n"/>
              <a:tabLst/>
              <a:defRPr/>
            </a:pPr>
            <a:r>
              <a:rPr lang="en-US" sz="1600" kern="0" dirty="0" smtClean="0">
                <a:solidFill>
                  <a:srgbClr val="FF0000"/>
                </a:solidFill>
                <a:latin typeface="+mn-lt"/>
                <a:cs typeface="+mn-cs"/>
                <a:sym typeface="Wingdings" pitchFamily="2" charset="2"/>
              </a:rPr>
              <a:t>Budgets show intent</a:t>
            </a:r>
            <a:endParaRPr kumimoji="0" lang="en-US" sz="1600" b="0" i="0" u="none" strike="noStrike" kern="0" cap="none" spc="0" normalizeH="0" baseline="0" noProof="0" dirty="0" smtClean="0">
              <a:ln>
                <a:noFill/>
              </a:ln>
              <a:solidFill>
                <a:srgbClr val="FF0000"/>
              </a:solidFill>
              <a:effectLst/>
              <a:uLnTx/>
              <a:uFillTx/>
              <a:latin typeface="+mn-lt"/>
              <a:cs typeface="+mn-cs"/>
              <a:sym typeface="Wingdings" pitchFamily="2" charset="2"/>
            </a:endParaRP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The next 5-10 years will be lean</a:t>
            </a: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Char char="n"/>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endParaRP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Char char="n"/>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endParaRP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How to plan? </a:t>
            </a:r>
          </a:p>
          <a:p>
            <a:pPr marL="669925" marR="0" lvl="1" indent="-325438" algn="l" defTabSz="914400" rtl="0" eaLnBrk="1" fontAlgn="base" latinLnBrk="0" hangingPunct="1">
              <a:lnSpc>
                <a:spcPct val="80000"/>
              </a:lnSpc>
              <a:spcBef>
                <a:spcPct val="20000"/>
              </a:spcBef>
              <a:spcAft>
                <a:spcPct val="0"/>
              </a:spcAft>
              <a:buClr>
                <a:schemeClr val="accent2"/>
              </a:buClr>
              <a:buSzPct val="60000"/>
              <a:buFont typeface="Wingdings" pitchFamily="2" charset="2"/>
              <a:buChar char="q"/>
              <a:tabLst/>
              <a:defRPr/>
            </a:pPr>
            <a:r>
              <a:rPr kumimoji="0" lang="en-US" sz="1600" b="0" i="0" u="none" strike="noStrike" kern="0" cap="none" spc="0" normalizeH="0" baseline="0" noProof="0" dirty="0" smtClean="0">
                <a:ln>
                  <a:noFill/>
                </a:ln>
                <a:solidFill>
                  <a:schemeClr val="tx1"/>
                </a:solidFill>
                <a:effectLst/>
                <a:uLnTx/>
                <a:uFillTx/>
                <a:latin typeface="+mn-lt"/>
              </a:rPr>
              <a:t>Build on strengths</a:t>
            </a:r>
          </a:p>
          <a:p>
            <a:pPr marL="669925" marR="0" lvl="1" indent="-325438" algn="l" defTabSz="914400" rtl="0" eaLnBrk="1" fontAlgn="base" latinLnBrk="0" hangingPunct="1">
              <a:lnSpc>
                <a:spcPct val="80000"/>
              </a:lnSpc>
              <a:spcBef>
                <a:spcPct val="20000"/>
              </a:spcBef>
              <a:spcAft>
                <a:spcPct val="0"/>
              </a:spcAft>
              <a:buClr>
                <a:schemeClr val="accent2"/>
              </a:buClr>
              <a:buSzPct val="60000"/>
              <a:buFont typeface="Wingdings" pitchFamily="2" charset="2"/>
              <a:buChar char="q"/>
              <a:tabLst/>
              <a:defRPr/>
            </a:pPr>
            <a:r>
              <a:rPr kumimoji="0" lang="en-US" sz="1600" b="0" i="0" u="none" strike="noStrike" kern="0" cap="none" spc="0" normalizeH="0" baseline="0" noProof="0" dirty="0" smtClean="0">
                <a:ln>
                  <a:noFill/>
                </a:ln>
                <a:solidFill>
                  <a:schemeClr val="tx1"/>
                </a:solidFill>
                <a:effectLst/>
                <a:uLnTx/>
                <a:uFillTx/>
                <a:latin typeface="+mn-lt"/>
              </a:rPr>
              <a:t>Seek opportunity</a:t>
            </a:r>
          </a:p>
          <a:p>
            <a:pPr marL="669925" marR="0" lvl="1" indent="-325438" algn="l" defTabSz="914400" rtl="0" eaLnBrk="1" fontAlgn="base" latinLnBrk="0" hangingPunct="1">
              <a:lnSpc>
                <a:spcPct val="80000"/>
              </a:lnSpc>
              <a:spcBef>
                <a:spcPct val="20000"/>
              </a:spcBef>
              <a:spcAft>
                <a:spcPct val="0"/>
              </a:spcAft>
              <a:buClr>
                <a:schemeClr val="accent2"/>
              </a:buClr>
              <a:buSzPct val="60000"/>
              <a:buFont typeface="Wingdings" pitchFamily="2" charset="2"/>
              <a:buChar char="q"/>
              <a:tabLst/>
              <a:defRPr/>
            </a:pPr>
            <a:r>
              <a:rPr kumimoji="0" lang="en-US" sz="1600" b="0" i="0" u="none" strike="noStrike" kern="0" cap="none" spc="0" normalizeH="0" baseline="0" noProof="0" dirty="0" smtClean="0">
                <a:ln>
                  <a:noFill/>
                </a:ln>
                <a:solidFill>
                  <a:schemeClr val="tx1"/>
                </a:solidFill>
                <a:effectLst/>
                <a:uLnTx/>
                <a:uFillTx/>
                <a:latin typeface="+mn-lt"/>
              </a:rPr>
              <a:t>Make difficult decisions</a:t>
            </a:r>
          </a:p>
          <a:p>
            <a:pPr marL="669925" marR="0" lvl="1" indent="-325438" algn="l" defTabSz="914400" rtl="0" eaLnBrk="1" fontAlgn="base" latinLnBrk="0" hangingPunct="1">
              <a:lnSpc>
                <a:spcPct val="80000"/>
              </a:lnSpc>
              <a:spcBef>
                <a:spcPct val="20000"/>
              </a:spcBef>
              <a:spcAft>
                <a:spcPct val="0"/>
              </a:spcAft>
              <a:buClr>
                <a:schemeClr val="accent2"/>
              </a:buClr>
              <a:buSzPct val="60000"/>
              <a:buFont typeface="Wingdings" pitchFamily="2" charset="2"/>
              <a:buChar char="q"/>
              <a:tabLst/>
              <a:defRPr/>
            </a:pPr>
            <a:r>
              <a:rPr kumimoji="0" lang="en-US" sz="1600" b="0" i="0" u="none" strike="noStrike" kern="0" cap="none" spc="0" normalizeH="0" baseline="0" noProof="0" dirty="0" smtClean="0">
                <a:ln>
                  <a:noFill/>
                </a:ln>
                <a:solidFill>
                  <a:schemeClr val="tx1"/>
                </a:solidFill>
                <a:effectLst/>
                <a:uLnTx/>
                <a:uFillTx/>
                <a:latin typeface="+mn-lt"/>
              </a:rPr>
              <a:t>Partner as appropriate</a:t>
            </a:r>
          </a:p>
        </p:txBody>
      </p:sp>
      <p:pic>
        <p:nvPicPr>
          <p:cNvPr id="7" name="Picture 25" descr="arra">
            <a:hlinkClick r:id="rId2"/>
          </p:cNvPr>
          <p:cNvPicPr>
            <a:picLocks noChangeAspect="1" noChangeArrowheads="1"/>
          </p:cNvPicPr>
          <p:nvPr/>
        </p:nvPicPr>
        <p:blipFill>
          <a:blip r:embed="rId3" cstate="print"/>
          <a:srcRect/>
          <a:stretch>
            <a:fillRect/>
          </a:stretch>
        </p:blipFill>
        <p:spPr bwMode="auto">
          <a:xfrm>
            <a:off x="5940152" y="1700808"/>
            <a:ext cx="1104900" cy="1104900"/>
          </a:xfrm>
          <a:prstGeom prst="rect">
            <a:avLst/>
          </a:prstGeom>
          <a:noFill/>
          <a:ln w="9525">
            <a:noFill/>
            <a:miter lim="800000"/>
            <a:headEnd/>
            <a:tailEnd/>
          </a:ln>
        </p:spPr>
      </p:pic>
      <p:sp>
        <p:nvSpPr>
          <p:cNvPr id="11" name="TextBox 10"/>
          <p:cNvSpPr txBox="1"/>
          <p:nvPr/>
        </p:nvSpPr>
        <p:spPr>
          <a:xfrm>
            <a:off x="5652120" y="3337247"/>
            <a:ext cx="1297150" cy="307777"/>
          </a:xfrm>
          <a:prstGeom prst="rect">
            <a:avLst/>
          </a:prstGeom>
          <a:noFill/>
        </p:spPr>
        <p:txBody>
          <a:bodyPr wrap="none" rtlCol="0">
            <a:spAutoFit/>
          </a:bodyPr>
          <a:lstStyle/>
          <a:p>
            <a:r>
              <a:rPr lang="en-US" sz="1400" dirty="0" smtClean="0"/>
              <a:t>(no earmarks)</a:t>
            </a:r>
            <a:endParaRPr lang="en-US" sz="1400" dirty="0"/>
          </a:p>
        </p:txBody>
      </p:sp>
      <p:pic>
        <p:nvPicPr>
          <p:cNvPr id="12" name="Picture 11"/>
          <p:cNvPicPr>
            <a:picLocks noChangeAspect="1"/>
          </p:cNvPicPr>
          <p:nvPr/>
        </p:nvPicPr>
        <p:blipFill>
          <a:blip r:embed="rId4" cstate="print"/>
          <a:stretch>
            <a:fillRect/>
          </a:stretch>
        </p:blipFill>
        <p:spPr>
          <a:xfrm>
            <a:off x="7164288" y="1628800"/>
            <a:ext cx="1619250" cy="1295400"/>
          </a:xfrm>
          <a:prstGeom prst="rect">
            <a:avLst/>
          </a:prstGeom>
          <a:ln>
            <a:noFill/>
          </a:ln>
          <a:effectLst>
            <a:outerShdw blurRad="292100" dist="139700" dir="2700000" algn="tl" rotWithShape="0">
              <a:srgbClr val="333333">
                <a:alpha val="65000"/>
              </a:srgbClr>
            </a:outerShdw>
          </a:effectLst>
        </p:spPr>
      </p:pic>
      <p:graphicFrame>
        <p:nvGraphicFramePr>
          <p:cNvPr id="10" name="Chart 9"/>
          <p:cNvGraphicFramePr/>
          <p:nvPr/>
        </p:nvGraphicFramePr>
        <p:xfrm>
          <a:off x="4355976" y="3140968"/>
          <a:ext cx="4648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85550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science </a:t>
            </a:r>
            <a:r>
              <a:rPr lang="en-US" b="1" dirty="0"/>
              <a:t>d</a:t>
            </a:r>
            <a:r>
              <a:rPr lang="en-US" b="1" dirty="0" smtClean="0"/>
              <a:t>o?</a:t>
            </a:r>
            <a:endParaRPr lang="en-US" b="1" dirty="0"/>
          </a:p>
        </p:txBody>
      </p:sp>
      <p:sp>
        <p:nvSpPr>
          <p:cNvPr id="3" name="Content Placeholder 2"/>
          <p:cNvSpPr>
            <a:spLocks noGrp="1"/>
          </p:cNvSpPr>
          <p:nvPr>
            <p:ph idx="1"/>
          </p:nvPr>
        </p:nvSpPr>
        <p:spPr>
          <a:xfrm>
            <a:off x="467544" y="1412777"/>
            <a:ext cx="8229600" cy="3384375"/>
          </a:xfrm>
        </p:spPr>
        <p:txBody>
          <a:bodyPr>
            <a:normAutofit fontScale="70000" lnSpcReduction="20000"/>
          </a:bodyPr>
          <a:lstStyle/>
          <a:p>
            <a:r>
              <a:rPr lang="en-US" dirty="0" smtClean="0"/>
              <a:t>Science invests in major efforts that will define the 21</a:t>
            </a:r>
            <a:r>
              <a:rPr lang="en-US" baseline="30000" dirty="0" smtClean="0"/>
              <a:t>st</a:t>
            </a:r>
            <a:r>
              <a:rPr lang="en-US" dirty="0" smtClean="0"/>
              <a:t> century </a:t>
            </a:r>
          </a:p>
          <a:p>
            <a:pPr lvl="1"/>
            <a:r>
              <a:rPr lang="en-US" dirty="0" smtClean="0">
                <a:solidFill>
                  <a:srgbClr val="0000FF"/>
                </a:solidFill>
              </a:rPr>
              <a:t>Simulations and </a:t>
            </a:r>
            <a:r>
              <a:rPr lang="en-US" dirty="0">
                <a:solidFill>
                  <a:srgbClr val="0000FF"/>
                </a:solidFill>
              </a:rPr>
              <a:t>e</a:t>
            </a:r>
            <a:r>
              <a:rPr lang="en-US" dirty="0" smtClean="0">
                <a:solidFill>
                  <a:srgbClr val="0000FF"/>
                </a:solidFill>
              </a:rPr>
              <a:t>xascale computing</a:t>
            </a:r>
            <a:endParaRPr lang="en-US" dirty="0">
              <a:solidFill>
                <a:srgbClr val="0000FF"/>
              </a:solidFill>
            </a:endParaRPr>
          </a:p>
          <a:p>
            <a:pPr lvl="1"/>
            <a:r>
              <a:rPr lang="en-US" dirty="0" smtClean="0">
                <a:solidFill>
                  <a:srgbClr val="0000FF"/>
                </a:solidFill>
              </a:rPr>
              <a:t>Materials for Clean Energy</a:t>
            </a:r>
          </a:p>
          <a:p>
            <a:pPr lvl="1"/>
            <a:r>
              <a:rPr lang="en-US" dirty="0" smtClean="0">
                <a:solidFill>
                  <a:srgbClr val="0000FF"/>
                </a:solidFill>
              </a:rPr>
              <a:t>Biology by design</a:t>
            </a:r>
          </a:p>
          <a:p>
            <a:pPr marL="344487" lvl="1" indent="0">
              <a:buNone/>
            </a:pPr>
            <a:endParaRPr lang="en-US" dirty="0" smtClean="0">
              <a:solidFill>
                <a:srgbClr val="0000FF"/>
              </a:solidFill>
            </a:endParaRPr>
          </a:p>
          <a:p>
            <a:r>
              <a:rPr lang="en-US" dirty="0"/>
              <a:t>Science provides </a:t>
            </a:r>
            <a:r>
              <a:rPr lang="en-US" dirty="0" smtClean="0"/>
              <a:t>technical </a:t>
            </a:r>
            <a:r>
              <a:rPr lang="en-US" dirty="0"/>
              <a:t>talent to solve difficult </a:t>
            </a:r>
            <a:r>
              <a:rPr lang="en-US" dirty="0" smtClean="0"/>
              <a:t>problems</a:t>
            </a:r>
          </a:p>
          <a:p>
            <a:endParaRPr lang="en-US" dirty="0"/>
          </a:p>
          <a:p>
            <a:r>
              <a:rPr lang="en-US" dirty="0" smtClean="0"/>
              <a:t>Science </a:t>
            </a:r>
            <a:r>
              <a:rPr lang="en-US" dirty="0"/>
              <a:t>p</a:t>
            </a:r>
            <a:r>
              <a:rPr lang="en-US" dirty="0" smtClean="0"/>
              <a:t>rovides facilities </a:t>
            </a:r>
            <a:r>
              <a:rPr lang="en-US" dirty="0"/>
              <a:t>for a broad range of </a:t>
            </a:r>
            <a:r>
              <a:rPr lang="en-US" dirty="0" smtClean="0"/>
              <a:t>research (including computing)</a:t>
            </a:r>
          </a:p>
          <a:p>
            <a:endParaRPr lang="en-US" dirty="0"/>
          </a:p>
          <a:p>
            <a:r>
              <a:rPr lang="en-US" dirty="0" smtClean="0"/>
              <a:t>Science sits at the nexus of discovery and application</a:t>
            </a:r>
          </a:p>
        </p:txBody>
      </p:sp>
      <p:sp>
        <p:nvSpPr>
          <p:cNvPr id="4" name="Slide Number Placeholder 3"/>
          <p:cNvSpPr>
            <a:spLocks noGrp="1"/>
          </p:cNvSpPr>
          <p:nvPr>
            <p:ph type="sldNum" sz="quarter" idx="10"/>
          </p:nvPr>
        </p:nvSpPr>
        <p:spPr/>
        <p:txBody>
          <a:bodyPr/>
          <a:lstStyle/>
          <a:p>
            <a:fld id="{6AB6734D-DD78-48B5-BB3C-1F2F5878D4DB}" type="slidenum">
              <a:rPr lang="en-US" altLang="en-US" smtClean="0"/>
              <a:pPr/>
              <a:t>24</a:t>
            </a:fld>
            <a:endParaRPr lang="en-US" altLang="en-US" dirty="0"/>
          </a:p>
        </p:txBody>
      </p:sp>
      <p:sp>
        <p:nvSpPr>
          <p:cNvPr id="7" name="TextBox 6"/>
          <p:cNvSpPr txBox="1"/>
          <p:nvPr/>
        </p:nvSpPr>
        <p:spPr>
          <a:xfrm>
            <a:off x="683568" y="5013176"/>
            <a:ext cx="756084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The scientific and technical challenges facing the world</a:t>
            </a:r>
            <a:r>
              <a:rPr lang="en-US" dirty="0"/>
              <a:t> </a:t>
            </a:r>
            <a:r>
              <a:rPr lang="en-US" dirty="0" smtClean="0"/>
              <a:t>are substantial and substantive. Let’s get busy. </a:t>
            </a:r>
          </a:p>
        </p:txBody>
      </p:sp>
    </p:spTree>
    <p:extLst>
      <p:ext uri="{BB962C8B-B14F-4D97-AF65-F5344CB8AC3E}">
        <p14:creationId xmlns:p14="http://schemas.microsoft.com/office/powerpoint/2010/main" val="5091707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Nuclear Physics and Simulations</a:t>
            </a:r>
            <a:br>
              <a:rPr lang="en-US" sz="3600" b="1" dirty="0" smtClean="0"/>
            </a:br>
            <a:r>
              <a:rPr lang="en-US" sz="1600" b="1" dirty="0" smtClean="0"/>
              <a:t>(ASCR, NP, HEP, NNSA, BES, and NSF)</a:t>
            </a:r>
            <a:endParaRPr lang="en-US" sz="1600" b="1" dirty="0"/>
          </a:p>
        </p:txBody>
      </p:sp>
      <p:sp>
        <p:nvSpPr>
          <p:cNvPr id="5" name="Rectangle 4"/>
          <p:cNvSpPr/>
          <p:nvPr/>
        </p:nvSpPr>
        <p:spPr>
          <a:xfrm>
            <a:off x="179512" y="1268760"/>
            <a:ext cx="6696744" cy="3539430"/>
          </a:xfrm>
          <a:prstGeom prst="rect">
            <a:avLst/>
          </a:prstGeom>
        </p:spPr>
        <p:txBody>
          <a:bodyPr wrap="square">
            <a:spAutoFit/>
          </a:bodyPr>
          <a:lstStyle/>
          <a:p>
            <a:pPr>
              <a:buFont typeface="Arial" pitchFamily="34" charset="0"/>
              <a:buChar char="•"/>
            </a:pPr>
            <a:r>
              <a:rPr lang="en-US" sz="1400" dirty="0" smtClean="0"/>
              <a:t> Shedding New Light on Exploding Stars		($9.1M, 2001-2005)</a:t>
            </a:r>
          </a:p>
          <a:p>
            <a:pPr>
              <a:buFont typeface="Arial" pitchFamily="34" charset="0"/>
              <a:buChar char="•"/>
            </a:pPr>
            <a:r>
              <a:rPr lang="en-US" sz="1400" dirty="0" smtClean="0"/>
              <a:t> </a:t>
            </a:r>
            <a:r>
              <a:rPr lang="en-US" sz="1400" dirty="0" err="1" smtClean="0"/>
              <a:t>SciDAC</a:t>
            </a:r>
            <a:r>
              <a:rPr lang="en-US" sz="1400" dirty="0" smtClean="0"/>
              <a:t> Center for Supernova Research 		($3.7M, 2001-2005)</a:t>
            </a:r>
          </a:p>
          <a:p>
            <a:pPr>
              <a:buFont typeface="Arial" pitchFamily="34" charset="0"/>
              <a:buChar char="•"/>
            </a:pPr>
            <a:r>
              <a:rPr lang="en-US" sz="1400" dirty="0" smtClean="0"/>
              <a:t> National Infrastructure for Lattice Gauge Computing	($9.9M, 2001-2005)</a:t>
            </a:r>
          </a:p>
          <a:p>
            <a:pPr>
              <a:buFont typeface="Arial" pitchFamily="34" charset="0"/>
              <a:buChar char="•"/>
            </a:pPr>
            <a:r>
              <a:rPr lang="en-US" sz="1400" dirty="0" smtClean="0"/>
              <a:t> Advanced Computing for 21st Century Accelerator </a:t>
            </a:r>
          </a:p>
          <a:p>
            <a:r>
              <a:rPr lang="en-US" sz="1400" dirty="0" smtClean="0"/>
              <a:t>  Science and Technology			($8.5M, 2001-2005)</a:t>
            </a:r>
          </a:p>
          <a:p>
            <a:pPr>
              <a:buFont typeface="Arial" pitchFamily="34" charset="0"/>
              <a:buChar char="•"/>
            </a:pPr>
            <a:r>
              <a:rPr lang="en-US" sz="1400" dirty="0" smtClean="0"/>
              <a:t> The Particle Physics Data Grid			($15.9M, 2001-2005)</a:t>
            </a:r>
          </a:p>
          <a:p>
            <a:pPr>
              <a:buFont typeface="Arial" pitchFamily="34" charset="0"/>
              <a:buChar char="•"/>
            </a:pPr>
            <a:endParaRPr lang="en-US" sz="1400" b="1" dirty="0" smtClean="0"/>
          </a:p>
          <a:p>
            <a:pPr>
              <a:buFont typeface="Arial" pitchFamily="34" charset="0"/>
              <a:buChar char="•"/>
            </a:pPr>
            <a:r>
              <a:rPr lang="en-US" sz="1400" b="1" dirty="0" smtClean="0"/>
              <a:t> Building a Universal Nuclear Energy </a:t>
            </a:r>
          </a:p>
          <a:p>
            <a:r>
              <a:rPr lang="en-US" sz="1400" b="1" dirty="0" smtClean="0"/>
              <a:t>  Density Functional				($15M, 2006-2011)</a:t>
            </a:r>
          </a:p>
          <a:p>
            <a:pPr>
              <a:buFont typeface="Arial" pitchFamily="34" charset="0"/>
              <a:buChar char="•"/>
            </a:pPr>
            <a:r>
              <a:rPr lang="en-US" sz="1400" b="1" dirty="0" smtClean="0"/>
              <a:t> </a:t>
            </a:r>
            <a:r>
              <a:rPr lang="en-US" sz="1400" b="1" i="1" dirty="0" smtClean="0"/>
              <a:t>Computational Astrophysics Consortium: </a:t>
            </a:r>
          </a:p>
          <a:p>
            <a:r>
              <a:rPr lang="en-US" sz="1400" b="1" i="1" dirty="0" smtClean="0"/>
              <a:t>  Supernovae, Gamma Ray Bursts, and </a:t>
            </a:r>
          </a:p>
          <a:p>
            <a:r>
              <a:rPr lang="en-US" sz="1400" b="1" i="1" dirty="0" smtClean="0"/>
              <a:t>  </a:t>
            </a:r>
            <a:r>
              <a:rPr lang="en-US" sz="1400" b="1" i="1" dirty="0" err="1" smtClean="0"/>
              <a:t>Nucleosynthesis</a:t>
            </a:r>
            <a:r>
              <a:rPr lang="en-US" sz="1400" b="1" i="1" dirty="0" smtClean="0"/>
              <a:t>				($9.5M, 2006-2011)</a:t>
            </a:r>
          </a:p>
          <a:p>
            <a:pPr>
              <a:buFont typeface="Arial" pitchFamily="34" charset="0"/>
              <a:buChar char="•"/>
            </a:pPr>
            <a:r>
              <a:rPr lang="en-US" sz="1400" b="1" i="1" dirty="0" smtClean="0"/>
              <a:t> </a:t>
            </a:r>
            <a:r>
              <a:rPr lang="en-US" sz="1400" b="1" dirty="0" smtClean="0"/>
              <a:t>The Secret Life of Quarks			($11M, 2006-2011)</a:t>
            </a:r>
          </a:p>
          <a:p>
            <a:pPr>
              <a:buFont typeface="Arial" pitchFamily="34" charset="0"/>
              <a:buChar char="•"/>
            </a:pPr>
            <a:r>
              <a:rPr lang="en-US" sz="1400" b="1" dirty="0" smtClean="0"/>
              <a:t> </a:t>
            </a:r>
            <a:r>
              <a:rPr lang="en-US" sz="1400" b="1" i="1" dirty="0" smtClean="0"/>
              <a:t>Sustaining and Extending the Open Science Grid	($30.5M, 2006-2011)</a:t>
            </a:r>
          </a:p>
          <a:p>
            <a:pPr>
              <a:buFont typeface="Arial" pitchFamily="34" charset="0"/>
              <a:buChar char="•"/>
            </a:pPr>
            <a:r>
              <a:rPr lang="en-US" sz="1400" b="1" i="1" dirty="0" smtClean="0"/>
              <a:t> Community </a:t>
            </a:r>
            <a:r>
              <a:rPr lang="en-US" sz="1400" b="1" i="1" dirty="0" err="1" smtClean="0"/>
              <a:t>Petascale</a:t>
            </a:r>
            <a:r>
              <a:rPr lang="en-US" sz="1400" b="1" i="1" dirty="0" smtClean="0"/>
              <a:t> Project for Accelerator</a:t>
            </a:r>
          </a:p>
          <a:p>
            <a:r>
              <a:rPr lang="en-US" sz="1400" b="1" i="1" dirty="0" smtClean="0"/>
              <a:t>   Science					($14M, 2007-2012)</a:t>
            </a:r>
            <a:endParaRPr lang="en-US" sz="1400" b="1" dirty="0" smtClean="0"/>
          </a:p>
        </p:txBody>
      </p:sp>
      <p:grpSp>
        <p:nvGrpSpPr>
          <p:cNvPr id="3" name="Group 13"/>
          <p:cNvGrpSpPr>
            <a:grpSpLocks noChangeAspect="1"/>
          </p:cNvGrpSpPr>
          <p:nvPr/>
        </p:nvGrpSpPr>
        <p:grpSpPr>
          <a:xfrm>
            <a:off x="6569292" y="2924944"/>
            <a:ext cx="2349632" cy="2232248"/>
            <a:chOff x="6948264" y="3284984"/>
            <a:chExt cx="1970659" cy="1872208"/>
          </a:xfrm>
        </p:grpSpPr>
        <p:pic>
          <p:nvPicPr>
            <p:cNvPr id="309252" name="Picture 4" descr="http://www.scidac.gov/images/monitor-grid.jpg"/>
            <p:cNvPicPr>
              <a:picLocks noChangeAspect="1" noChangeArrowheads="1"/>
            </p:cNvPicPr>
            <p:nvPr/>
          </p:nvPicPr>
          <p:blipFill>
            <a:blip r:embed="rId2" cstate="print"/>
            <a:srcRect r="10000" b="30000"/>
            <a:stretch>
              <a:fillRect/>
            </a:stretch>
          </p:blipFill>
          <p:spPr bwMode="auto">
            <a:xfrm>
              <a:off x="6948264" y="4149080"/>
              <a:ext cx="648072" cy="5040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9254" name="Picture 6" descr="http://www.scidac.gov/images/monitor-quark.jpg"/>
            <p:cNvPicPr>
              <a:picLocks noChangeAspect="1" noChangeArrowheads="1"/>
            </p:cNvPicPr>
            <p:nvPr/>
          </p:nvPicPr>
          <p:blipFill>
            <a:blip r:embed="rId3" cstate="print"/>
            <a:srcRect b="27273"/>
            <a:stretch>
              <a:fillRect/>
            </a:stretch>
          </p:blipFill>
          <p:spPr bwMode="auto">
            <a:xfrm>
              <a:off x="7740352" y="4581128"/>
              <a:ext cx="792088" cy="5760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9256" name="Picture 8" descr="http://www.scidac.gov/images/monitor-grb.jpg"/>
            <p:cNvPicPr>
              <a:picLocks noChangeAspect="1" noChangeArrowheads="1"/>
            </p:cNvPicPr>
            <p:nvPr/>
          </p:nvPicPr>
          <p:blipFill>
            <a:blip r:embed="rId4" cstate="print"/>
            <a:srcRect b="27273"/>
            <a:stretch>
              <a:fillRect/>
            </a:stretch>
          </p:blipFill>
          <p:spPr bwMode="auto">
            <a:xfrm>
              <a:off x="7020272" y="3501008"/>
              <a:ext cx="792088" cy="5760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9258" name="Picture 10" descr="http://www.scidac.gov/images/monitor-unedf.jpg"/>
            <p:cNvPicPr>
              <a:picLocks noChangeAspect="1" noChangeArrowheads="1"/>
            </p:cNvPicPr>
            <p:nvPr/>
          </p:nvPicPr>
          <p:blipFill>
            <a:blip r:embed="rId5" cstate="print"/>
            <a:srcRect r="10000" b="30000"/>
            <a:stretch>
              <a:fillRect/>
            </a:stretch>
          </p:blipFill>
          <p:spPr bwMode="auto">
            <a:xfrm>
              <a:off x="7884368" y="3284984"/>
              <a:ext cx="740654" cy="5760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9260" name="Picture 12" descr="http://www.scidac.gov/images/monitor-accelSM2.gif"/>
            <p:cNvPicPr>
              <a:picLocks noChangeAspect="1" noChangeArrowheads="1"/>
            </p:cNvPicPr>
            <p:nvPr/>
          </p:nvPicPr>
          <p:blipFill>
            <a:blip r:embed="rId6" cstate="print"/>
            <a:srcRect b="22222"/>
            <a:stretch>
              <a:fillRect/>
            </a:stretch>
          </p:blipFill>
          <p:spPr bwMode="auto">
            <a:xfrm>
              <a:off x="8100392" y="3861048"/>
              <a:ext cx="818531" cy="6480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
        <p:nvSpPr>
          <p:cNvPr id="12" name="TextBox 11"/>
          <p:cNvSpPr txBox="1"/>
          <p:nvPr/>
        </p:nvSpPr>
        <p:spPr>
          <a:xfrm>
            <a:off x="323528" y="5445224"/>
            <a:ext cx="8401659"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$127M of leveraged programmatic investment over 10 years</a:t>
            </a:r>
            <a:endParaRPr lang="en-US" dirty="0"/>
          </a:p>
        </p:txBody>
      </p:sp>
      <p:pic>
        <p:nvPicPr>
          <p:cNvPr id="309262" name="Picture 14" descr="ASCR Homepage"/>
          <p:cNvPicPr>
            <a:picLocks noChangeAspect="1" noChangeArrowheads="1"/>
          </p:cNvPicPr>
          <p:nvPr/>
        </p:nvPicPr>
        <p:blipFill>
          <a:blip r:embed="rId7" cstate="print"/>
          <a:srcRect l="9091" t="20807" r="9523" b="70276"/>
          <a:stretch>
            <a:fillRect/>
          </a:stretch>
        </p:blipFill>
        <p:spPr bwMode="auto">
          <a:xfrm>
            <a:off x="6876256" y="1556792"/>
            <a:ext cx="1963855" cy="86409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Thoughts on UNEDF</a:t>
            </a:r>
            <a:endParaRPr lang="en-US" sz="3600" b="1" dirty="0"/>
          </a:p>
        </p:txBody>
      </p:sp>
      <p:sp>
        <p:nvSpPr>
          <p:cNvPr id="5" name="Content Placeholder 4"/>
          <p:cNvSpPr>
            <a:spLocks noGrp="1"/>
          </p:cNvSpPr>
          <p:nvPr>
            <p:ph idx="1"/>
          </p:nvPr>
        </p:nvSpPr>
        <p:spPr>
          <a:xfrm>
            <a:off x="395536" y="1052736"/>
            <a:ext cx="8568952" cy="4824536"/>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US" dirty="0" smtClean="0">
                <a:solidFill>
                  <a:schemeClr val="tx1"/>
                </a:solidFill>
              </a:rPr>
              <a:t>Exciting model for leveraging larger community</a:t>
            </a:r>
          </a:p>
          <a:p>
            <a:pPr lvl="1"/>
            <a:r>
              <a:rPr lang="en-US" dirty="0" smtClean="0"/>
              <a:t>Science: </a:t>
            </a:r>
          </a:p>
          <a:p>
            <a:pPr lvl="2"/>
            <a:r>
              <a:rPr lang="en-US" dirty="0" smtClean="0"/>
              <a:t>SC/NP (rare nuclei; nuclear interaction) </a:t>
            </a:r>
          </a:p>
          <a:p>
            <a:pPr lvl="2"/>
            <a:r>
              <a:rPr lang="en-US" dirty="0" smtClean="0"/>
              <a:t>NNSA (nuclear reactions and fission) </a:t>
            </a:r>
          </a:p>
          <a:p>
            <a:pPr lvl="1">
              <a:lnSpc>
                <a:spcPct val="120000"/>
              </a:lnSpc>
            </a:pPr>
            <a:r>
              <a:rPr lang="en-US" dirty="0" smtClean="0"/>
              <a:t>Challenging Applied Math and computer science</a:t>
            </a:r>
          </a:p>
          <a:p>
            <a:pPr lvl="1">
              <a:lnSpc>
                <a:spcPct val="120000"/>
              </a:lnSpc>
              <a:buNone/>
            </a:pPr>
            <a:r>
              <a:rPr lang="en-US" dirty="0" smtClean="0"/>
              <a:t>	load balancing; sparse matrix </a:t>
            </a:r>
            <a:r>
              <a:rPr lang="en-US" dirty="0" err="1" smtClean="0"/>
              <a:t>eigen</a:t>
            </a:r>
            <a:r>
              <a:rPr lang="en-US" dirty="0" smtClean="0"/>
              <a:t> solves; global minimization; non-linear solves</a:t>
            </a:r>
          </a:p>
          <a:p>
            <a:pPr lvl="1"/>
            <a:r>
              <a:rPr lang="en-US" dirty="0" smtClean="0"/>
              <a:t>Focus on HPC and Science </a:t>
            </a:r>
            <a:r>
              <a:rPr lang="en-US" dirty="0" smtClean="0">
                <a:sym typeface="Wingdings" pitchFamily="2" charset="2"/>
              </a:rPr>
              <a:t> Useful </a:t>
            </a:r>
            <a:r>
              <a:rPr lang="en-US" dirty="0" err="1" smtClean="0">
                <a:sym typeface="Wingdings" pitchFamily="2" charset="2"/>
              </a:rPr>
              <a:t>Petascale</a:t>
            </a:r>
            <a:r>
              <a:rPr lang="en-US" dirty="0" smtClean="0">
                <a:sym typeface="Wingdings" pitchFamily="2" charset="2"/>
              </a:rPr>
              <a:t> Apps</a:t>
            </a:r>
            <a:endParaRPr lang="en-US" dirty="0" smtClean="0"/>
          </a:p>
          <a:p>
            <a:r>
              <a:rPr lang="en-US" dirty="0" smtClean="0"/>
              <a:t>Great for recruiting (NNSA)</a:t>
            </a:r>
          </a:p>
          <a:p>
            <a:pPr lvl="1"/>
            <a:r>
              <a:rPr lang="en-US" dirty="0" smtClean="0"/>
              <a:t>Sophia </a:t>
            </a:r>
            <a:r>
              <a:rPr lang="en-US" dirty="0" err="1" smtClean="0"/>
              <a:t>Quaglioni</a:t>
            </a:r>
            <a:endParaRPr lang="en-US" dirty="0" smtClean="0"/>
          </a:p>
          <a:p>
            <a:pPr lvl="1"/>
            <a:r>
              <a:rPr lang="en-US" dirty="0" smtClean="0"/>
              <a:t>Nicholas </a:t>
            </a:r>
            <a:r>
              <a:rPr lang="en-US" dirty="0" err="1" smtClean="0"/>
              <a:t>Schunk</a:t>
            </a:r>
            <a:endParaRPr lang="en-US" dirty="0" smtClean="0"/>
          </a:p>
          <a:p>
            <a:pPr lvl="1"/>
            <a:r>
              <a:rPr lang="en-US" dirty="0" smtClean="0"/>
              <a:t>Ian Thompson</a:t>
            </a:r>
          </a:p>
          <a:p>
            <a:pPr lvl="1"/>
            <a:r>
              <a:rPr lang="en-US" dirty="0" smtClean="0"/>
              <a:t>…</a:t>
            </a:r>
          </a:p>
          <a:p>
            <a:pPr lvl="1"/>
            <a:endParaRPr lang="en-US" dirty="0" smtClean="0"/>
          </a:p>
        </p:txBody>
      </p:sp>
      <p:pic>
        <p:nvPicPr>
          <p:cNvPr id="6" name="Picture 5" descr="tunispic0012.jpg"/>
          <p:cNvPicPr>
            <a:picLocks noChangeAspect="1"/>
          </p:cNvPicPr>
          <p:nvPr/>
        </p:nvPicPr>
        <p:blipFill>
          <a:blip r:embed="rId2" cstate="print"/>
          <a:srcRect l="35300" t="28819" r="29000" b="38595"/>
          <a:stretch>
            <a:fillRect/>
          </a:stretch>
        </p:blipFill>
        <p:spPr>
          <a:xfrm>
            <a:off x="5652120" y="4149080"/>
            <a:ext cx="2448272" cy="1440160"/>
          </a:xfrm>
          <a:prstGeom prst="ellipse">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t>NP Budget Perspective</a:t>
            </a:r>
            <a:endParaRPr lang="en-US" sz="3600" b="1" dirty="0"/>
          </a:p>
        </p:txBody>
      </p:sp>
      <p:graphicFrame>
        <p:nvGraphicFramePr>
          <p:cNvPr id="7" name="Chart 6"/>
          <p:cNvGraphicFramePr/>
          <p:nvPr/>
        </p:nvGraphicFramePr>
        <p:xfrm>
          <a:off x="4355976" y="1196752"/>
          <a:ext cx="604867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p:cNvSpPr txBox="1">
            <a:spLocks/>
          </p:cNvSpPr>
          <p:nvPr/>
        </p:nvSpPr>
        <p:spPr>
          <a:xfrm>
            <a:off x="323528" y="980728"/>
            <a:ext cx="3816424" cy="5616624"/>
          </a:xfrm>
          <a:prstGeom prst="rect">
            <a:avLst/>
          </a:prstGeom>
        </p:spPr>
        <p:txBody>
          <a:bodyPr>
            <a:normAutofit fontScale="62500" lnSpcReduction="20000"/>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3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UNEDF </a:t>
            </a:r>
            <a:r>
              <a:rPr lang="en-US" sz="3000" i="1" u="sng" kern="0" dirty="0" smtClean="0">
                <a:latin typeface="Times New Roman" pitchFamily="18" charset="0"/>
                <a:cs typeface="Times New Roman" pitchFamily="18" charset="0"/>
              </a:rPr>
              <a:t>was</a:t>
            </a:r>
            <a:r>
              <a:rPr lang="en-US" sz="3000" kern="0" dirty="0" smtClean="0">
                <a:latin typeface="Times New Roman" pitchFamily="18" charset="0"/>
                <a:cs typeface="Times New Roman" pitchFamily="18" charset="0"/>
              </a:rPr>
              <a:t> </a:t>
            </a:r>
            <a:r>
              <a:rPr kumimoji="0" lang="en-US" sz="3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successful</a:t>
            </a: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3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3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FOA is still being worked on (ASCR+NP, +NNSA?); reduced levels</a:t>
            </a:r>
            <a:r>
              <a:rPr kumimoji="0" lang="en-US" sz="30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of funding across the board</a:t>
            </a:r>
            <a:endParaRPr kumimoji="0" lang="en-US" sz="3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3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3000" b="0"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SciDAC</a:t>
            </a:r>
            <a:r>
              <a:rPr kumimoji="0" lang="en-US" sz="3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-III:         </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600" b="0" i="0" u="none" strike="noStrike" kern="0" cap="none" spc="0" normalizeH="0" baseline="0" noProof="0" dirty="0" smtClean="0">
                <a:ln>
                  <a:noFill/>
                </a:ln>
                <a:solidFill>
                  <a:schemeClr val="accent6">
                    <a:lumMod val="75000"/>
                  </a:schemeClr>
                </a:solidFill>
                <a:effectLst/>
                <a:uLnTx/>
                <a:uFillTx/>
                <a:latin typeface="Times New Roman" pitchFamily="18" charset="0"/>
                <a:cs typeface="Times New Roman" pitchFamily="18" charset="0"/>
              </a:rPr>
              <a:t>Is not equivalent to Exascale (co-design efforts);</a:t>
            </a:r>
            <a:r>
              <a:rPr kumimoji="0" lang="en-US" sz="2600" b="0" i="0" u="none" strike="noStrike" kern="0" cap="none" spc="0" normalizeH="0" noProof="0" dirty="0" smtClean="0">
                <a:ln>
                  <a:noFill/>
                </a:ln>
                <a:solidFill>
                  <a:schemeClr val="accent6">
                    <a:lumMod val="75000"/>
                  </a:schemeClr>
                </a:solidFill>
                <a:effectLst/>
                <a:uLnTx/>
                <a:uFillTx/>
                <a:latin typeface="Times New Roman" pitchFamily="18" charset="0"/>
                <a:cs typeface="Times New Roman" pitchFamily="18" charset="0"/>
              </a:rPr>
              <a:t> but is on the path</a:t>
            </a:r>
            <a:endParaRPr kumimoji="0" lang="en-US" sz="2600" b="0" i="0" u="none" strike="noStrike" kern="0" cap="none" spc="0" normalizeH="0" baseline="0" noProof="0" dirty="0" smtClean="0">
              <a:ln>
                <a:noFill/>
              </a:ln>
              <a:solidFill>
                <a:schemeClr val="accent6">
                  <a:lumMod val="75000"/>
                </a:schemeClr>
              </a:solidFill>
              <a:effectLst/>
              <a:uLnTx/>
              <a:uFillTx/>
              <a:latin typeface="Times New Roman" pitchFamily="18" charset="0"/>
              <a:cs typeface="Times New Roman" pitchFamily="18" charset="0"/>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600" b="0" i="0" u="none" strike="noStrike" kern="0" cap="none" spc="0" normalizeH="0" baseline="0" noProof="0" dirty="0" smtClean="0">
                <a:ln>
                  <a:noFill/>
                </a:ln>
                <a:solidFill>
                  <a:schemeClr val="accent6">
                    <a:lumMod val="75000"/>
                  </a:schemeClr>
                </a:solidFill>
                <a:effectLst/>
                <a:uLnTx/>
                <a:uFillTx/>
                <a:latin typeface="Times New Roman" pitchFamily="18" charset="0"/>
                <a:cs typeface="Times New Roman" pitchFamily="18" charset="0"/>
              </a:rPr>
              <a:t>Should be based on science one can obtain with 20-50x current performance</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600" b="0" i="0" u="none" strike="noStrike" kern="0" cap="none" spc="0" normalizeH="0" baseline="0" noProof="0" dirty="0" smtClean="0">
                <a:ln>
                  <a:noFill/>
                </a:ln>
                <a:solidFill>
                  <a:schemeClr val="accent6">
                    <a:lumMod val="75000"/>
                  </a:schemeClr>
                </a:solidFill>
                <a:effectLst/>
                <a:uLnTx/>
                <a:uFillTx/>
                <a:latin typeface="Times New Roman" pitchFamily="18" charset="0"/>
                <a:cs typeface="Times New Roman" pitchFamily="18" charset="0"/>
              </a:rPr>
              <a:t>Promises to be HIGHLY competitive</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600" b="0" i="0" u="none" strike="noStrike" kern="0" cap="none" spc="0" normalizeH="0" baseline="0" noProof="0" dirty="0" smtClean="0">
                <a:ln>
                  <a:noFill/>
                </a:ln>
                <a:solidFill>
                  <a:schemeClr val="accent6">
                    <a:lumMod val="75000"/>
                  </a:schemeClr>
                </a:solidFill>
                <a:effectLst/>
                <a:uLnTx/>
                <a:uFillTx/>
                <a:latin typeface="Times New Roman" pitchFamily="18" charset="0"/>
                <a:cs typeface="Times New Roman" pitchFamily="18" charset="0"/>
              </a:rPr>
              <a:t>Likely that UNEDF scope will have to be significantly reduced/refocused</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lang="en-US" sz="2600" kern="0" dirty="0" smtClean="0">
                <a:solidFill>
                  <a:schemeClr val="accent6">
                    <a:lumMod val="75000"/>
                  </a:schemeClr>
                </a:solidFill>
                <a:latin typeface="Times New Roman" pitchFamily="18" charset="0"/>
                <a:cs typeface="Times New Roman" pitchFamily="18" charset="0"/>
              </a:rPr>
              <a:t>ANSWER the call</a:t>
            </a:r>
            <a:endParaRPr kumimoji="0" lang="en-US" sz="2600" b="0" i="0" u="none" strike="noStrike" kern="0" cap="none" spc="0" normalizeH="0" baseline="0" noProof="0" dirty="0" smtClean="0">
              <a:ln>
                <a:noFill/>
              </a:ln>
              <a:solidFill>
                <a:schemeClr val="accent6">
                  <a:lumMod val="75000"/>
                </a:schemeClr>
              </a:solidFill>
              <a:effectLst/>
              <a:uLnTx/>
              <a:uFillTx/>
              <a:latin typeface="Times New Roman" pitchFamily="18" charset="0"/>
              <a:cs typeface="Times New Roman" pitchFamily="18" charset="0"/>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600" b="0" i="0" u="none" strike="noStrike" kern="0" cap="none" spc="0" normalizeH="0" baseline="0" noProof="0" dirty="0" smtClean="0">
              <a:ln>
                <a:noFill/>
              </a:ln>
              <a:solidFill>
                <a:srgbClr val="00B0F0"/>
              </a:solidFill>
              <a:effectLst/>
              <a:uLnTx/>
              <a:uFillTx/>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3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Think about a proposal that builds on success, and also that gives scenarios for scope of work (at different funding levels)</a:t>
            </a:r>
          </a:p>
        </p:txBody>
      </p:sp>
      <p:sp>
        <p:nvSpPr>
          <p:cNvPr id="11" name="Rectangle 10"/>
          <p:cNvSpPr/>
          <p:nvPr/>
        </p:nvSpPr>
        <p:spPr>
          <a:xfrm>
            <a:off x="5076056" y="5085184"/>
            <a:ext cx="3635896" cy="646331"/>
          </a:xfrm>
          <a:prstGeom prst="rect">
            <a:avLst/>
          </a:prstGeom>
        </p:spPr>
        <p:txBody>
          <a:bodyPr wrap="square">
            <a:spAutoFit/>
          </a:bodyPr>
          <a:lstStyle/>
          <a:p>
            <a:pPr marL="342900" lvl="0" indent="-342900" eaLnBrk="0" hangingPunct="0">
              <a:spcBef>
                <a:spcPct val="20000"/>
              </a:spcBef>
              <a:buClr>
                <a:schemeClr val="accent1"/>
              </a:buClr>
              <a:buSzPct val="65000"/>
              <a:buFont typeface="Wingdings" pitchFamily="2" charset="2"/>
              <a:buChar char="n"/>
              <a:defRPr/>
            </a:pPr>
            <a:r>
              <a:rPr lang="en-US" sz="1800" kern="0" dirty="0" smtClean="0">
                <a:solidFill>
                  <a:srgbClr val="FF0000"/>
                </a:solidFill>
                <a:latin typeface="Times New Roman" pitchFamily="18" charset="0"/>
                <a:cs typeface="Times New Roman" pitchFamily="18" charset="0"/>
              </a:rPr>
              <a:t>President’s Budget has: $1M in </a:t>
            </a:r>
            <a:r>
              <a:rPr lang="en-US" sz="1800" kern="0" dirty="0" err="1" smtClean="0">
                <a:solidFill>
                  <a:srgbClr val="FF0000"/>
                </a:solidFill>
                <a:latin typeface="Times New Roman" pitchFamily="18" charset="0"/>
                <a:cs typeface="Times New Roman" pitchFamily="18" charset="0"/>
              </a:rPr>
              <a:t>SciDAC</a:t>
            </a:r>
            <a:r>
              <a:rPr lang="en-US" sz="1800" kern="0" dirty="0" smtClean="0">
                <a:solidFill>
                  <a:srgbClr val="FF0000"/>
                </a:solidFill>
                <a:latin typeface="Times New Roman" pitchFamily="18" charset="0"/>
                <a:cs typeface="Times New Roman" pitchFamily="18" charset="0"/>
              </a:rPr>
              <a:t> for all of NP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t>SciDAC</a:t>
            </a:r>
            <a:r>
              <a:rPr lang="en-US" sz="3200" b="1" dirty="0" smtClean="0"/>
              <a:t>-III and UNEDF</a:t>
            </a:r>
            <a:endParaRPr lang="en-US" sz="3200" b="1" dirty="0"/>
          </a:p>
        </p:txBody>
      </p:sp>
      <p:sp>
        <p:nvSpPr>
          <p:cNvPr id="3" name="Content Placeholder 2"/>
          <p:cNvSpPr>
            <a:spLocks noGrp="1"/>
          </p:cNvSpPr>
          <p:nvPr>
            <p:ph idx="1"/>
          </p:nvPr>
        </p:nvSpPr>
        <p:spPr>
          <a:xfrm>
            <a:off x="323528" y="1268761"/>
            <a:ext cx="8229600" cy="4032448"/>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t>Possible Landscape </a:t>
            </a:r>
          </a:p>
          <a:p>
            <a:pPr lvl="1"/>
            <a:r>
              <a:rPr lang="en-US" dirty="0" smtClean="0"/>
              <a:t>Light-ion fusion (NIF diagnostics)</a:t>
            </a:r>
          </a:p>
          <a:p>
            <a:pPr lvl="1"/>
            <a:r>
              <a:rPr lang="en-US" dirty="0" smtClean="0"/>
              <a:t>Predictive reactions (NNSA cares)</a:t>
            </a:r>
          </a:p>
          <a:p>
            <a:pPr lvl="1"/>
            <a:r>
              <a:rPr lang="en-US" dirty="0" smtClean="0"/>
              <a:t>Predictive fission</a:t>
            </a:r>
          </a:p>
          <a:p>
            <a:pPr lvl="1"/>
            <a:r>
              <a:rPr lang="en-US" dirty="0" smtClean="0"/>
              <a:t>Nuclear properties far from stability (SC/NP)</a:t>
            </a:r>
          </a:p>
          <a:p>
            <a:pPr lvl="1"/>
            <a:r>
              <a:rPr lang="en-US" dirty="0" smtClean="0"/>
              <a:t>Large sparse matrices; data movement; load balancing; fault tolerant algorithms, UQ…(ASCR)</a:t>
            </a:r>
          </a:p>
          <a:p>
            <a:r>
              <a:rPr lang="en-US" dirty="0" smtClean="0"/>
              <a:t>Reduced funding will mean choices</a:t>
            </a:r>
          </a:p>
          <a:p>
            <a:endParaRPr lang="en-US" dirty="0"/>
          </a:p>
        </p:txBody>
      </p:sp>
      <p:sp>
        <p:nvSpPr>
          <p:cNvPr id="4" name="TextBox 3"/>
          <p:cNvSpPr txBox="1"/>
          <p:nvPr/>
        </p:nvSpPr>
        <p:spPr>
          <a:xfrm>
            <a:off x="3275856" y="6021288"/>
            <a:ext cx="1782860"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latin typeface="Times New Roman" pitchFamily="18" charset="0"/>
                <a:cs typeface="Times New Roman" pitchFamily="18" charset="0"/>
              </a:rPr>
              <a:t>Good Luck!!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idx="4294967295"/>
          </p:nvPr>
        </p:nvSpPr>
        <p:spPr>
          <a:xfrm>
            <a:off x="395536" y="260648"/>
            <a:ext cx="9144000" cy="796901"/>
          </a:xfrm>
        </p:spPr>
        <p:txBody>
          <a:bodyPr/>
          <a:lstStyle/>
          <a:p>
            <a:r>
              <a:rPr lang="en-US" b="1" dirty="0" smtClean="0">
                <a:cs typeface="Arial" charset="0"/>
              </a:rPr>
              <a:t>Our Generation’s Sputnik Moment</a:t>
            </a:r>
          </a:p>
        </p:txBody>
      </p:sp>
      <p:sp>
        <p:nvSpPr>
          <p:cNvPr id="7" name="TextBox 6"/>
          <p:cNvSpPr txBox="1"/>
          <p:nvPr/>
        </p:nvSpPr>
        <p:spPr>
          <a:xfrm>
            <a:off x="4721607" y="1203993"/>
            <a:ext cx="4143376" cy="4708981"/>
          </a:xfrm>
          <a:prstGeom prst="rect">
            <a:avLst/>
          </a:prstGeom>
          <a:noFill/>
        </p:spPr>
        <p:txBody>
          <a:bodyPr wrap="square" rtlCol="0">
            <a:spAutoFit/>
          </a:bodyPr>
          <a:lstStyle/>
          <a:p>
            <a:pPr marL="0" lvl="1"/>
            <a:r>
              <a:rPr lang="en-US" sz="2000" dirty="0" smtClean="0"/>
              <a:t>“This is our generation's Sputnik moment. Two years ago, I said that we needed to reach a level of research and development we haven't seen since the height of the Space Race. </a:t>
            </a:r>
          </a:p>
          <a:p>
            <a:pPr marL="0" lvl="1"/>
            <a:endParaRPr lang="en-US" sz="2000" dirty="0" smtClean="0"/>
          </a:p>
          <a:p>
            <a:pPr marL="0" lvl="1"/>
            <a:r>
              <a:rPr lang="en-US" sz="2000" dirty="0" smtClean="0"/>
              <a:t>…[this] budget to Congress helps us meet that goal.  We'll invest in biomedical research, information technology, and especially clean energy technology—an investment that will strengthen our security, protect our planet, and create countless new jobs for our people.”</a:t>
            </a:r>
          </a:p>
        </p:txBody>
      </p:sp>
      <p:pic>
        <p:nvPicPr>
          <p:cNvPr id="1027" name="Picture 3" descr="M:\Documents and Settings\dehmer\Desktop\5391031061_a017533761_b.jpg"/>
          <p:cNvPicPr>
            <a:picLocks noChangeAspect="1" noChangeArrowheads="1"/>
          </p:cNvPicPr>
          <p:nvPr/>
        </p:nvPicPr>
        <p:blipFill>
          <a:blip r:embed="rId3" cstate="print"/>
          <a:srcRect l="15488" t="10335" r="10948"/>
          <a:stretch>
            <a:fillRect/>
          </a:stretch>
        </p:blipFill>
        <p:spPr bwMode="auto">
          <a:xfrm>
            <a:off x="257578" y="1352282"/>
            <a:ext cx="4262342" cy="3453606"/>
          </a:xfrm>
          <a:prstGeom prst="rect">
            <a:avLst/>
          </a:prstGeom>
          <a:noFill/>
        </p:spPr>
      </p:pic>
      <p:sp>
        <p:nvSpPr>
          <p:cNvPr id="6" name="TextBox 5"/>
          <p:cNvSpPr txBox="1"/>
          <p:nvPr/>
        </p:nvSpPr>
        <p:spPr>
          <a:xfrm>
            <a:off x="231822" y="4889767"/>
            <a:ext cx="4276050" cy="830997"/>
          </a:xfrm>
          <a:prstGeom prst="rect">
            <a:avLst/>
          </a:prstGeom>
          <a:noFill/>
        </p:spPr>
        <p:txBody>
          <a:bodyPr wrap="square" rtlCol="0">
            <a:spAutoFit/>
          </a:bodyPr>
          <a:lstStyle/>
          <a:p>
            <a:r>
              <a:rPr lang="en-US" sz="1200" dirty="0" smtClean="0"/>
              <a:t>Remarks of President Barack Obama</a:t>
            </a:r>
          </a:p>
          <a:p>
            <a:r>
              <a:rPr lang="en-US" sz="1200" dirty="0" smtClean="0"/>
              <a:t>State of the Union Address to the Joint Session of Congress</a:t>
            </a:r>
            <a:br>
              <a:rPr lang="en-US" sz="1200" dirty="0" smtClean="0"/>
            </a:br>
            <a:r>
              <a:rPr lang="en-US" sz="1200" dirty="0" smtClean="0"/>
              <a:t>Tuesday, January 25, 2011</a:t>
            </a:r>
          </a:p>
          <a:p>
            <a:pPr>
              <a:buFont typeface="Wingdings" pitchFamily="2" charset="2"/>
              <a:buChar char="§"/>
            </a:pP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Paleoclimatology</a:t>
            </a:r>
            <a:endParaRPr lang="en-US" sz="3200" dirty="0"/>
          </a:p>
        </p:txBody>
      </p:sp>
      <p:sp>
        <p:nvSpPr>
          <p:cNvPr id="3" name="Slide Number Placeholder 2"/>
          <p:cNvSpPr>
            <a:spLocks noGrp="1"/>
          </p:cNvSpPr>
          <p:nvPr>
            <p:ph type="sldNum" sz="quarter" idx="10"/>
          </p:nvPr>
        </p:nvSpPr>
        <p:spPr/>
        <p:txBody>
          <a:bodyPr/>
          <a:lstStyle/>
          <a:p>
            <a:fld id="{12EB6CAB-C529-468C-A699-FB5BB3F3E0FE}" type="slidenum">
              <a:rPr lang="en-US" altLang="en-US" smtClean="0"/>
              <a:pPr/>
              <a:t>30</a:t>
            </a:fld>
            <a:endParaRPr lang="en-US" altLang="en-US"/>
          </a:p>
        </p:txBody>
      </p:sp>
      <p:pic>
        <p:nvPicPr>
          <p:cNvPr id="62466" name="Picture 2" descr="Vostok Ice Core"/>
          <p:cNvPicPr>
            <a:picLocks noChangeAspect="1" noChangeArrowheads="1"/>
          </p:cNvPicPr>
          <p:nvPr/>
        </p:nvPicPr>
        <p:blipFill>
          <a:blip r:embed="rId2" cstate="print"/>
          <a:srcRect/>
          <a:stretch>
            <a:fillRect/>
          </a:stretch>
        </p:blipFill>
        <p:spPr bwMode="auto">
          <a:xfrm>
            <a:off x="611560" y="1268760"/>
            <a:ext cx="4883274" cy="5232079"/>
          </a:xfrm>
          <a:prstGeom prst="rect">
            <a:avLst/>
          </a:prstGeom>
          <a:noFill/>
        </p:spPr>
      </p:pic>
      <p:pic>
        <p:nvPicPr>
          <p:cNvPr id="62468" name="Picture 4" descr="Five photographs showing ice core drilling on the Greenland summit"/>
          <p:cNvPicPr>
            <a:picLocks noChangeAspect="1" noChangeArrowheads="1"/>
          </p:cNvPicPr>
          <p:nvPr/>
        </p:nvPicPr>
        <p:blipFill>
          <a:blip r:embed="rId3" cstate="print"/>
          <a:srcRect/>
          <a:stretch>
            <a:fillRect/>
          </a:stretch>
        </p:blipFill>
        <p:spPr bwMode="auto">
          <a:xfrm>
            <a:off x="5508104" y="1052736"/>
            <a:ext cx="3096344" cy="2568819"/>
          </a:xfrm>
          <a:prstGeom prst="rect">
            <a:avLst/>
          </a:prstGeom>
          <a:noFill/>
        </p:spPr>
      </p:pic>
      <p:pic>
        <p:nvPicPr>
          <p:cNvPr id="62470" name="Picture 6" descr="image"/>
          <p:cNvPicPr>
            <a:picLocks noChangeAspect="1" noChangeArrowheads="1"/>
          </p:cNvPicPr>
          <p:nvPr/>
        </p:nvPicPr>
        <p:blipFill>
          <a:blip r:embed="rId4" cstate="print"/>
          <a:srcRect/>
          <a:stretch>
            <a:fillRect/>
          </a:stretch>
        </p:blipFill>
        <p:spPr bwMode="auto">
          <a:xfrm>
            <a:off x="5724128" y="3789040"/>
            <a:ext cx="2880320" cy="2152210"/>
          </a:xfrm>
          <a:prstGeom prst="rect">
            <a:avLst/>
          </a:prstGeom>
          <a:noFill/>
        </p:spPr>
      </p:pic>
    </p:spTree>
    <p:extLst>
      <p:ext uri="{BB962C8B-B14F-4D97-AF65-F5344CB8AC3E}">
        <p14:creationId xmlns:p14="http://schemas.microsoft.com/office/powerpoint/2010/main" val="12228867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a:stretch>
            <a:fillRect/>
          </a:stretch>
        </p:blipFill>
        <p:spPr bwMode="auto">
          <a:xfrm>
            <a:off x="4774092" y="1309614"/>
            <a:ext cx="3819929" cy="2080952"/>
          </a:xfrm>
          <a:prstGeom prst="rect">
            <a:avLst/>
          </a:prstGeom>
          <a:noFill/>
          <a:ln w="9525">
            <a:noFill/>
            <a:miter lim="800000"/>
            <a:headEnd/>
            <a:tailEnd/>
          </a:ln>
          <a:effectLst/>
        </p:spPr>
      </p:pic>
      <p:sp>
        <p:nvSpPr>
          <p:cNvPr id="15363" name="Rectangle 4"/>
          <p:cNvSpPr>
            <a:spLocks noGrp="1" noChangeArrowheads="1"/>
          </p:cNvSpPr>
          <p:nvPr>
            <p:ph type="title"/>
          </p:nvPr>
        </p:nvSpPr>
        <p:spPr>
          <a:xfrm>
            <a:off x="428596" y="285728"/>
            <a:ext cx="6052953" cy="685800"/>
          </a:xfrm>
        </p:spPr>
        <p:txBody>
          <a:bodyPr/>
          <a:lstStyle/>
          <a:p>
            <a:r>
              <a:rPr lang="en-US" sz="2800" b="1" dirty="0" smtClean="0"/>
              <a:t>Power Consumption</a:t>
            </a:r>
          </a:p>
        </p:txBody>
      </p:sp>
      <p:sp>
        <p:nvSpPr>
          <p:cNvPr id="15364" name="Rectangle 5"/>
          <p:cNvSpPr>
            <a:spLocks noGrp="1" noChangeArrowheads="1"/>
          </p:cNvSpPr>
          <p:nvPr>
            <p:ph sz="half" idx="1"/>
          </p:nvPr>
        </p:nvSpPr>
        <p:spPr>
          <a:xfrm>
            <a:off x="151298" y="1133475"/>
            <a:ext cx="4489833" cy="4152900"/>
          </a:xfrm>
        </p:spPr>
        <p:txBody>
          <a:bodyPr/>
          <a:lstStyle/>
          <a:p>
            <a:r>
              <a:rPr lang="en-US" sz="1800" b="1" dirty="0" smtClean="0"/>
              <a:t>Barriers </a:t>
            </a:r>
          </a:p>
          <a:p>
            <a:pPr lvl="1"/>
            <a:r>
              <a:rPr lang="en-US" sz="1400" dirty="0" smtClean="0"/>
              <a:t>Power is leading design constraint for computing technology</a:t>
            </a:r>
          </a:p>
          <a:p>
            <a:pPr lvl="1"/>
            <a:r>
              <a:rPr lang="en-US" sz="1400" dirty="0" smtClean="0"/>
              <a:t>Target ~20MW, estimated &gt; 100MW required for Exascale systems (DARPA, DOE)</a:t>
            </a:r>
          </a:p>
          <a:p>
            <a:pPr lvl="1"/>
            <a:r>
              <a:rPr lang="en-US" sz="1400" dirty="0" smtClean="0"/>
              <a:t>Efficiency is industry-wide problem (IT technology &gt;2% of US energy consumption and growing)</a:t>
            </a:r>
          </a:p>
          <a:p>
            <a:r>
              <a:rPr lang="en-US" sz="1800" b="1" dirty="0" smtClean="0"/>
              <a:t>Technical Focus Areas</a:t>
            </a:r>
          </a:p>
          <a:p>
            <a:pPr lvl="1"/>
            <a:r>
              <a:rPr lang="en-US" sz="1400" dirty="0" smtClean="0"/>
              <a:t>Energy efficient hardware building blocks (CPU, memory, interconnect)</a:t>
            </a:r>
          </a:p>
          <a:p>
            <a:pPr lvl="1"/>
            <a:r>
              <a:rPr lang="en-US" sz="1400" dirty="0" smtClean="0"/>
              <a:t>Novel cooling and packaging</a:t>
            </a:r>
          </a:p>
          <a:p>
            <a:pPr lvl="1"/>
            <a:r>
              <a:rPr lang="en-US" sz="1400" dirty="0" smtClean="0"/>
              <a:t>Si-Photonic Communication</a:t>
            </a:r>
          </a:p>
          <a:p>
            <a:pPr lvl="1"/>
            <a:r>
              <a:rPr lang="en-US" sz="1400" dirty="0" smtClean="0"/>
              <a:t>Power Aware Runtime Software and Algorithms</a:t>
            </a:r>
          </a:p>
          <a:p>
            <a:r>
              <a:rPr lang="en-US" sz="1800" b="1" dirty="0" smtClean="0"/>
              <a:t>Technical Gap</a:t>
            </a:r>
          </a:p>
          <a:p>
            <a:pPr lvl="1"/>
            <a:r>
              <a:rPr lang="en-US" sz="1400" dirty="0" smtClean="0"/>
              <a:t>Need 5X improvement in power efficiency over projections that include technological advancements</a:t>
            </a:r>
          </a:p>
        </p:txBody>
      </p:sp>
      <p:sp>
        <p:nvSpPr>
          <p:cNvPr id="15366" name="TextBox 6"/>
          <p:cNvSpPr txBox="1">
            <a:spLocks noChangeArrowheads="1"/>
          </p:cNvSpPr>
          <p:nvPr/>
        </p:nvSpPr>
        <p:spPr bwMode="auto">
          <a:xfrm>
            <a:off x="4559557" y="3256511"/>
            <a:ext cx="4306887" cy="579437"/>
          </a:xfrm>
          <a:prstGeom prst="rect">
            <a:avLst/>
          </a:prstGeom>
          <a:noFill/>
          <a:ln w="9525">
            <a:noFill/>
            <a:miter lim="800000"/>
            <a:headEnd/>
            <a:tailEnd/>
          </a:ln>
        </p:spPr>
        <p:txBody>
          <a:bodyPr>
            <a:spAutoFit/>
          </a:bodyPr>
          <a:lstStyle/>
          <a:p>
            <a:pPr algn="ctr"/>
            <a:r>
              <a:rPr lang="en-GB" sz="1200" b="1" dirty="0">
                <a:solidFill>
                  <a:srgbClr val="000000"/>
                </a:solidFill>
                <a:latin typeface="Arial" charset="0"/>
              </a:rPr>
              <a:t>Possible Leadership class power requirements</a:t>
            </a:r>
          </a:p>
          <a:p>
            <a:r>
              <a:rPr lang="en-GB" sz="1000" dirty="0">
                <a:solidFill>
                  <a:srgbClr val="000000"/>
                </a:solidFill>
                <a:latin typeface="Arial" charset="0"/>
              </a:rPr>
              <a:t>From Peter Kogge (on behalf of Exascale Working Group), “Architectural </a:t>
            </a:r>
            <a:r>
              <a:rPr lang="en-GB" sz="1000" i="1" dirty="0">
                <a:solidFill>
                  <a:srgbClr val="000000"/>
                </a:solidFill>
                <a:latin typeface="Arial" charset="0"/>
              </a:rPr>
              <a:t>Challenges</a:t>
            </a:r>
            <a:r>
              <a:rPr lang="en-GB" sz="1000" dirty="0">
                <a:solidFill>
                  <a:srgbClr val="000000"/>
                </a:solidFill>
                <a:latin typeface="Arial" charset="0"/>
              </a:rPr>
              <a:t> at the </a:t>
            </a:r>
            <a:r>
              <a:rPr lang="en-GB" sz="1000" dirty="0">
                <a:latin typeface="Arial" charset="0"/>
              </a:rPr>
              <a:t>Exascale</a:t>
            </a:r>
            <a:r>
              <a:rPr lang="en-GB" sz="1000" dirty="0">
                <a:solidFill>
                  <a:srgbClr val="000000"/>
                </a:solidFill>
                <a:latin typeface="Arial" charset="0"/>
              </a:rPr>
              <a:t> Frontier”, June 20, 2008</a:t>
            </a:r>
          </a:p>
        </p:txBody>
      </p:sp>
      <p:cxnSp>
        <p:nvCxnSpPr>
          <p:cNvPr id="14" name="Straight Connector 13"/>
          <p:cNvCxnSpPr/>
          <p:nvPr/>
        </p:nvCxnSpPr>
        <p:spPr bwMode="auto">
          <a:xfrm flipV="1">
            <a:off x="6538162" y="2276046"/>
            <a:ext cx="1961452" cy="201198"/>
          </a:xfrm>
          <a:prstGeom prst="line">
            <a:avLst/>
          </a:prstGeom>
          <a:solidFill>
            <a:schemeClr val="accent1"/>
          </a:solidFill>
          <a:ln w="28575" cap="flat" cmpd="sng" algn="ctr">
            <a:solidFill>
              <a:srgbClr val="0000FF"/>
            </a:solidFill>
            <a:prstDash val="solid"/>
            <a:round/>
            <a:headEnd type="none" w="med" len="med"/>
            <a:tailEnd type="none" w="med" len="med"/>
          </a:ln>
          <a:effectLst/>
        </p:spPr>
      </p:cxnSp>
      <p:sp>
        <p:nvSpPr>
          <p:cNvPr id="23" name="TextBox 22"/>
          <p:cNvSpPr txBox="1"/>
          <p:nvPr/>
        </p:nvSpPr>
        <p:spPr>
          <a:xfrm>
            <a:off x="8009251" y="2301191"/>
            <a:ext cx="979755" cy="369332"/>
          </a:xfrm>
          <a:prstGeom prst="rect">
            <a:avLst/>
          </a:prstGeom>
          <a:noFill/>
        </p:spPr>
        <p:txBody>
          <a:bodyPr wrap="none" rtlCol="0">
            <a:spAutoFit/>
          </a:bodyPr>
          <a:lstStyle/>
          <a:p>
            <a:r>
              <a:rPr lang="en-US" dirty="0" smtClean="0">
                <a:solidFill>
                  <a:srgbClr val="0000FF"/>
                </a:solidFill>
              </a:rPr>
              <a:t>Desired</a:t>
            </a:r>
            <a:endParaRPr lang="en-US" dirty="0">
              <a:solidFill>
                <a:srgbClr val="0000FF"/>
              </a:solidFill>
            </a:endParaRPr>
          </a:p>
        </p:txBody>
      </p:sp>
      <p:sp>
        <p:nvSpPr>
          <p:cNvPr id="24" name="TextBox 23"/>
          <p:cNvSpPr txBox="1"/>
          <p:nvPr/>
        </p:nvSpPr>
        <p:spPr>
          <a:xfrm>
            <a:off x="7091394" y="1270051"/>
            <a:ext cx="1169325" cy="830997"/>
          </a:xfrm>
          <a:prstGeom prst="rect">
            <a:avLst/>
          </a:prstGeom>
          <a:noFill/>
        </p:spPr>
        <p:txBody>
          <a:bodyPr wrap="square" rtlCol="0">
            <a:spAutoFit/>
          </a:bodyPr>
          <a:lstStyle/>
          <a:p>
            <a:r>
              <a:rPr lang="en-US" sz="1200" dirty="0" smtClean="0">
                <a:solidFill>
                  <a:srgbClr val="FF0000"/>
                </a:solidFill>
              </a:rPr>
              <a:t>Projected including industry BAU improvements</a:t>
            </a:r>
            <a:endParaRPr lang="en-US" sz="1200" dirty="0">
              <a:solidFill>
                <a:srgbClr val="FF0000"/>
              </a:solidFill>
            </a:endParaRPr>
          </a:p>
        </p:txBody>
      </p:sp>
      <p:sp>
        <p:nvSpPr>
          <p:cNvPr id="13" name="TextBox 12"/>
          <p:cNvSpPr txBox="1"/>
          <p:nvPr/>
        </p:nvSpPr>
        <p:spPr>
          <a:xfrm>
            <a:off x="4757732" y="5900738"/>
            <a:ext cx="4229100" cy="307777"/>
          </a:xfrm>
          <a:prstGeom prst="rect">
            <a:avLst/>
          </a:prstGeom>
          <a:solidFill>
            <a:srgbClr val="FFFFFF"/>
          </a:solidFill>
        </p:spPr>
        <p:txBody>
          <a:bodyPr wrap="square" rtlCol="0">
            <a:spAutoFit/>
          </a:bodyPr>
          <a:lstStyle/>
          <a:p>
            <a:pPr algn="ctr"/>
            <a:r>
              <a:rPr lang="en-US" sz="1400" b="1" dirty="0" smtClean="0"/>
              <a:t>System memory dominates energy budget </a:t>
            </a:r>
            <a:endParaRPr lang="en-US" sz="1400" b="1" dirty="0"/>
          </a:p>
        </p:txBody>
      </p:sp>
      <p:graphicFrame>
        <p:nvGraphicFramePr>
          <p:cNvPr id="15" name="Chart 14"/>
          <p:cNvGraphicFramePr/>
          <p:nvPr/>
        </p:nvGraphicFramePr>
        <p:xfrm>
          <a:off x="4400551" y="3800474"/>
          <a:ext cx="4743449" cy="2289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System Software</a:t>
            </a:r>
            <a:endParaRPr lang="en-US" sz="3600" b="1" dirty="0"/>
          </a:p>
        </p:txBody>
      </p:sp>
      <p:pic>
        <p:nvPicPr>
          <p:cNvPr id="311298" name="Picture 2"/>
          <p:cNvPicPr>
            <a:picLocks noChangeAspect="1" noChangeArrowheads="1"/>
          </p:cNvPicPr>
          <p:nvPr/>
        </p:nvPicPr>
        <p:blipFill>
          <a:blip r:embed="rId2" cstate="print"/>
          <a:srcRect/>
          <a:stretch>
            <a:fillRect/>
          </a:stretch>
        </p:blipFill>
        <p:spPr bwMode="auto">
          <a:xfrm>
            <a:off x="741157" y="908720"/>
            <a:ext cx="7863291" cy="5949280"/>
          </a:xfrm>
          <a:prstGeom prst="rect">
            <a:avLst/>
          </a:prstGeom>
          <a:noFill/>
          <a:ln w="9525">
            <a:noFill/>
            <a:miter lim="800000"/>
            <a:headEnd/>
            <a:tailEnd/>
          </a:ln>
        </p:spPr>
      </p:pic>
      <p:sp>
        <p:nvSpPr>
          <p:cNvPr id="5" name="TextBox 4"/>
          <p:cNvSpPr txBox="1"/>
          <p:nvPr/>
        </p:nvSpPr>
        <p:spPr>
          <a:xfrm>
            <a:off x="0" y="6273225"/>
            <a:ext cx="3499676" cy="584775"/>
          </a:xfrm>
          <a:prstGeom prst="rect">
            <a:avLst/>
          </a:prstGeom>
          <a:noFill/>
        </p:spPr>
        <p:txBody>
          <a:bodyPr wrap="none" rtlCol="0">
            <a:spAutoFit/>
          </a:bodyPr>
          <a:lstStyle/>
          <a:p>
            <a:r>
              <a:rPr lang="en-US" sz="1600" dirty="0" smtClean="0">
                <a:latin typeface="Times New Roman" pitchFamily="18" charset="0"/>
                <a:cs typeface="Times New Roman" pitchFamily="18" charset="0"/>
              </a:rPr>
              <a:t>International </a:t>
            </a:r>
            <a:r>
              <a:rPr lang="en-US" sz="1600" dirty="0" err="1" smtClean="0">
                <a:latin typeface="Times New Roman" pitchFamily="18" charset="0"/>
                <a:cs typeface="Times New Roman" pitchFamily="18" charset="0"/>
              </a:rPr>
              <a:t>Exascale</a:t>
            </a:r>
            <a:r>
              <a:rPr lang="en-US" sz="1600" dirty="0" smtClean="0">
                <a:latin typeface="Times New Roman" pitchFamily="18" charset="0"/>
                <a:cs typeface="Times New Roman" pitchFamily="18" charset="0"/>
              </a:rPr>
              <a:t> Software Project </a:t>
            </a:r>
          </a:p>
          <a:p>
            <a:r>
              <a:rPr lang="en-US" sz="1600" dirty="0" smtClean="0">
                <a:latin typeface="Times New Roman" pitchFamily="18" charset="0"/>
                <a:cs typeface="Times New Roman" pitchFamily="18" charset="0"/>
              </a:rPr>
              <a:t>(DOE and NSF)</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edm_fig_2.png"/>
          <p:cNvPicPr>
            <a:picLocks noChangeAspect="1"/>
          </p:cNvPicPr>
          <p:nvPr/>
        </p:nvPicPr>
        <p:blipFill>
          <a:blip r:embed="rId3" cstate="print"/>
          <a:stretch>
            <a:fillRect/>
          </a:stretch>
        </p:blipFill>
        <p:spPr>
          <a:xfrm>
            <a:off x="4978400" y="3794798"/>
            <a:ext cx="4001235" cy="2504402"/>
          </a:xfrm>
          <a:prstGeom prst="rect">
            <a:avLst/>
          </a:prstGeom>
        </p:spPr>
      </p:pic>
      <p:sp>
        <p:nvSpPr>
          <p:cNvPr id="42" name="Rectangle 4"/>
          <p:cNvSpPr>
            <a:spLocks noGrp="1" noChangeArrowheads="1"/>
          </p:cNvSpPr>
          <p:nvPr>
            <p:ph type="title"/>
          </p:nvPr>
        </p:nvSpPr>
        <p:spPr>
          <a:xfrm>
            <a:off x="428596" y="285728"/>
            <a:ext cx="8258204" cy="642942"/>
          </a:xfrm>
        </p:spPr>
        <p:txBody>
          <a:bodyPr/>
          <a:lstStyle/>
          <a:p>
            <a:r>
              <a:rPr lang="en-US" sz="3200" b="1" dirty="0" smtClean="0"/>
              <a:t>Memory and Storage Bandwidth</a:t>
            </a:r>
          </a:p>
        </p:txBody>
      </p:sp>
      <p:sp>
        <p:nvSpPr>
          <p:cNvPr id="45" name="Rectangle 5"/>
          <p:cNvSpPr txBox="1">
            <a:spLocks noChangeArrowheads="1"/>
          </p:cNvSpPr>
          <p:nvPr/>
        </p:nvSpPr>
        <p:spPr bwMode="auto">
          <a:xfrm>
            <a:off x="0" y="1072851"/>
            <a:ext cx="4715021" cy="4957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indent="-227013" defTabSz="914400" eaLnBrk="0" hangingPunct="0">
              <a:spcBef>
                <a:spcPct val="50000"/>
              </a:spcBef>
              <a:buClr>
                <a:srgbClr val="24459C"/>
              </a:buClr>
              <a:buSzPct val="120000"/>
              <a:buFont typeface="Times" pitchFamily="80" charset="0"/>
              <a:buChar char="•"/>
              <a:defRPr/>
            </a:pPr>
            <a:r>
              <a:rPr lang="en-US" b="1" dirty="0" smtClean="0"/>
              <a:t>Barriers </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a:p>
            <a:pPr marL="569913" marR="0" lvl="1" indent="-228600" algn="l" defTabSz="914400" rtl="0" eaLnBrk="0" fontAlgn="base" latinLnBrk="0" hangingPunct="0">
              <a:lnSpc>
                <a:spcPct val="100000"/>
              </a:lnSpc>
              <a:spcBef>
                <a:spcPct val="10000"/>
              </a:spcBef>
              <a:spcAft>
                <a:spcPct val="0"/>
              </a:spcAft>
              <a:buClr>
                <a:srgbClr val="FFB300"/>
              </a:buClr>
              <a:buSzPct val="120000"/>
              <a:buFontTx/>
              <a:buChar char="•"/>
              <a:tabLst/>
              <a:defRPr/>
            </a:pPr>
            <a:r>
              <a:rPr kumimoji="0" lang="en-US" sz="1400" b="1" u="none" strike="noStrike" kern="0" cap="none" spc="0" normalizeH="0" baseline="0" noProof="0" dirty="0" smtClean="0">
                <a:ln>
                  <a:noFill/>
                </a:ln>
                <a:solidFill>
                  <a:schemeClr val="accent1">
                    <a:lumMod val="50000"/>
                  </a:schemeClr>
                </a:solidFill>
                <a:effectLst/>
                <a:uLnTx/>
                <a:uFillTx/>
                <a:latin typeface="+mn-lt"/>
                <a:ea typeface="ＭＳ Ｐゴシック" pitchFamily="80" charset="-128"/>
              </a:rPr>
              <a:t>Per-disk performance, failure rates, and energy efficiency no longer improving</a:t>
            </a:r>
          </a:p>
          <a:p>
            <a:pPr marL="569913" marR="0" lvl="1" indent="-228600" algn="l" defTabSz="914400" rtl="0" eaLnBrk="0" fontAlgn="base" latinLnBrk="0" hangingPunct="0">
              <a:lnSpc>
                <a:spcPct val="100000"/>
              </a:lnSpc>
              <a:spcBef>
                <a:spcPct val="10000"/>
              </a:spcBef>
              <a:spcAft>
                <a:spcPct val="0"/>
              </a:spcAft>
              <a:buClr>
                <a:srgbClr val="FFB300"/>
              </a:buClr>
              <a:buSzPct val="120000"/>
              <a:buFontTx/>
              <a:buChar char="•"/>
              <a:tabLst/>
              <a:defRPr/>
            </a:pPr>
            <a:r>
              <a:rPr kumimoji="0" lang="en-US" sz="1400" b="1" u="none" strike="noStrike" kern="0" cap="none" spc="0" normalizeH="0" baseline="0" noProof="0" dirty="0" smtClean="0">
                <a:ln>
                  <a:noFill/>
                </a:ln>
                <a:solidFill>
                  <a:schemeClr val="accent1">
                    <a:lumMod val="50000"/>
                  </a:schemeClr>
                </a:solidFill>
                <a:effectLst/>
                <a:uLnTx/>
                <a:uFillTx/>
                <a:latin typeface="+mn-lt"/>
                <a:ea typeface="ＭＳ Ｐゴシック" pitchFamily="80" charset="-128"/>
              </a:rPr>
              <a:t>Linear extrapolation of DRAM vs. Multi-core performance </a:t>
            </a:r>
            <a:r>
              <a:rPr kumimoji="0" lang="en-US" sz="1400" b="1" u="none" strike="noStrike" kern="0" cap="none" spc="0" normalizeH="0" baseline="0" noProof="0" dirty="0" smtClean="0">
                <a:ln>
                  <a:noFill/>
                </a:ln>
                <a:solidFill>
                  <a:srgbClr val="3E3E98"/>
                </a:solidFill>
                <a:effectLst/>
                <a:uLnTx/>
                <a:uFillTx/>
                <a:latin typeface="+mn-lt"/>
                <a:ea typeface="ＭＳ Ｐゴシック" pitchFamily="80" charset="-128"/>
              </a:rPr>
              <a:t>means</a:t>
            </a:r>
            <a:r>
              <a:rPr kumimoji="0" lang="en-US" sz="1400" b="1" u="none" strike="noStrike" kern="0" cap="none" spc="0" normalizeH="0" baseline="0" noProof="0" dirty="0" smtClean="0">
                <a:ln>
                  <a:noFill/>
                </a:ln>
                <a:solidFill>
                  <a:schemeClr val="accent1">
                    <a:lumMod val="50000"/>
                  </a:schemeClr>
                </a:solidFill>
                <a:effectLst/>
                <a:uLnTx/>
                <a:uFillTx/>
                <a:latin typeface="+mn-lt"/>
                <a:ea typeface="ＭＳ Ｐゴシック" pitchFamily="80" charset="-128"/>
              </a:rPr>
              <a:t> the height of the memory  wall is accelerating</a:t>
            </a:r>
          </a:p>
          <a:p>
            <a:pPr marL="569913" marR="0" lvl="1" indent="-228600" algn="l" defTabSz="914400" rtl="0" eaLnBrk="0" fontAlgn="base" latinLnBrk="0" hangingPunct="0">
              <a:lnSpc>
                <a:spcPct val="100000"/>
              </a:lnSpc>
              <a:spcBef>
                <a:spcPct val="10000"/>
              </a:spcBef>
              <a:spcAft>
                <a:spcPct val="0"/>
              </a:spcAft>
              <a:buClr>
                <a:srgbClr val="FFB300"/>
              </a:buClr>
              <a:buSzPct val="120000"/>
              <a:buFontTx/>
              <a:buChar char="•"/>
              <a:tabLst/>
              <a:defRPr/>
            </a:pPr>
            <a:r>
              <a:rPr kumimoji="0" lang="en-US" sz="1400" b="1" u="none" strike="noStrike" kern="0" cap="none" spc="0" normalizeH="0" baseline="0" noProof="0" dirty="0" smtClean="0">
                <a:ln>
                  <a:noFill/>
                </a:ln>
                <a:solidFill>
                  <a:schemeClr val="accent1">
                    <a:lumMod val="50000"/>
                  </a:schemeClr>
                </a:solidFill>
                <a:effectLst/>
                <a:uLnTx/>
                <a:uFillTx/>
                <a:latin typeface="+mn-lt"/>
                <a:ea typeface="ＭＳ Ｐゴシック" pitchFamily="80" charset="-128"/>
              </a:rPr>
              <a:t>Off-chip bandwidth, latency throttling delivered performance</a:t>
            </a:r>
          </a:p>
          <a:p>
            <a:pPr marL="227013" marR="0" lvl="0" indent="-227013" algn="l" defTabSz="914400" rtl="0" eaLnBrk="0" fontAlgn="base" latinLnBrk="0" hangingPunct="0">
              <a:lnSpc>
                <a:spcPct val="100000"/>
              </a:lnSpc>
              <a:spcBef>
                <a:spcPts val="0"/>
              </a:spcBef>
              <a:spcAft>
                <a:spcPct val="0"/>
              </a:spcAft>
              <a:buClr>
                <a:srgbClr val="24459C"/>
              </a:buClr>
              <a:buSzPct val="120000"/>
              <a:buFont typeface="Times" pitchFamily="80" charset="0"/>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Technical Focus Areas</a:t>
            </a: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a:p>
            <a:pPr marL="569913" marR="0" lvl="1" indent="-228600" algn="l" defTabSz="914400" rtl="0" eaLnBrk="0" fontAlgn="base" latinLnBrk="0" hangingPunct="0">
              <a:lnSpc>
                <a:spcPct val="100000"/>
              </a:lnSpc>
              <a:spcBef>
                <a:spcPct val="10000"/>
              </a:spcBef>
              <a:spcAft>
                <a:spcPct val="0"/>
              </a:spcAft>
              <a:buClr>
                <a:srgbClr val="FFB300"/>
              </a:buClr>
              <a:buSzPct val="120000"/>
              <a:buFontTx/>
              <a:buChar char="•"/>
              <a:tabLst/>
              <a:defRPr/>
            </a:pPr>
            <a:r>
              <a:rPr kumimoji="0" lang="en-US" sz="1400" b="1" i="1" u="none" strike="noStrike" kern="0" cap="none" spc="0" normalizeH="0" baseline="0" noProof="0" dirty="0" smtClean="0">
                <a:ln>
                  <a:noFill/>
                </a:ln>
                <a:solidFill>
                  <a:schemeClr val="accent1">
                    <a:lumMod val="50000"/>
                  </a:schemeClr>
                </a:solidFill>
                <a:effectLst/>
                <a:uLnTx/>
                <a:uFillTx/>
                <a:latin typeface="+mn-lt"/>
                <a:ea typeface="ＭＳ Ｐゴシック" pitchFamily="80" charset="-128"/>
              </a:rPr>
              <a:t>Efficient Data Movement</a:t>
            </a:r>
          </a:p>
          <a:p>
            <a:pPr marL="914400" marR="0" lvl="2" indent="-230188" algn="l" defTabSz="914400" rtl="0" eaLnBrk="0" fontAlgn="base" latinLnBrk="0" hangingPunct="0">
              <a:lnSpc>
                <a:spcPct val="100000"/>
              </a:lnSpc>
              <a:spcBef>
                <a:spcPct val="10000"/>
              </a:spcBef>
              <a:spcAft>
                <a:spcPct val="0"/>
              </a:spcAft>
              <a:buClr>
                <a:schemeClr val="folHlink"/>
              </a:buClr>
              <a:buSzPct val="120000"/>
              <a:buFontTx/>
              <a:buChar char="•"/>
              <a:tabLst/>
              <a:defRPr/>
            </a:pPr>
            <a:r>
              <a:rPr kumimoji="0" lang="en-US" sz="1200" b="1" i="0" u="none" strike="noStrike" kern="0" cap="none" spc="0" normalizeH="0" baseline="0" noProof="0" dirty="0" smtClean="0">
                <a:ln>
                  <a:noFill/>
                </a:ln>
                <a:solidFill>
                  <a:schemeClr val="accent1">
                    <a:lumMod val="50000"/>
                  </a:schemeClr>
                </a:solidFill>
                <a:effectLst/>
                <a:uLnTx/>
                <a:uFillTx/>
                <a:latin typeface="+mn-lt"/>
                <a:ea typeface="+mn-ea"/>
              </a:rPr>
              <a:t>Photonic DRAM interfaces</a:t>
            </a:r>
          </a:p>
          <a:p>
            <a:pPr marL="914400" marR="0" lvl="2" indent="-230188" algn="l" defTabSz="914400" rtl="0" eaLnBrk="0" fontAlgn="base" latinLnBrk="0" hangingPunct="0">
              <a:lnSpc>
                <a:spcPct val="100000"/>
              </a:lnSpc>
              <a:spcBef>
                <a:spcPct val="10000"/>
              </a:spcBef>
              <a:spcAft>
                <a:spcPct val="0"/>
              </a:spcAft>
              <a:buClr>
                <a:schemeClr val="folHlink"/>
              </a:buClr>
              <a:buSzPct val="120000"/>
              <a:buFontTx/>
              <a:buChar char="•"/>
              <a:tabLst/>
              <a:defRPr/>
            </a:pPr>
            <a:r>
              <a:rPr kumimoji="0" lang="en-US" sz="1200" b="1" i="0" u="none" strike="noStrike" kern="0" cap="none" spc="0" normalizeH="0" baseline="0" noProof="0" dirty="0" smtClean="0">
                <a:ln>
                  <a:noFill/>
                </a:ln>
                <a:solidFill>
                  <a:schemeClr val="accent1">
                    <a:lumMod val="50000"/>
                  </a:schemeClr>
                </a:solidFill>
                <a:effectLst/>
                <a:uLnTx/>
                <a:uFillTx/>
                <a:latin typeface="+mn-lt"/>
                <a:ea typeface="+mn-ea"/>
              </a:rPr>
              <a:t>Optical interconnects / routers</a:t>
            </a:r>
          </a:p>
          <a:p>
            <a:pPr marL="914400" marR="0" lvl="2" indent="-230188" algn="l" defTabSz="914400" rtl="0" eaLnBrk="0" fontAlgn="base" latinLnBrk="0" hangingPunct="0">
              <a:lnSpc>
                <a:spcPct val="100000"/>
              </a:lnSpc>
              <a:spcBef>
                <a:spcPct val="10000"/>
              </a:spcBef>
              <a:spcAft>
                <a:spcPct val="0"/>
              </a:spcAft>
              <a:buClr>
                <a:schemeClr val="folHlink"/>
              </a:buClr>
              <a:buSzPct val="120000"/>
              <a:buFontTx/>
              <a:buChar char="•"/>
              <a:tabLst/>
              <a:defRPr/>
            </a:pPr>
            <a:r>
              <a:rPr kumimoji="0" lang="en-US" sz="1200" b="1" i="0" u="none" strike="noStrike" kern="0" cap="none" spc="0" normalizeH="0" baseline="0" noProof="0" dirty="0" smtClean="0">
                <a:ln>
                  <a:noFill/>
                </a:ln>
                <a:solidFill>
                  <a:schemeClr val="accent1">
                    <a:lumMod val="50000"/>
                  </a:schemeClr>
                </a:solidFill>
                <a:effectLst/>
                <a:uLnTx/>
                <a:uFillTx/>
                <a:latin typeface="+mn-lt"/>
                <a:ea typeface="+mn-ea"/>
              </a:rPr>
              <a:t>Communications optimal algorithms</a:t>
            </a:r>
          </a:p>
          <a:p>
            <a:pPr marL="569913" marR="0" lvl="1" indent="-228600" algn="l" defTabSz="914400" rtl="0" eaLnBrk="0" fontAlgn="base" latinLnBrk="0" hangingPunct="0">
              <a:lnSpc>
                <a:spcPct val="100000"/>
              </a:lnSpc>
              <a:spcBef>
                <a:spcPct val="10000"/>
              </a:spcBef>
              <a:spcAft>
                <a:spcPct val="0"/>
              </a:spcAft>
              <a:buClr>
                <a:srgbClr val="FFB300"/>
              </a:buClr>
              <a:buSzPct val="120000"/>
              <a:buFontTx/>
              <a:buChar char="•"/>
              <a:tabLst/>
              <a:defRPr/>
            </a:pPr>
            <a:r>
              <a:rPr kumimoji="0" lang="en-US" sz="1400" b="1" i="1" u="none" strike="noStrike" kern="0" cap="none" spc="0" normalizeH="0" baseline="0" noProof="0" dirty="0" smtClean="0">
                <a:ln>
                  <a:noFill/>
                </a:ln>
                <a:solidFill>
                  <a:schemeClr val="accent1">
                    <a:lumMod val="50000"/>
                  </a:schemeClr>
                </a:solidFill>
                <a:effectLst/>
                <a:uLnTx/>
                <a:uFillTx/>
                <a:latin typeface="+mn-lt"/>
                <a:ea typeface="ＭＳ Ｐゴシック" pitchFamily="80" charset="-128"/>
              </a:rPr>
              <a:t>New Storage Approaches</a:t>
            </a:r>
          </a:p>
          <a:p>
            <a:pPr marL="914400" marR="0" lvl="2" indent="-230188" algn="l" defTabSz="914400" rtl="0" eaLnBrk="0" fontAlgn="base" latinLnBrk="0" hangingPunct="0">
              <a:lnSpc>
                <a:spcPct val="100000"/>
              </a:lnSpc>
              <a:spcBef>
                <a:spcPct val="10000"/>
              </a:spcBef>
              <a:spcAft>
                <a:spcPct val="0"/>
              </a:spcAft>
              <a:buClr>
                <a:schemeClr val="folHlink"/>
              </a:buClr>
              <a:buSzPct val="120000"/>
              <a:buFontTx/>
              <a:buChar char="•"/>
              <a:tabLst/>
              <a:defRPr/>
            </a:pPr>
            <a:r>
              <a:rPr kumimoji="0" lang="en-US" sz="1200" b="1" i="0" u="none" strike="noStrike" kern="0" cap="none" spc="0" normalizeH="0" baseline="0" noProof="0" dirty="0" smtClean="0">
                <a:ln>
                  <a:noFill/>
                </a:ln>
                <a:solidFill>
                  <a:schemeClr val="accent1">
                    <a:lumMod val="50000"/>
                  </a:schemeClr>
                </a:solidFill>
                <a:effectLst/>
                <a:uLnTx/>
                <a:uFillTx/>
                <a:latin typeface="+mn-lt"/>
                <a:ea typeface="+mn-ea"/>
              </a:rPr>
              <a:t>Non-volatile memory gap fillers</a:t>
            </a:r>
          </a:p>
          <a:p>
            <a:pPr marL="914400" marR="0" lvl="2" indent="-230188" algn="l" defTabSz="914400" rtl="0" eaLnBrk="0" fontAlgn="base" latinLnBrk="0" hangingPunct="0">
              <a:lnSpc>
                <a:spcPct val="100000"/>
              </a:lnSpc>
              <a:spcBef>
                <a:spcPct val="10000"/>
              </a:spcBef>
              <a:spcAft>
                <a:spcPct val="0"/>
              </a:spcAft>
              <a:buClr>
                <a:schemeClr val="folHlink"/>
              </a:buClr>
              <a:buSzPct val="120000"/>
              <a:buFontTx/>
              <a:buChar char="•"/>
              <a:tabLst/>
              <a:defRPr/>
            </a:pPr>
            <a:r>
              <a:rPr kumimoji="0" lang="en-US" sz="1200" b="1" i="0" u="none" strike="noStrike" kern="0" cap="none" spc="0" normalizeH="0" baseline="0" noProof="0" dirty="0" smtClean="0">
                <a:ln>
                  <a:noFill/>
                </a:ln>
                <a:solidFill>
                  <a:schemeClr val="accent1">
                    <a:lumMod val="50000"/>
                  </a:schemeClr>
                </a:solidFill>
                <a:effectLst/>
                <a:uLnTx/>
                <a:uFillTx/>
                <a:latin typeface="+mn-lt"/>
                <a:ea typeface="+mn-ea"/>
              </a:rPr>
              <a:t>Advanced packaging (chip stacking)</a:t>
            </a:r>
          </a:p>
          <a:p>
            <a:pPr marL="914400" marR="0" lvl="2" indent="-230188" algn="l" defTabSz="914400" rtl="0" eaLnBrk="0" fontAlgn="base" latinLnBrk="0" hangingPunct="0">
              <a:lnSpc>
                <a:spcPct val="100000"/>
              </a:lnSpc>
              <a:spcBef>
                <a:spcPct val="10000"/>
              </a:spcBef>
              <a:spcAft>
                <a:spcPct val="0"/>
              </a:spcAft>
              <a:buClr>
                <a:schemeClr val="folHlink"/>
              </a:buClr>
              <a:buSzPct val="120000"/>
              <a:buFontTx/>
              <a:buChar char="•"/>
              <a:tabLst/>
              <a:defRPr/>
            </a:pPr>
            <a:r>
              <a:rPr kumimoji="0" lang="en-US" sz="1200" b="1" i="0" u="none" strike="noStrike" kern="0" cap="none" spc="0" normalizeH="0" baseline="0" noProof="0" dirty="0" smtClean="0">
                <a:ln>
                  <a:noFill/>
                </a:ln>
                <a:solidFill>
                  <a:schemeClr val="accent1">
                    <a:lumMod val="50000"/>
                  </a:schemeClr>
                </a:solidFill>
                <a:effectLst/>
                <a:uLnTx/>
                <a:uFillTx/>
                <a:latin typeface="+mn-lt"/>
                <a:ea typeface="+mn-ea"/>
              </a:rPr>
              <a:t>Storage efficient programming models (Global Address Space)</a:t>
            </a:r>
          </a:p>
          <a:p>
            <a:pPr marL="227013" lvl="0" indent="-227013" defTabSz="914400" eaLnBrk="0" hangingPunct="0">
              <a:spcBef>
                <a:spcPts val="0"/>
              </a:spcBef>
              <a:buClr>
                <a:srgbClr val="24459C"/>
              </a:buClr>
              <a:buSzPct val="120000"/>
              <a:buFont typeface="Times" pitchFamily="80" charset="0"/>
              <a:buChar char="•"/>
            </a:pPr>
            <a:r>
              <a:rPr lang="en-US" b="1" kern="0" dirty="0" smtClean="0">
                <a:solidFill>
                  <a:srgbClr val="000000"/>
                </a:solidFill>
                <a:latin typeface="Arial"/>
                <a:ea typeface="ＭＳ Ｐゴシック"/>
              </a:rPr>
              <a:t>Technical Gap</a:t>
            </a:r>
          </a:p>
          <a:p>
            <a:pPr marL="569913" lvl="1" indent="-228600" defTabSz="914400" eaLnBrk="0" hangingPunct="0">
              <a:spcBef>
                <a:spcPct val="10000"/>
              </a:spcBef>
              <a:buClr>
                <a:srgbClr val="FFB300"/>
              </a:buClr>
              <a:buSzPct val="120000"/>
              <a:buFontTx/>
              <a:buChar char="•"/>
            </a:pPr>
            <a:r>
              <a:rPr lang="en-US" sz="1400" b="1" kern="0" dirty="0" smtClean="0">
                <a:solidFill>
                  <a:schemeClr val="accent1">
                    <a:lumMod val="50000"/>
                  </a:schemeClr>
                </a:solidFill>
                <a:latin typeface="Arial"/>
              </a:rPr>
              <a:t>Need 5X improvement in memory access speeds to keep current balance with computation.</a:t>
            </a:r>
          </a:p>
          <a:p>
            <a:pPr indent="-230188" defTabSz="914400" eaLnBrk="0" hangingPunct="0">
              <a:spcBef>
                <a:spcPct val="10000"/>
              </a:spcBef>
              <a:buClr>
                <a:schemeClr val="folHlink"/>
              </a:buClr>
              <a:buSzPct val="120000"/>
              <a:buFontTx/>
              <a:buChar char="•"/>
            </a:pPr>
            <a:endParaRPr kumimoji="0" lang="en-US" sz="1200" b="0" i="0" u="none" strike="noStrike" kern="0" cap="none" spc="0" normalizeH="0" baseline="0" noProof="0" dirty="0" smtClean="0">
              <a:ln>
                <a:noFill/>
              </a:ln>
              <a:solidFill>
                <a:schemeClr val="tx1"/>
              </a:solidFill>
              <a:effectLst/>
              <a:uLnTx/>
              <a:uFillTx/>
              <a:latin typeface="+mn-lt"/>
              <a:ea typeface="+mn-ea"/>
            </a:endParaRPr>
          </a:p>
          <a:p>
            <a:pPr marL="914400" marR="0" lvl="2" indent="-230188" algn="l" defTabSz="914400" rtl="0" eaLnBrk="0" fontAlgn="base" latinLnBrk="0" hangingPunct="0">
              <a:lnSpc>
                <a:spcPct val="100000"/>
              </a:lnSpc>
              <a:spcBef>
                <a:spcPct val="10000"/>
              </a:spcBef>
              <a:spcAft>
                <a:spcPct val="0"/>
              </a:spcAft>
              <a:buClr>
                <a:schemeClr val="folHlink"/>
              </a:buClr>
              <a:buSzPct val="120000"/>
              <a:buFontTx/>
              <a:buChar char="•"/>
              <a:tabLst/>
              <a:defRPr/>
            </a:pPr>
            <a:endParaRPr kumimoji="0" lang="en-US" sz="1400" b="0" i="0" u="none" strike="noStrike" kern="0" cap="none" spc="0" normalizeH="0" baseline="0" noProof="0" dirty="0" smtClean="0">
              <a:ln>
                <a:noFill/>
              </a:ln>
              <a:solidFill>
                <a:schemeClr val="tx1"/>
              </a:solidFill>
              <a:effectLst/>
              <a:uLnTx/>
              <a:uFillTx/>
              <a:latin typeface="+mn-lt"/>
              <a:ea typeface="+mn-ea"/>
            </a:endParaRPr>
          </a:p>
        </p:txBody>
      </p:sp>
      <p:pic>
        <p:nvPicPr>
          <p:cNvPr id="46" name="Picture 45"/>
          <p:cNvPicPr>
            <a:picLocks noChangeAspect="1"/>
          </p:cNvPicPr>
          <p:nvPr/>
        </p:nvPicPr>
        <p:blipFill>
          <a:blip r:embed="rId4" cstate="print"/>
          <a:stretch>
            <a:fillRect/>
          </a:stretch>
        </p:blipFill>
        <p:spPr>
          <a:xfrm>
            <a:off x="4555700" y="1654479"/>
            <a:ext cx="3162300" cy="1644650"/>
          </a:xfrm>
          <a:prstGeom prst="rect">
            <a:avLst/>
          </a:prstGeom>
        </p:spPr>
      </p:pic>
      <p:cxnSp>
        <p:nvCxnSpPr>
          <p:cNvPr id="47" name="Straight Connector 46"/>
          <p:cNvCxnSpPr/>
          <p:nvPr/>
        </p:nvCxnSpPr>
        <p:spPr bwMode="auto">
          <a:xfrm>
            <a:off x="7283450" y="2435225"/>
            <a:ext cx="1260475" cy="19050"/>
          </a:xfrm>
          <a:prstGeom prst="line">
            <a:avLst/>
          </a:prstGeom>
          <a:solidFill>
            <a:schemeClr val="accent1"/>
          </a:solidFill>
          <a:ln w="12700" cap="flat" cmpd="sng" algn="ctr">
            <a:solidFill>
              <a:srgbClr val="73E543"/>
            </a:solidFill>
            <a:prstDash val="dash"/>
            <a:round/>
            <a:headEnd type="none" w="med" len="med"/>
            <a:tailEnd type="none" w="med" len="med"/>
          </a:ln>
          <a:effectLst/>
        </p:spPr>
      </p:cxnSp>
      <p:cxnSp>
        <p:nvCxnSpPr>
          <p:cNvPr id="48" name="Straight Connector 47"/>
          <p:cNvCxnSpPr/>
          <p:nvPr/>
        </p:nvCxnSpPr>
        <p:spPr bwMode="auto">
          <a:xfrm>
            <a:off x="7261225" y="2479675"/>
            <a:ext cx="1295400" cy="393700"/>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49" name="Straight Connector 48"/>
          <p:cNvCxnSpPr/>
          <p:nvPr/>
        </p:nvCxnSpPr>
        <p:spPr bwMode="auto">
          <a:xfrm>
            <a:off x="6461125" y="2016125"/>
            <a:ext cx="2114550" cy="8255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0" name="Straight Connector 49"/>
          <p:cNvCxnSpPr/>
          <p:nvPr/>
        </p:nvCxnSpPr>
        <p:spPr bwMode="auto">
          <a:xfrm>
            <a:off x="6781800" y="2720975"/>
            <a:ext cx="1765300" cy="3175"/>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2" name="Group 38"/>
          <p:cNvGrpSpPr/>
          <p:nvPr/>
        </p:nvGrpSpPr>
        <p:grpSpPr>
          <a:xfrm>
            <a:off x="6921168" y="2724151"/>
            <a:ext cx="762005" cy="18288"/>
            <a:chOff x="6924675" y="2743202"/>
            <a:chExt cx="609604" cy="18288"/>
          </a:xfrm>
        </p:grpSpPr>
        <p:cxnSp>
          <p:nvCxnSpPr>
            <p:cNvPr id="52" name="Straight Connector 51"/>
            <p:cNvCxnSpPr/>
            <p:nvPr/>
          </p:nvCxnSpPr>
          <p:spPr bwMode="auto">
            <a:xfrm rot="5400000">
              <a:off x="6915533" y="2752344"/>
              <a:ext cx="18288" cy="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7067933" y="2752344"/>
              <a:ext cx="18288" cy="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7220333" y="2752344"/>
              <a:ext cx="18288" cy="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7372733" y="2752344"/>
              <a:ext cx="18288" cy="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5400000">
              <a:off x="7525133" y="2752344"/>
              <a:ext cx="18288" cy="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7" name="TextBox 56"/>
          <p:cNvSpPr txBox="1"/>
          <p:nvPr/>
        </p:nvSpPr>
        <p:spPr>
          <a:xfrm rot="5400000">
            <a:off x="7591425" y="2746375"/>
            <a:ext cx="298780" cy="153888"/>
          </a:xfrm>
          <a:prstGeom prst="rect">
            <a:avLst/>
          </a:prstGeom>
          <a:noFill/>
        </p:spPr>
        <p:txBody>
          <a:bodyPr wrap="none" rtlCol="0">
            <a:spAutoFit/>
          </a:bodyPr>
          <a:lstStyle/>
          <a:p>
            <a:r>
              <a:rPr lang="en-US" sz="400" b="1" dirty="0" smtClean="0"/>
              <a:t>2009</a:t>
            </a:r>
            <a:endParaRPr lang="en-US" sz="400" b="1" dirty="0"/>
          </a:p>
        </p:txBody>
      </p:sp>
      <p:sp>
        <p:nvSpPr>
          <p:cNvPr id="58" name="TextBox 57"/>
          <p:cNvSpPr txBox="1"/>
          <p:nvPr/>
        </p:nvSpPr>
        <p:spPr>
          <a:xfrm rot="5400000">
            <a:off x="7793745" y="2744960"/>
            <a:ext cx="295949" cy="153888"/>
          </a:xfrm>
          <a:prstGeom prst="rect">
            <a:avLst/>
          </a:prstGeom>
          <a:noFill/>
        </p:spPr>
        <p:txBody>
          <a:bodyPr wrap="none" rtlCol="0">
            <a:spAutoFit/>
          </a:bodyPr>
          <a:lstStyle/>
          <a:p>
            <a:r>
              <a:rPr lang="en-US" sz="400" b="1" dirty="0" smtClean="0"/>
              <a:t>2011</a:t>
            </a:r>
            <a:endParaRPr lang="en-US" sz="400" b="1" dirty="0"/>
          </a:p>
        </p:txBody>
      </p:sp>
      <p:sp>
        <p:nvSpPr>
          <p:cNvPr id="59" name="TextBox 58"/>
          <p:cNvSpPr txBox="1"/>
          <p:nvPr/>
        </p:nvSpPr>
        <p:spPr>
          <a:xfrm rot="5400000">
            <a:off x="8195554" y="2746375"/>
            <a:ext cx="298780" cy="153888"/>
          </a:xfrm>
          <a:prstGeom prst="rect">
            <a:avLst/>
          </a:prstGeom>
          <a:noFill/>
        </p:spPr>
        <p:txBody>
          <a:bodyPr wrap="none" rtlCol="0">
            <a:spAutoFit/>
          </a:bodyPr>
          <a:lstStyle/>
          <a:p>
            <a:r>
              <a:rPr lang="en-US" sz="400" b="1" dirty="0" smtClean="0"/>
              <a:t>2015</a:t>
            </a:r>
            <a:endParaRPr lang="en-US" sz="400" b="1" dirty="0"/>
          </a:p>
        </p:txBody>
      </p:sp>
      <p:sp>
        <p:nvSpPr>
          <p:cNvPr id="60" name="TextBox 59"/>
          <p:cNvSpPr txBox="1"/>
          <p:nvPr/>
        </p:nvSpPr>
        <p:spPr>
          <a:xfrm rot="5400000">
            <a:off x="8397875" y="2746375"/>
            <a:ext cx="298780" cy="153888"/>
          </a:xfrm>
          <a:prstGeom prst="rect">
            <a:avLst/>
          </a:prstGeom>
          <a:noFill/>
        </p:spPr>
        <p:txBody>
          <a:bodyPr wrap="none" rtlCol="0">
            <a:spAutoFit/>
          </a:bodyPr>
          <a:lstStyle/>
          <a:p>
            <a:r>
              <a:rPr lang="en-US" sz="400" b="1" dirty="0" smtClean="0"/>
              <a:t>2017</a:t>
            </a:r>
            <a:endParaRPr lang="en-US" sz="400" b="1" dirty="0"/>
          </a:p>
        </p:txBody>
      </p:sp>
      <p:sp>
        <p:nvSpPr>
          <p:cNvPr id="61" name="TextBox 60"/>
          <p:cNvSpPr txBox="1"/>
          <p:nvPr/>
        </p:nvSpPr>
        <p:spPr>
          <a:xfrm rot="5400000">
            <a:off x="7993234" y="2746375"/>
            <a:ext cx="298780" cy="153888"/>
          </a:xfrm>
          <a:prstGeom prst="rect">
            <a:avLst/>
          </a:prstGeom>
          <a:noFill/>
        </p:spPr>
        <p:txBody>
          <a:bodyPr wrap="none" rtlCol="0">
            <a:spAutoFit/>
          </a:bodyPr>
          <a:lstStyle/>
          <a:p>
            <a:r>
              <a:rPr lang="en-US" sz="400" b="1" dirty="0" smtClean="0"/>
              <a:t>2013</a:t>
            </a:r>
            <a:endParaRPr lang="en-US" sz="400" b="1" dirty="0"/>
          </a:p>
        </p:txBody>
      </p:sp>
      <p:pic>
        <p:nvPicPr>
          <p:cNvPr id="62" name="Picture 61" descr="10M.tiff"/>
          <p:cNvPicPr>
            <a:picLocks/>
          </p:cNvPicPr>
          <p:nvPr/>
        </p:nvPicPr>
        <p:blipFill>
          <a:blip r:embed="rId5" cstate="print"/>
          <a:stretch>
            <a:fillRect/>
          </a:stretch>
        </p:blipFill>
        <p:spPr>
          <a:xfrm>
            <a:off x="6491821" y="6004994"/>
            <a:ext cx="510540" cy="176022"/>
          </a:xfrm>
          <a:prstGeom prst="rect">
            <a:avLst/>
          </a:prstGeom>
        </p:spPr>
      </p:pic>
      <p:cxnSp>
        <p:nvCxnSpPr>
          <p:cNvPr id="63" name="Straight Arrow Connector 62"/>
          <p:cNvCxnSpPr/>
          <p:nvPr/>
        </p:nvCxnSpPr>
        <p:spPr bwMode="auto">
          <a:xfrm rot="16200000" flipH="1">
            <a:off x="7742767" y="2408765"/>
            <a:ext cx="584201" cy="1"/>
          </a:xfrm>
          <a:prstGeom prst="straightConnector1">
            <a:avLst/>
          </a:prstGeom>
          <a:solidFill>
            <a:schemeClr val="accent1"/>
          </a:solidFill>
          <a:ln w="41275" cap="flat" cmpd="sng" algn="ctr">
            <a:solidFill>
              <a:srgbClr val="FF3333"/>
            </a:solidFill>
            <a:prstDash val="solid"/>
            <a:round/>
            <a:headEnd type="none" w="med" len="med"/>
            <a:tailEnd type="arrow"/>
          </a:ln>
          <a:effectLst/>
        </p:spPr>
      </p:cxnSp>
      <p:sp>
        <p:nvSpPr>
          <p:cNvPr id="64" name="TextBox 63"/>
          <p:cNvSpPr txBox="1"/>
          <p:nvPr/>
        </p:nvSpPr>
        <p:spPr>
          <a:xfrm>
            <a:off x="7993391" y="2201333"/>
            <a:ext cx="1018478" cy="400110"/>
          </a:xfrm>
          <a:prstGeom prst="rect">
            <a:avLst/>
          </a:prstGeom>
          <a:noFill/>
        </p:spPr>
        <p:txBody>
          <a:bodyPr wrap="none" rtlCol="0">
            <a:spAutoFit/>
          </a:bodyPr>
          <a:lstStyle/>
          <a:p>
            <a:pPr algn="ctr"/>
            <a:r>
              <a:rPr lang="en-US" sz="1000" b="1" dirty="0" smtClean="0"/>
              <a:t>EI Investment</a:t>
            </a:r>
            <a:br>
              <a:rPr lang="en-US" sz="1000" b="1" dirty="0" smtClean="0"/>
            </a:br>
            <a:r>
              <a:rPr lang="en-US" sz="1000" b="1" dirty="0" smtClean="0"/>
              <a:t>Needed</a:t>
            </a:r>
            <a:endParaRPr lang="en-US" sz="10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CO</a:t>
            </a:r>
            <a:r>
              <a:rPr lang="en-GB" sz="3200" b="1" baseline="-25000" dirty="0" smtClean="0"/>
              <a:t>2</a:t>
            </a:r>
            <a:r>
              <a:rPr lang="en-GB" sz="3200" b="1" dirty="0" smtClean="0"/>
              <a:t> emissions and GDP per capita</a:t>
            </a:r>
            <a:endParaRPr lang="en-US" sz="3200" b="1" dirty="0"/>
          </a:p>
        </p:txBody>
      </p:sp>
      <p:pic>
        <p:nvPicPr>
          <p:cNvPr id="5" name="Picture 3"/>
          <p:cNvPicPr>
            <a:picLocks noChangeAspect="1" noChangeArrowheads="1"/>
          </p:cNvPicPr>
          <p:nvPr/>
        </p:nvPicPr>
        <p:blipFill>
          <a:blip r:embed="rId3" cstate="print"/>
          <a:srcRect/>
          <a:stretch>
            <a:fillRect/>
          </a:stretch>
        </p:blipFill>
        <p:spPr bwMode="auto">
          <a:xfrm>
            <a:off x="342412" y="828675"/>
            <a:ext cx="8372992" cy="5314969"/>
          </a:xfrm>
          <a:prstGeom prst="rect">
            <a:avLst/>
          </a:prstGeom>
          <a:noFill/>
          <a:ln w="9525">
            <a:noFill/>
            <a:miter lim="800000"/>
            <a:headEnd/>
            <a:tailEnd/>
          </a:ln>
        </p:spPr>
      </p:pic>
      <p:sp>
        <p:nvSpPr>
          <p:cNvPr id="6" name="Text Box 4"/>
          <p:cNvSpPr txBox="1">
            <a:spLocks noChangeArrowheads="1"/>
          </p:cNvSpPr>
          <p:nvPr/>
        </p:nvSpPr>
        <p:spPr bwMode="auto">
          <a:xfrm>
            <a:off x="827088" y="6072206"/>
            <a:ext cx="3132137" cy="365125"/>
          </a:xfrm>
          <a:prstGeom prst="rect">
            <a:avLst/>
          </a:prstGeom>
          <a:noFill/>
          <a:ln w="9525">
            <a:noFill/>
            <a:miter lim="800000"/>
            <a:headEnd/>
            <a:tailEnd/>
          </a:ln>
        </p:spPr>
        <p:txBody>
          <a:bodyPr lIns="91433" tIns="45716" rIns="91433" bIns="45716">
            <a:spAutoFit/>
          </a:bodyPr>
          <a:lstStyle/>
          <a:p>
            <a:pPr eaLnBrk="0" hangingPunct="0"/>
            <a:r>
              <a:rPr lang="en-GB" sz="900" dirty="0">
                <a:solidFill>
                  <a:srgbClr val="000000"/>
                </a:solidFill>
                <a:latin typeface="Univers 45 Light" pitchFamily="2" charset="0"/>
              </a:rPr>
              <a:t>Source:  DOE EIA database (2008)</a:t>
            </a:r>
          </a:p>
          <a:p>
            <a:pPr eaLnBrk="0" hangingPunct="0"/>
            <a:r>
              <a:rPr lang="en-GB" sz="900" dirty="0">
                <a:solidFill>
                  <a:srgbClr val="000000"/>
                </a:solidFill>
                <a:latin typeface="Univers 45 Light" pitchFamily="2" charset="0"/>
              </a:rPr>
              <a:t>Russia data 1992-2005, Germany data 1991-2005</a:t>
            </a:r>
            <a:endParaRPr lang="en-US" sz="900" dirty="0">
              <a:solidFill>
                <a:srgbClr val="000000"/>
              </a:solidFill>
              <a:latin typeface="Univers 45 Light" pitchFamily="2" charset="0"/>
            </a:endParaRPr>
          </a:p>
        </p:txBody>
      </p:sp>
    </p:spTree>
    <p:extLst>
      <p:ext uri="{BB962C8B-B14F-4D97-AF65-F5344CB8AC3E}">
        <p14:creationId xmlns:p14="http://schemas.microsoft.com/office/powerpoint/2010/main" val="18123593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International Energy Outlook 2010 (EIA) – Reference Case</a:t>
            </a:r>
            <a:endParaRPr lang="en-US" sz="2000" dirty="0"/>
          </a:p>
        </p:txBody>
      </p:sp>
      <p:sp>
        <p:nvSpPr>
          <p:cNvPr id="3" name="Slide Number Placeholder 2"/>
          <p:cNvSpPr>
            <a:spLocks noGrp="1"/>
          </p:cNvSpPr>
          <p:nvPr>
            <p:ph type="sldNum" sz="quarter" idx="10"/>
          </p:nvPr>
        </p:nvSpPr>
        <p:spPr/>
        <p:txBody>
          <a:bodyPr/>
          <a:lstStyle/>
          <a:p>
            <a:fld id="{12EB6CAB-C529-468C-A699-FB5BB3F3E0FE}" type="slidenum">
              <a:rPr lang="en-US" altLang="en-US" smtClean="0"/>
              <a:pPr/>
              <a:t>5</a:t>
            </a:fld>
            <a:endParaRPr lang="en-US" altLang="en-US"/>
          </a:p>
        </p:txBody>
      </p:sp>
      <p:pic>
        <p:nvPicPr>
          <p:cNvPr id="1030" name="Picture 6" descr="Figure 1. World marketed energy consumption, 2007-2035 (quadrillion Btu)"/>
          <p:cNvPicPr>
            <a:picLocks noChangeAspect="1" noChangeArrowheads="1"/>
          </p:cNvPicPr>
          <p:nvPr/>
        </p:nvPicPr>
        <p:blipFill>
          <a:blip r:embed="rId2" cstate="print"/>
          <a:srcRect/>
          <a:stretch>
            <a:fillRect/>
          </a:stretch>
        </p:blipFill>
        <p:spPr bwMode="auto">
          <a:xfrm>
            <a:off x="953799" y="908720"/>
            <a:ext cx="6727087" cy="4968552"/>
          </a:xfrm>
          <a:prstGeom prst="rect">
            <a:avLst/>
          </a:prstGeom>
          <a:noFill/>
        </p:spPr>
      </p:pic>
      <p:sp>
        <p:nvSpPr>
          <p:cNvPr id="4" name="TextBox 3"/>
          <p:cNvSpPr txBox="1"/>
          <p:nvPr/>
        </p:nvSpPr>
        <p:spPr>
          <a:xfrm>
            <a:off x="7452320" y="2564904"/>
            <a:ext cx="980407" cy="461665"/>
          </a:xfrm>
          <a:prstGeom prst="rect">
            <a:avLst/>
          </a:prstGeom>
          <a:noFill/>
        </p:spPr>
        <p:txBody>
          <a:bodyPr wrap="none" rtlCol="0">
            <a:spAutoFit/>
          </a:bodyPr>
          <a:lstStyle/>
          <a:p>
            <a:r>
              <a:rPr lang="en-US" dirty="0" smtClean="0"/>
              <a:t>+84%</a:t>
            </a:r>
            <a:endParaRPr lang="en-US" dirty="0"/>
          </a:p>
        </p:txBody>
      </p:sp>
      <p:sp>
        <p:nvSpPr>
          <p:cNvPr id="8" name="TextBox 7"/>
          <p:cNvSpPr txBox="1"/>
          <p:nvPr/>
        </p:nvSpPr>
        <p:spPr>
          <a:xfrm>
            <a:off x="7452320" y="4149080"/>
            <a:ext cx="980407" cy="461665"/>
          </a:xfrm>
          <a:prstGeom prst="rect">
            <a:avLst/>
          </a:prstGeom>
          <a:noFill/>
        </p:spPr>
        <p:txBody>
          <a:bodyPr wrap="none" rtlCol="0">
            <a:spAutoFit/>
          </a:bodyPr>
          <a:lstStyle/>
          <a:p>
            <a:r>
              <a:rPr lang="en-US" dirty="0" smtClean="0"/>
              <a:t>+14%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US Energy Production and Usage 2009 ( 94.6 Quads)</a:t>
            </a:r>
            <a:endParaRPr lang="en-US" sz="2400" b="1" dirty="0"/>
          </a:p>
        </p:txBody>
      </p:sp>
      <p:sp>
        <p:nvSpPr>
          <p:cNvPr id="3" name="Slide Number Placeholder 2"/>
          <p:cNvSpPr>
            <a:spLocks noGrp="1"/>
          </p:cNvSpPr>
          <p:nvPr>
            <p:ph type="sldNum" sz="quarter" idx="10"/>
          </p:nvPr>
        </p:nvSpPr>
        <p:spPr/>
        <p:txBody>
          <a:bodyPr/>
          <a:lstStyle/>
          <a:p>
            <a:fld id="{12EB6CAB-C529-468C-A699-FB5BB3F3E0FE}" type="slidenum">
              <a:rPr lang="en-US" altLang="en-US" smtClean="0"/>
              <a:pPr/>
              <a:t>6</a:t>
            </a:fld>
            <a:endParaRPr lang="en-US" altLang="en-US"/>
          </a:p>
        </p:txBody>
      </p:sp>
      <p:sp>
        <p:nvSpPr>
          <p:cNvPr id="10" name="Rectangle 7"/>
          <p:cNvSpPr>
            <a:spLocks noChangeArrowheads="1"/>
          </p:cNvSpPr>
          <p:nvPr/>
        </p:nvSpPr>
        <p:spPr bwMode="auto">
          <a:xfrm>
            <a:off x="457200" y="6165304"/>
            <a:ext cx="8686800" cy="400110"/>
          </a:xfrm>
          <a:prstGeom prst="rect">
            <a:avLst/>
          </a:prstGeom>
          <a:noFill/>
          <a:ln w="9525">
            <a:noFill/>
            <a:miter lim="800000"/>
            <a:headEnd/>
            <a:tailEnd/>
          </a:ln>
        </p:spPr>
        <p:txBody>
          <a:bodyPr>
            <a:spAutoFit/>
          </a:bodyPr>
          <a:lstStyle/>
          <a:p>
            <a:r>
              <a:rPr lang="en-US" sz="1000" b="1" i="1" dirty="0" smtClean="0">
                <a:solidFill>
                  <a:srgbClr val="146737"/>
                </a:solidFill>
              </a:rPr>
              <a:t>Source: Lawrence Livermore National Laboratory and the Department of Energy, </a:t>
            </a:r>
          </a:p>
          <a:p>
            <a:r>
              <a:rPr lang="en-US" sz="1000" b="1" i="1" dirty="0" smtClean="0">
                <a:solidFill>
                  <a:srgbClr val="146737"/>
                </a:solidFill>
              </a:rPr>
              <a:t>Energy Information Administration, based on data from DOE/EIA-0384(2009),August 2010).</a:t>
            </a:r>
            <a:endParaRPr lang="en-US" sz="1000" b="1" dirty="0">
              <a:solidFill>
                <a:srgbClr val="146737"/>
              </a:solidFill>
            </a:endParaRPr>
          </a:p>
        </p:txBody>
      </p:sp>
      <p:pic>
        <p:nvPicPr>
          <p:cNvPr id="7" name="Picture 6"/>
          <p:cNvPicPr>
            <a:picLocks noChangeAspect="1"/>
          </p:cNvPicPr>
          <p:nvPr/>
        </p:nvPicPr>
        <p:blipFill>
          <a:blip r:embed="rId2" cstate="print"/>
          <a:stretch>
            <a:fillRect/>
          </a:stretch>
        </p:blipFill>
        <p:spPr>
          <a:xfrm>
            <a:off x="914400" y="901700"/>
            <a:ext cx="7315200" cy="5041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Energy is Different</a:t>
            </a:r>
            <a:endParaRPr lang="en-US" sz="3600" b="1" dirty="0">
              <a:solidFill>
                <a:srgbClr val="00B0F0"/>
              </a:solidFill>
            </a:endParaRPr>
          </a:p>
        </p:txBody>
      </p:sp>
      <p:sp>
        <p:nvSpPr>
          <p:cNvPr id="4" name="Text Box 4"/>
          <p:cNvSpPr txBox="1">
            <a:spLocks noChangeArrowheads="1"/>
          </p:cNvSpPr>
          <p:nvPr/>
        </p:nvSpPr>
        <p:spPr bwMode="auto">
          <a:xfrm>
            <a:off x="3347864" y="3573016"/>
            <a:ext cx="987307" cy="276991"/>
          </a:xfrm>
          <a:prstGeom prst="rect">
            <a:avLst/>
          </a:prstGeom>
          <a:noFill/>
          <a:ln w="9525">
            <a:noFill/>
            <a:miter lim="800000"/>
            <a:headEnd/>
            <a:tailEnd/>
          </a:ln>
        </p:spPr>
        <p:txBody>
          <a:bodyPr wrap="none" lIns="91433" tIns="45716" rIns="91433" bIns="45716">
            <a:spAutoFit/>
          </a:bodyPr>
          <a:lstStyle/>
          <a:p>
            <a:pPr eaLnBrk="0" hangingPunct="0"/>
            <a:r>
              <a:rPr lang="en-GB" sz="1200" dirty="0">
                <a:solidFill>
                  <a:srgbClr val="000000"/>
                </a:solidFill>
                <a:latin typeface="Tahoma" pitchFamily="34" charset="0"/>
              </a:rPr>
              <a:t>Source: EIA</a:t>
            </a:r>
          </a:p>
        </p:txBody>
      </p:sp>
      <p:pic>
        <p:nvPicPr>
          <p:cNvPr id="7" name="Picture 4"/>
          <p:cNvPicPr>
            <a:picLocks noChangeAspect="1" noChangeArrowheads="1"/>
          </p:cNvPicPr>
          <p:nvPr/>
        </p:nvPicPr>
        <p:blipFill>
          <a:blip r:embed="rId2" cstate="print"/>
          <a:srcRect/>
          <a:stretch>
            <a:fillRect/>
          </a:stretch>
        </p:blipFill>
        <p:spPr bwMode="auto">
          <a:xfrm>
            <a:off x="467544" y="4293096"/>
            <a:ext cx="4358288" cy="2315340"/>
          </a:xfrm>
          <a:prstGeom prst="rect">
            <a:avLst/>
          </a:prstGeom>
          <a:noFill/>
          <a:ln w="9525">
            <a:noFill/>
            <a:miter lim="800000"/>
            <a:headEnd/>
            <a:tailEnd/>
          </a:ln>
        </p:spPr>
      </p:pic>
      <p:sp>
        <p:nvSpPr>
          <p:cNvPr id="8" name="Text Box 5"/>
          <p:cNvSpPr txBox="1">
            <a:spLocks noChangeArrowheads="1"/>
          </p:cNvSpPr>
          <p:nvPr/>
        </p:nvSpPr>
        <p:spPr bwMode="auto">
          <a:xfrm>
            <a:off x="571472" y="4334540"/>
            <a:ext cx="2063322" cy="523220"/>
          </a:xfrm>
          <a:prstGeom prst="rect">
            <a:avLst/>
          </a:prstGeom>
          <a:noFill/>
          <a:ln w="9525">
            <a:noFill/>
            <a:miter lim="800000"/>
            <a:headEnd/>
            <a:tailEnd/>
          </a:ln>
        </p:spPr>
        <p:txBody>
          <a:bodyPr wrap="none">
            <a:spAutoFit/>
          </a:bodyPr>
          <a:lstStyle/>
          <a:p>
            <a:pPr>
              <a:lnSpc>
                <a:spcPct val="90000"/>
              </a:lnSpc>
              <a:spcBef>
                <a:spcPct val="20000"/>
              </a:spcBef>
              <a:buSzPct val="100000"/>
              <a:buFont typeface="Wingdings" pitchFamily="2" charset="2"/>
              <a:buNone/>
            </a:pPr>
            <a:r>
              <a:rPr lang="en-GB" sz="1400" i="1" dirty="0">
                <a:solidFill>
                  <a:srgbClr val="008000"/>
                </a:solidFill>
              </a:rPr>
              <a:t>Sales of Personal </a:t>
            </a:r>
            <a:endParaRPr lang="en-GB" sz="1400" i="1" dirty="0" smtClean="0">
              <a:solidFill>
                <a:srgbClr val="008000"/>
              </a:solidFill>
            </a:endParaRPr>
          </a:p>
          <a:p>
            <a:pPr>
              <a:lnSpc>
                <a:spcPct val="90000"/>
              </a:lnSpc>
              <a:spcBef>
                <a:spcPct val="20000"/>
              </a:spcBef>
              <a:buSzPct val="100000"/>
              <a:buFont typeface="Wingdings" pitchFamily="2" charset="2"/>
              <a:buNone/>
            </a:pPr>
            <a:r>
              <a:rPr lang="en-GB" sz="1400" i="1" dirty="0" smtClean="0">
                <a:solidFill>
                  <a:srgbClr val="008000"/>
                </a:solidFill>
              </a:rPr>
              <a:t>Audio/Video </a:t>
            </a:r>
            <a:r>
              <a:rPr lang="en-GB" sz="1400" i="1" dirty="0">
                <a:solidFill>
                  <a:srgbClr val="008000"/>
                </a:solidFill>
              </a:rPr>
              <a:t>since 2000</a:t>
            </a:r>
          </a:p>
        </p:txBody>
      </p:sp>
      <p:sp>
        <p:nvSpPr>
          <p:cNvPr id="9" name="Content Placeholder 2"/>
          <p:cNvSpPr>
            <a:spLocks noGrp="1"/>
          </p:cNvSpPr>
          <p:nvPr>
            <p:ph idx="1"/>
          </p:nvPr>
        </p:nvSpPr>
        <p:spPr>
          <a:xfrm>
            <a:off x="4895974" y="3861048"/>
            <a:ext cx="4500562" cy="2376264"/>
          </a:xfrm>
        </p:spPr>
        <p:txBody>
          <a:bodyPr>
            <a:normAutofit fontScale="55000" lnSpcReduction="20000"/>
          </a:bodyPr>
          <a:lstStyle/>
          <a:p>
            <a:pPr>
              <a:buNone/>
            </a:pPr>
            <a:r>
              <a:rPr lang="en-US" sz="2500" b="1" dirty="0" smtClean="0">
                <a:solidFill>
                  <a:srgbClr val="C00000"/>
                </a:solidFill>
              </a:rPr>
              <a:t>ELECTRONICS: </a:t>
            </a:r>
          </a:p>
          <a:p>
            <a:r>
              <a:rPr lang="en-US" sz="2800" dirty="0" smtClean="0"/>
              <a:t>Demand structural features allow rapid learning</a:t>
            </a:r>
          </a:p>
          <a:p>
            <a:pPr lvl="1"/>
            <a:r>
              <a:rPr lang="en-US" sz="2400" dirty="0" smtClean="0"/>
              <a:t>Multiple units</a:t>
            </a:r>
          </a:p>
          <a:p>
            <a:pPr lvl="1"/>
            <a:r>
              <a:rPr lang="en-US" sz="2400" dirty="0" smtClean="0"/>
              <a:t>Smaller capital cost</a:t>
            </a:r>
          </a:p>
          <a:p>
            <a:pPr lvl="1"/>
            <a:r>
              <a:rPr lang="en-US" sz="2400" dirty="0" smtClean="0"/>
              <a:t>More rapid turnover</a:t>
            </a:r>
          </a:p>
          <a:p>
            <a:r>
              <a:rPr lang="en-US" sz="2800" dirty="0" smtClean="0"/>
              <a:t>Demand responds to the right signals</a:t>
            </a:r>
          </a:p>
          <a:p>
            <a:pPr lvl="1"/>
            <a:r>
              <a:rPr lang="en-US" sz="2400" dirty="0" smtClean="0"/>
              <a:t>Perceived price </a:t>
            </a:r>
          </a:p>
          <a:p>
            <a:pPr lvl="1"/>
            <a:r>
              <a:rPr lang="en-US" sz="2400" dirty="0" smtClean="0"/>
              <a:t>Standards</a:t>
            </a:r>
          </a:p>
          <a:p>
            <a:pPr lvl="1"/>
            <a:r>
              <a:rPr lang="en-US" sz="2400" dirty="0" smtClean="0"/>
              <a:t>Behavior</a:t>
            </a:r>
          </a:p>
        </p:txBody>
      </p:sp>
      <p:sp>
        <p:nvSpPr>
          <p:cNvPr id="11" name="Content Placeholder 2"/>
          <p:cNvSpPr txBox="1">
            <a:spLocks/>
          </p:cNvSpPr>
          <p:nvPr/>
        </p:nvSpPr>
        <p:spPr bwMode="auto">
          <a:xfrm>
            <a:off x="4932040" y="1052736"/>
            <a:ext cx="3500430" cy="24288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pPr marL="342900" indent="-342900" eaLnBrk="0" hangingPunct="0">
              <a:spcBef>
                <a:spcPct val="20000"/>
              </a:spcBef>
              <a:buClr>
                <a:srgbClr val="CC9900"/>
              </a:buClr>
              <a:buSzPct val="65000"/>
            </a:pPr>
            <a:r>
              <a:rPr lang="en-US" sz="2200" b="1" dirty="0" smtClean="0">
                <a:solidFill>
                  <a:srgbClr val="C00000"/>
                </a:solidFill>
                <a:latin typeface="Arial"/>
              </a:rPr>
              <a:t>ENERGY:</a:t>
            </a:r>
            <a:endParaRPr lang="en-US" sz="2200" b="1" dirty="0" smtClean="0">
              <a:solidFill>
                <a:srgbClr val="000000"/>
              </a:solidFill>
              <a:latin typeface="Arial"/>
            </a:endParaRPr>
          </a:p>
          <a:p>
            <a:pPr marL="342900" indent="-342900" eaLnBrk="0" hangingPunct="0">
              <a:spcBef>
                <a:spcPct val="20000"/>
              </a:spcBef>
              <a:buClr>
                <a:srgbClr val="CC9900"/>
              </a:buClr>
              <a:buSzPct val="65000"/>
              <a:buFont typeface="Wingdings" pitchFamily="2" charset="2"/>
              <a:buChar char="n"/>
            </a:pPr>
            <a:r>
              <a:rPr lang="en-US" sz="2100" b="1" dirty="0" smtClean="0">
                <a:solidFill>
                  <a:srgbClr val="000000"/>
                </a:solidFill>
                <a:latin typeface="Arial"/>
              </a:rPr>
              <a:t>Ubiquity </a:t>
            </a:r>
            <a:r>
              <a:rPr lang="en-US" sz="2100" dirty="0" smtClean="0">
                <a:solidFill>
                  <a:srgbClr val="000000"/>
                </a:solidFill>
                <a:latin typeface="Arial"/>
              </a:rPr>
              <a:t>– consider economic, social and political costs</a:t>
            </a:r>
          </a:p>
          <a:p>
            <a:pPr marL="342900" indent="-342900" eaLnBrk="0" hangingPunct="0">
              <a:spcBef>
                <a:spcPct val="20000"/>
              </a:spcBef>
              <a:buClr>
                <a:srgbClr val="CC9900"/>
              </a:buClr>
              <a:buSzPct val="65000"/>
              <a:buFont typeface="Wingdings" pitchFamily="2" charset="2"/>
              <a:buChar char="n"/>
            </a:pPr>
            <a:endParaRPr lang="en-US" sz="2100" dirty="0" smtClean="0">
              <a:solidFill>
                <a:srgbClr val="000000"/>
              </a:solidFill>
              <a:latin typeface="Arial"/>
            </a:endParaRPr>
          </a:p>
          <a:p>
            <a:pPr marL="342900" indent="-342900" eaLnBrk="0" hangingPunct="0">
              <a:spcBef>
                <a:spcPct val="20000"/>
              </a:spcBef>
              <a:buClr>
                <a:srgbClr val="CC9900"/>
              </a:buClr>
              <a:buSzPct val="65000"/>
              <a:buFont typeface="Wingdings" pitchFamily="2" charset="2"/>
              <a:buChar char="n"/>
            </a:pPr>
            <a:r>
              <a:rPr lang="en-US" sz="2100" b="1" dirty="0" smtClean="0">
                <a:solidFill>
                  <a:srgbClr val="000000"/>
                </a:solidFill>
                <a:latin typeface="Arial"/>
              </a:rPr>
              <a:t>Longevity</a:t>
            </a:r>
            <a:r>
              <a:rPr lang="en-US" sz="2100" dirty="0" smtClean="0">
                <a:solidFill>
                  <a:srgbClr val="000000"/>
                </a:solidFill>
                <a:latin typeface="Arial"/>
              </a:rPr>
              <a:t> – Stock of existing assets</a:t>
            </a:r>
          </a:p>
          <a:p>
            <a:pPr marL="342900" indent="-342900" eaLnBrk="0" hangingPunct="0">
              <a:spcBef>
                <a:spcPct val="20000"/>
              </a:spcBef>
              <a:buClr>
                <a:srgbClr val="CC9900"/>
              </a:buClr>
              <a:buSzPct val="65000"/>
              <a:buFont typeface="Wingdings" pitchFamily="2" charset="2"/>
              <a:buChar char="n"/>
            </a:pPr>
            <a:endParaRPr lang="en-US" sz="2100" dirty="0" smtClean="0">
              <a:solidFill>
                <a:srgbClr val="000000"/>
              </a:solidFill>
              <a:latin typeface="Arial"/>
            </a:endParaRPr>
          </a:p>
          <a:p>
            <a:pPr marL="342900" indent="-342900" eaLnBrk="0" hangingPunct="0">
              <a:spcBef>
                <a:spcPct val="20000"/>
              </a:spcBef>
              <a:buClr>
                <a:srgbClr val="CC9900"/>
              </a:buClr>
              <a:buSzPct val="65000"/>
              <a:buFont typeface="Wingdings" pitchFamily="2" charset="2"/>
              <a:buChar char="n"/>
            </a:pPr>
            <a:r>
              <a:rPr lang="en-US" sz="2100" b="1" dirty="0" smtClean="0">
                <a:solidFill>
                  <a:srgbClr val="000000"/>
                </a:solidFill>
                <a:latin typeface="Arial"/>
              </a:rPr>
              <a:t>Scale</a:t>
            </a:r>
            <a:r>
              <a:rPr lang="en-US" sz="2100" dirty="0" smtClean="0">
                <a:solidFill>
                  <a:srgbClr val="000000"/>
                </a:solidFill>
                <a:latin typeface="Arial"/>
              </a:rPr>
              <a:t> – large capital assets and access to existing infrastructure</a:t>
            </a:r>
          </a:p>
          <a:p>
            <a:pPr marL="342900" indent="-342900" eaLnBrk="0" hangingPunct="0">
              <a:spcBef>
                <a:spcPct val="20000"/>
              </a:spcBef>
              <a:buClr>
                <a:srgbClr val="CC9900"/>
              </a:buClr>
              <a:buSzPct val="65000"/>
              <a:buFont typeface="Wingdings" pitchFamily="2" charset="2"/>
              <a:buChar char="n"/>
            </a:pPr>
            <a:endParaRPr lang="en-US" sz="2100" dirty="0" smtClean="0">
              <a:solidFill>
                <a:srgbClr val="000000"/>
              </a:solidFill>
              <a:latin typeface="Arial"/>
            </a:endParaRPr>
          </a:p>
          <a:p>
            <a:pPr marL="342900" indent="-342900" eaLnBrk="0" hangingPunct="0">
              <a:spcBef>
                <a:spcPct val="20000"/>
              </a:spcBef>
              <a:buClr>
                <a:srgbClr val="CC9900"/>
              </a:buClr>
              <a:buSzPct val="65000"/>
              <a:buFont typeface="Wingdings" pitchFamily="2" charset="2"/>
              <a:buChar char="n"/>
            </a:pPr>
            <a:r>
              <a:rPr lang="en-US" sz="2100" b="1" dirty="0" smtClean="0">
                <a:solidFill>
                  <a:srgbClr val="000000"/>
                </a:solidFill>
                <a:latin typeface="Arial"/>
              </a:rPr>
              <a:t>Incumbency</a:t>
            </a:r>
            <a:r>
              <a:rPr lang="en-US" sz="2100" dirty="0" smtClean="0">
                <a:solidFill>
                  <a:srgbClr val="000000"/>
                </a:solidFill>
                <a:latin typeface="Arial"/>
              </a:rPr>
              <a:t> – New technologies compete on cost</a:t>
            </a:r>
          </a:p>
          <a:p>
            <a:pPr marL="342900" indent="-342900" eaLnBrk="0" hangingPunct="0">
              <a:spcBef>
                <a:spcPct val="20000"/>
              </a:spcBef>
              <a:buClr>
                <a:srgbClr val="CC9900"/>
              </a:buClr>
              <a:buSzPct val="65000"/>
              <a:buFont typeface="Wingdings" pitchFamily="2" charset="2"/>
              <a:buChar char="n"/>
            </a:pPr>
            <a:endParaRPr lang="en-US" sz="1400" kern="0" dirty="0" smtClean="0">
              <a:solidFill>
                <a:srgbClr val="000000"/>
              </a:solidFill>
              <a:latin typeface="Arial"/>
            </a:endParaRPr>
          </a:p>
          <a:p>
            <a:pPr marL="342900" indent="-342900" eaLnBrk="0" hangingPunct="0">
              <a:spcBef>
                <a:spcPct val="20000"/>
              </a:spcBef>
              <a:buClr>
                <a:srgbClr val="CC9900"/>
              </a:buClr>
              <a:buSzPct val="65000"/>
              <a:buFont typeface="Wingdings" pitchFamily="2" charset="2"/>
              <a:buChar char="n"/>
              <a:defRPr/>
            </a:pPr>
            <a:endParaRPr lang="en-US" sz="1400" kern="0" dirty="0" smtClean="0">
              <a:solidFill>
                <a:srgbClr val="000000"/>
              </a:solidFill>
              <a:latin typeface="Arial"/>
            </a:endParaRPr>
          </a:p>
        </p:txBody>
      </p:sp>
      <p:pic>
        <p:nvPicPr>
          <p:cNvPr id="10" name="Picture 1" descr="File:US historical energy consumption.PNG"/>
          <p:cNvPicPr>
            <a:picLocks noChangeAspect="1" noChangeArrowheads="1"/>
          </p:cNvPicPr>
          <p:nvPr/>
        </p:nvPicPr>
        <p:blipFill>
          <a:blip r:embed="rId3" cstate="print"/>
          <a:srcRect/>
          <a:stretch>
            <a:fillRect/>
          </a:stretch>
        </p:blipFill>
        <p:spPr bwMode="auto">
          <a:xfrm>
            <a:off x="827584" y="1196752"/>
            <a:ext cx="3856512" cy="2359761"/>
          </a:xfrm>
          <a:prstGeom prst="rect">
            <a:avLst/>
          </a:prstGeom>
          <a:noFill/>
          <a:ln w="9525">
            <a:noFill/>
            <a:miter lim="800000"/>
            <a:headEnd/>
            <a:tailEnd/>
          </a:ln>
        </p:spPr>
      </p:pic>
      <p:sp>
        <p:nvSpPr>
          <p:cNvPr id="6" name="TextBox 5"/>
          <p:cNvSpPr txBox="1"/>
          <p:nvPr/>
        </p:nvSpPr>
        <p:spPr>
          <a:xfrm>
            <a:off x="1115616" y="1268760"/>
            <a:ext cx="2262158" cy="646331"/>
          </a:xfrm>
          <a:prstGeom prst="rect">
            <a:avLst/>
          </a:prstGeom>
          <a:noFill/>
        </p:spPr>
        <p:txBody>
          <a:bodyPr wrap="square" rtlCol="0">
            <a:spAutoFit/>
          </a:bodyPr>
          <a:lstStyle/>
          <a:p>
            <a:r>
              <a:rPr lang="en-US" sz="1800" dirty="0" smtClean="0">
                <a:solidFill>
                  <a:srgbClr val="000000"/>
                </a:solidFill>
              </a:rPr>
              <a:t>U.S. energy supply </a:t>
            </a:r>
          </a:p>
          <a:p>
            <a:r>
              <a:rPr lang="en-US" sz="1800" dirty="0" smtClean="0">
                <a:solidFill>
                  <a:srgbClr val="000000"/>
                </a:solidFill>
              </a:rPr>
              <a:t>since 1850 </a:t>
            </a:r>
            <a:endParaRPr lang="en-US" sz="1800" dirty="0">
              <a:solidFill>
                <a:srgbClr val="000000"/>
              </a:solidFill>
            </a:endParaRPr>
          </a:p>
        </p:txBody>
      </p:sp>
      <p:sp>
        <p:nvSpPr>
          <p:cNvPr id="12" name="TextBox 11"/>
          <p:cNvSpPr txBox="1"/>
          <p:nvPr/>
        </p:nvSpPr>
        <p:spPr>
          <a:xfrm>
            <a:off x="755576" y="3933056"/>
            <a:ext cx="2191626" cy="369332"/>
          </a:xfrm>
          <a:prstGeom prst="rect">
            <a:avLst/>
          </a:prstGeom>
          <a:noFill/>
        </p:spPr>
        <p:txBody>
          <a:bodyPr wrap="none" rtlCol="0">
            <a:spAutoFit/>
          </a:bodyPr>
          <a:lstStyle/>
          <a:p>
            <a:r>
              <a:rPr lang="en-US" sz="1800" dirty="0" smtClean="0">
                <a:latin typeface="Times New Roman" pitchFamily="18" charset="0"/>
                <a:cs typeface="Times New Roman" pitchFamily="18" charset="0"/>
              </a:rPr>
              <a:t>Consumer electronics</a:t>
            </a:r>
          </a:p>
        </p:txBody>
      </p:sp>
    </p:spTree>
    <p:extLst>
      <p:ext uri="{BB962C8B-B14F-4D97-AF65-F5344CB8AC3E}">
        <p14:creationId xmlns:p14="http://schemas.microsoft.com/office/powerpoint/2010/main" val="21409724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Observed CO</a:t>
            </a:r>
            <a:r>
              <a:rPr lang="en-US" sz="3200" b="1" baseline="-25000" dirty="0" smtClean="0"/>
              <a:t>2</a:t>
            </a:r>
            <a:r>
              <a:rPr lang="en-US" sz="3200" b="1" dirty="0" smtClean="0"/>
              <a:t> and global temperature </a:t>
            </a:r>
            <a:endParaRPr lang="en-US" sz="3200" b="1" dirty="0"/>
          </a:p>
        </p:txBody>
      </p:sp>
      <p:grpSp>
        <p:nvGrpSpPr>
          <p:cNvPr id="7" name="Group 6"/>
          <p:cNvGrpSpPr/>
          <p:nvPr/>
        </p:nvGrpSpPr>
        <p:grpSpPr>
          <a:xfrm>
            <a:off x="323528" y="1124744"/>
            <a:ext cx="4345607" cy="3888432"/>
            <a:chOff x="755576" y="404664"/>
            <a:chExt cx="7543800" cy="5829301"/>
          </a:xfrm>
        </p:grpSpPr>
        <p:pic>
          <p:nvPicPr>
            <p:cNvPr id="188418" name="Picture 2" descr="Mauna Loa CO2"/>
            <p:cNvPicPr>
              <a:picLocks noChangeAspect="1" noChangeArrowheads="1"/>
            </p:cNvPicPr>
            <p:nvPr/>
          </p:nvPicPr>
          <p:blipFill>
            <a:blip r:embed="rId2" cstate="print"/>
            <a:srcRect/>
            <a:stretch>
              <a:fillRect/>
            </a:stretch>
          </p:blipFill>
          <p:spPr bwMode="auto">
            <a:xfrm>
              <a:off x="755576" y="404664"/>
              <a:ext cx="7543800" cy="5829301"/>
            </a:xfrm>
            <a:prstGeom prst="rect">
              <a:avLst/>
            </a:prstGeom>
            <a:noFill/>
          </p:spPr>
        </p:pic>
        <p:pic>
          <p:nvPicPr>
            <p:cNvPr id="260098" name="Picture 2" descr="http://www.carboncyclescience.gov/images/mauna-loa-obs-3.jpg"/>
            <p:cNvPicPr>
              <a:picLocks noChangeAspect="1" noChangeArrowheads="1"/>
            </p:cNvPicPr>
            <p:nvPr/>
          </p:nvPicPr>
          <p:blipFill>
            <a:blip r:embed="rId3" cstate="print"/>
            <a:srcRect/>
            <a:stretch>
              <a:fillRect/>
            </a:stretch>
          </p:blipFill>
          <p:spPr bwMode="auto">
            <a:xfrm>
              <a:off x="2748278" y="2427075"/>
              <a:ext cx="1565694" cy="1043795"/>
            </a:xfrm>
            <a:prstGeom prst="rect">
              <a:avLst/>
            </a:prstGeom>
            <a:noFill/>
          </p:spPr>
        </p:pic>
      </p:grpSp>
      <p:pic>
        <p:nvPicPr>
          <p:cNvPr id="8" name="Picture 2" descr="http://data.giss.nasa.gov/gistemp/graphs/Fig.A2.lrg.gif"/>
          <p:cNvPicPr>
            <a:picLocks noChangeAspect="1" noChangeArrowheads="1"/>
          </p:cNvPicPr>
          <p:nvPr/>
        </p:nvPicPr>
        <p:blipFill>
          <a:blip r:embed="rId4" cstate="print"/>
          <a:srcRect/>
          <a:stretch>
            <a:fillRect/>
          </a:stretch>
        </p:blipFill>
        <p:spPr bwMode="auto">
          <a:xfrm>
            <a:off x="4626689" y="1412776"/>
            <a:ext cx="4121775" cy="3024336"/>
          </a:xfrm>
          <a:prstGeom prst="rect">
            <a:avLst/>
          </a:prstGeom>
          <a:noFill/>
        </p:spPr>
      </p:pic>
      <p:sp>
        <p:nvSpPr>
          <p:cNvPr id="9" name="TextBox 8"/>
          <p:cNvSpPr txBox="1"/>
          <p:nvPr/>
        </p:nvSpPr>
        <p:spPr>
          <a:xfrm>
            <a:off x="5220072" y="4509120"/>
            <a:ext cx="3273076" cy="369332"/>
          </a:xfrm>
          <a:prstGeom prst="rect">
            <a:avLst/>
          </a:prstGeom>
          <a:noFill/>
        </p:spPr>
        <p:txBody>
          <a:bodyPr wrap="none" rtlCol="0">
            <a:spAutoFit/>
          </a:bodyPr>
          <a:lstStyle/>
          <a:p>
            <a:r>
              <a:rPr lang="en-US" sz="1800" dirty="0" smtClean="0">
                <a:latin typeface="Times New Roman" pitchFamily="18" charset="0"/>
                <a:cs typeface="Times New Roman" pitchFamily="18" charset="0"/>
              </a:rPr>
              <a:t>Source: http://www.giss.nasa.gov</a:t>
            </a:r>
            <a:endParaRPr lang="en-US" sz="1800" dirty="0">
              <a:latin typeface="Times New Roman" pitchFamily="18" charset="0"/>
              <a:cs typeface="Times New Roman" pitchFamily="18" charset="0"/>
            </a:endParaRPr>
          </a:p>
        </p:txBody>
      </p:sp>
      <p:pic>
        <p:nvPicPr>
          <p:cNvPr id="10" name="Picture 2" descr="alt">
            <a:hlinkClick r:id="rId5" tooltip="title"/>
          </p:cNvPr>
          <p:cNvPicPr>
            <a:picLocks noChangeAspect="1" noChangeArrowheads="1"/>
          </p:cNvPicPr>
          <p:nvPr/>
        </p:nvPicPr>
        <p:blipFill>
          <a:blip r:embed="rId6" cstate="print"/>
          <a:srcRect/>
          <a:stretch>
            <a:fillRect/>
          </a:stretch>
        </p:blipFill>
        <p:spPr bwMode="auto">
          <a:xfrm>
            <a:off x="539552" y="5157192"/>
            <a:ext cx="1308313" cy="1700808"/>
          </a:xfrm>
          <a:prstGeom prst="rect">
            <a:avLst/>
          </a:prstGeom>
          <a:noFill/>
        </p:spPr>
      </p:pic>
      <p:pic>
        <p:nvPicPr>
          <p:cNvPr id="11" name="Picture 4" descr="alt">
            <a:hlinkClick r:id="rId5" tooltip="title"/>
          </p:cNvPr>
          <p:cNvPicPr>
            <a:picLocks noChangeAspect="1" noChangeArrowheads="1"/>
          </p:cNvPicPr>
          <p:nvPr/>
        </p:nvPicPr>
        <p:blipFill>
          <a:blip r:embed="rId7" cstate="print"/>
          <a:srcRect/>
          <a:stretch>
            <a:fillRect/>
          </a:stretch>
        </p:blipFill>
        <p:spPr bwMode="auto">
          <a:xfrm>
            <a:off x="1979712" y="5147089"/>
            <a:ext cx="1296144" cy="1710911"/>
          </a:xfrm>
          <a:prstGeom prst="rect">
            <a:avLst/>
          </a:prstGeom>
          <a:noFill/>
        </p:spPr>
      </p:pic>
      <p:pic>
        <p:nvPicPr>
          <p:cNvPr id="12" name="Picture 6" descr="http://www.ipcc.ch/Home_files/ar4-wg1.jpg">
            <a:hlinkClick r:id="rId8"/>
          </p:cNvPr>
          <p:cNvPicPr>
            <a:picLocks noChangeAspect="1" noChangeArrowheads="1"/>
          </p:cNvPicPr>
          <p:nvPr/>
        </p:nvPicPr>
        <p:blipFill>
          <a:blip r:embed="rId9" cstate="print"/>
          <a:srcRect/>
          <a:stretch>
            <a:fillRect/>
          </a:stretch>
        </p:blipFill>
        <p:spPr bwMode="auto">
          <a:xfrm>
            <a:off x="3386130" y="5157192"/>
            <a:ext cx="1302333" cy="1700808"/>
          </a:xfrm>
          <a:prstGeom prst="rect">
            <a:avLst/>
          </a:prstGeom>
          <a:noFill/>
        </p:spPr>
      </p:pic>
      <p:pic>
        <p:nvPicPr>
          <p:cNvPr id="13" name="Picture 10" descr="Book Cover">
            <a:hlinkClick r:id="rId10" tooltip="Click here to read this book for free!"/>
          </p:cNvPr>
          <p:cNvPicPr>
            <a:picLocks noChangeAspect="1" noChangeArrowheads="1"/>
          </p:cNvPicPr>
          <p:nvPr/>
        </p:nvPicPr>
        <p:blipFill>
          <a:blip r:embed="rId11" cstate="print"/>
          <a:srcRect/>
          <a:stretch>
            <a:fillRect/>
          </a:stretch>
        </p:blipFill>
        <p:spPr bwMode="auto">
          <a:xfrm>
            <a:off x="4788024" y="5157192"/>
            <a:ext cx="1072580" cy="1700808"/>
          </a:xfrm>
          <a:prstGeom prst="rect">
            <a:avLst/>
          </a:prstGeom>
          <a:noFill/>
        </p:spPr>
      </p:pic>
      <p:sp>
        <p:nvSpPr>
          <p:cNvPr id="14" name="TextBox 13"/>
          <p:cNvSpPr txBox="1"/>
          <p:nvPr/>
        </p:nvSpPr>
        <p:spPr>
          <a:xfrm>
            <a:off x="467544" y="836712"/>
            <a:ext cx="8483604" cy="400110"/>
          </a:xfrm>
          <a:prstGeom prst="rect">
            <a:avLst/>
          </a:prstGeom>
          <a:noFill/>
        </p:spPr>
        <p:txBody>
          <a:bodyPr wrap="none" rtlCol="0">
            <a:spAutoFit/>
          </a:bodyPr>
          <a:lstStyle/>
          <a:p>
            <a:r>
              <a:rPr lang="en-US" sz="2000" dirty="0" smtClean="0"/>
              <a:t>Non-renewable energy production generates CO</a:t>
            </a:r>
            <a:r>
              <a:rPr lang="en-US" sz="2000" baseline="-25000" dirty="0" smtClean="0"/>
              <a:t>2</a:t>
            </a:r>
            <a:r>
              <a:rPr lang="en-US" sz="2000" dirty="0" smtClean="0"/>
              <a:t> and affects the climate</a:t>
            </a:r>
            <a:endParaRPr lang="en-US" sz="2000" dirty="0"/>
          </a:p>
        </p:txBody>
      </p:sp>
      <p:sp>
        <p:nvSpPr>
          <p:cNvPr id="15" name="TextBox 14"/>
          <p:cNvSpPr txBox="1"/>
          <p:nvPr/>
        </p:nvSpPr>
        <p:spPr>
          <a:xfrm>
            <a:off x="467544" y="4797152"/>
            <a:ext cx="3493264" cy="338554"/>
          </a:xfrm>
          <a:prstGeom prst="rect">
            <a:avLst/>
          </a:prstGeom>
          <a:noFill/>
        </p:spPr>
        <p:txBody>
          <a:bodyPr wrap="none" rtlCol="0">
            <a:spAutoFit/>
          </a:bodyPr>
          <a:lstStyle/>
          <a:p>
            <a:r>
              <a:rPr lang="en-US" sz="1600" dirty="0" smtClean="0"/>
              <a:t>Many Reports written on this subject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Simulations that make a difference</a:t>
            </a:r>
            <a:endParaRPr lang="en-US" dirty="0"/>
          </a:p>
        </p:txBody>
      </p:sp>
      <p:sp>
        <p:nvSpPr>
          <p:cNvPr id="3" name="Content Placeholder 2"/>
          <p:cNvSpPr>
            <a:spLocks noGrp="1"/>
          </p:cNvSpPr>
          <p:nvPr>
            <p:ph idx="1"/>
          </p:nvPr>
        </p:nvSpPr>
        <p:spPr>
          <a:xfrm>
            <a:off x="467544" y="1556792"/>
            <a:ext cx="8229600" cy="4530725"/>
          </a:xfrm>
        </p:spPr>
        <p:txBody>
          <a:bodyPr/>
          <a:lstStyle/>
          <a:p>
            <a:pPr marL="0" indent="0">
              <a:buNone/>
            </a:pPr>
            <a:r>
              <a:rPr lang="en-US" dirty="0" smtClean="0"/>
              <a:t>Simulations </a:t>
            </a:r>
          </a:p>
          <a:p>
            <a:r>
              <a:rPr lang="en-US" dirty="0" smtClean="0"/>
              <a:t>Increase physical understanding</a:t>
            </a:r>
          </a:p>
          <a:p>
            <a:r>
              <a:rPr lang="en-US" dirty="0" smtClean="0"/>
              <a:t>Decrease time from discovery to deployment</a:t>
            </a:r>
          </a:p>
          <a:p>
            <a:r>
              <a:rPr lang="en-US" dirty="0" smtClean="0"/>
              <a:t>Play important role in energy problems</a:t>
            </a:r>
          </a:p>
          <a:p>
            <a:pPr>
              <a:buNone/>
            </a:pPr>
            <a:endParaRPr lang="en-US" dirty="0" smtClean="0"/>
          </a:p>
        </p:txBody>
      </p:sp>
    </p:spTree>
    <p:extLst>
      <p:ext uri="{BB962C8B-B14F-4D97-AF65-F5344CB8AC3E}">
        <p14:creationId xmlns:p14="http://schemas.microsoft.com/office/powerpoint/2010/main" val="15855189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Blank Presentation">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Blank Presentation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Blank Presentation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P standard template.potm">
  <a:themeElements>
    <a:clrScheme name="BP standard template.potm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BP standard template.potm">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P standard template.potm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BP standard template.potm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BP standard template.potm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BP standard template.potm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BP standard template.potm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BP standard template.potm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BP standard template.potm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BP standard template.potm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BP standard template.potm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P standard template.potm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P standard template.potm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Times New Roman" pitchFamily="18" charset="0"/>
            <a:cs typeface="Times New Roman" pitchFamily="18" charset="0"/>
          </a:defRPr>
        </a:defPPr>
      </a:lstStyle>
    </a:tx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NL">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RNL theme">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16909</TotalTime>
  <Words>2375</Words>
  <Application>Microsoft Macintosh PowerPoint</Application>
  <PresentationFormat>On-screen Show (4:3)</PresentationFormat>
  <Paragraphs>521</Paragraphs>
  <Slides>33</Slides>
  <Notes>8</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33</vt:i4>
      </vt:variant>
    </vt:vector>
  </HeadingPairs>
  <TitlesOfParts>
    <vt:vector size="39" baseType="lpstr">
      <vt:lpstr>Blank Presentation</vt:lpstr>
      <vt:lpstr>BP standard template.potm</vt:lpstr>
      <vt:lpstr>Edge</vt:lpstr>
      <vt:lpstr>1_Edge</vt:lpstr>
      <vt:lpstr>ORNL</vt:lpstr>
      <vt:lpstr>Acrobat Document</vt:lpstr>
      <vt:lpstr>The role of simulations in science and innovation</vt:lpstr>
      <vt:lpstr>Outline </vt:lpstr>
      <vt:lpstr>Our Generation’s Sputnik Moment</vt:lpstr>
      <vt:lpstr>CO2 emissions and GDP per capita</vt:lpstr>
      <vt:lpstr>International Energy Outlook 2010 (EIA) – Reference Case</vt:lpstr>
      <vt:lpstr>US Energy Production and Usage 2009 ( 94.6 Quads)</vt:lpstr>
      <vt:lpstr>Energy is Different</vt:lpstr>
      <vt:lpstr>Observed CO2 and global temperature </vt:lpstr>
      <vt:lpstr>Simulations that make a difference</vt:lpstr>
      <vt:lpstr>Building the case for simulations –  Extreme Scale Workshops – focus on Science Applications </vt:lpstr>
      <vt:lpstr>Nuclear Physics Simulations for scientific discovery </vt:lpstr>
      <vt:lpstr>An average of 2 decades from discovery to commercialization </vt:lpstr>
      <vt:lpstr>Simulations: Early impacts</vt:lpstr>
      <vt:lpstr>PowerPoint Presentation</vt:lpstr>
      <vt:lpstr>Simulations requires interlocking framework</vt:lpstr>
      <vt:lpstr>The world scene is changing rapidly</vt:lpstr>
      <vt:lpstr>Peta Scale has arrived: World-wide pursuit of Peta-scale computing</vt:lpstr>
      <vt:lpstr>World wide developments</vt:lpstr>
      <vt:lpstr>Expect rapid change due to power constraints </vt:lpstr>
      <vt:lpstr>Exascale Program Elements</vt:lpstr>
      <vt:lpstr>Simulations and Exascale Computing</vt:lpstr>
      <vt:lpstr>Other (DOE) Activities on Simulation  (it takes time to build a case)</vt:lpstr>
      <vt:lpstr>National (US) scene is challenging</vt:lpstr>
      <vt:lpstr>What does science do?</vt:lpstr>
      <vt:lpstr>Nuclear Physics and Simulations (ASCR, NP, HEP, NNSA, BES, and NSF)</vt:lpstr>
      <vt:lpstr>Thoughts on UNEDF</vt:lpstr>
      <vt:lpstr>NP Budget Perspective</vt:lpstr>
      <vt:lpstr>SciDAC-III and UNEDF</vt:lpstr>
      <vt:lpstr>BACKUP</vt:lpstr>
      <vt:lpstr>Paleoclimatology</vt:lpstr>
      <vt:lpstr>Power Consumption</vt:lpstr>
      <vt:lpstr>System Software</vt:lpstr>
      <vt:lpstr>Memory and Storage Bandwidth</vt:lpstr>
    </vt:vector>
  </TitlesOfParts>
  <Company>BP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Digital Business Client User</dc:creator>
  <cp:lastModifiedBy>David Dean</cp:lastModifiedBy>
  <cp:revision>526</cp:revision>
  <dcterms:created xsi:type="dcterms:W3CDTF">2007-09-08T09:07:06Z</dcterms:created>
  <dcterms:modified xsi:type="dcterms:W3CDTF">2011-06-22T03:27:10Z</dcterms:modified>
</cp:coreProperties>
</file>